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9"/>
  </p:notesMasterIdLst>
  <p:sldIdLst>
    <p:sldId id="257" r:id="rId3"/>
    <p:sldId id="469" r:id="rId4"/>
    <p:sldId id="533" r:id="rId5"/>
    <p:sldId id="353" r:id="rId6"/>
    <p:sldId id="256" r:id="rId7"/>
    <p:sldId id="475" r:id="rId8"/>
    <p:sldId id="258" r:id="rId9"/>
    <p:sldId id="259" r:id="rId10"/>
    <p:sldId id="260" r:id="rId11"/>
    <p:sldId id="476" r:id="rId12"/>
    <p:sldId id="478" r:id="rId13"/>
    <p:sldId id="261" r:id="rId14"/>
    <p:sldId id="494" r:id="rId15"/>
    <p:sldId id="457" r:id="rId16"/>
    <p:sldId id="458" r:id="rId17"/>
    <p:sldId id="374" r:id="rId18"/>
    <p:sldId id="375" r:id="rId19"/>
    <p:sldId id="333" r:id="rId20"/>
    <p:sldId id="337" r:id="rId21"/>
    <p:sldId id="345" r:id="rId22"/>
    <p:sldId id="376" r:id="rId23"/>
    <p:sldId id="398" r:id="rId24"/>
    <p:sldId id="393" r:id="rId25"/>
    <p:sldId id="396" r:id="rId26"/>
    <p:sldId id="395" r:id="rId27"/>
    <p:sldId id="397" r:id="rId28"/>
    <p:sldId id="378" r:id="rId29"/>
    <p:sldId id="400" r:id="rId30"/>
    <p:sldId id="387" r:id="rId31"/>
    <p:sldId id="479" r:id="rId32"/>
    <p:sldId id="326" r:id="rId33"/>
    <p:sldId id="491" r:id="rId34"/>
    <p:sldId id="493" r:id="rId35"/>
    <p:sldId id="495" r:id="rId36"/>
    <p:sldId id="496" r:id="rId37"/>
    <p:sldId id="330" r:id="rId38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D3737-8CFC-4E44-B96B-C7A3504F45DE}" v="11" dt="2022-11-13T14:47:46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ailey" userId="5ac385dcb82a55ff" providerId="LiveId" clId="{148D3737-8CFC-4E44-B96B-C7A3504F45DE}"/>
    <pc:docChg chg="undo custSel addSld delSld modSld sldOrd">
      <pc:chgData name="David Bailey" userId="5ac385dcb82a55ff" providerId="LiveId" clId="{148D3737-8CFC-4E44-B96B-C7A3504F45DE}" dt="2022-11-14T08:02:49.232" v="472" actId="14100"/>
      <pc:docMkLst>
        <pc:docMk/>
      </pc:docMkLst>
      <pc:sldChg chg="addSp delSp modSp mod setBg delDesignElem">
        <pc:chgData name="David Bailey" userId="5ac385dcb82a55ff" providerId="LiveId" clId="{148D3737-8CFC-4E44-B96B-C7A3504F45DE}" dt="2022-11-14T08:02:49.232" v="472" actId="14100"/>
        <pc:sldMkLst>
          <pc:docMk/>
          <pc:sldMk cId="1792467584" sldId="257"/>
        </pc:sldMkLst>
        <pc:spChg chg="mod ord">
          <ac:chgData name="David Bailey" userId="5ac385dcb82a55ff" providerId="LiveId" clId="{148D3737-8CFC-4E44-B96B-C7A3504F45DE}" dt="2022-11-14T08:02:49.232" v="472" actId="14100"/>
          <ac:spMkLst>
            <pc:docMk/>
            <pc:sldMk cId="1792467584" sldId="257"/>
            <ac:spMk id="2" creationId="{367EAE74-2081-44D4-A2C4-E8C113B414E5}"/>
          </ac:spMkLst>
        </pc:spChg>
        <pc:spChg chg="mod ord">
          <ac:chgData name="David Bailey" userId="5ac385dcb82a55ff" providerId="LiveId" clId="{148D3737-8CFC-4E44-B96B-C7A3504F45DE}" dt="2022-11-14T08:02:45.858" v="471" actId="14100"/>
          <ac:spMkLst>
            <pc:docMk/>
            <pc:sldMk cId="1792467584" sldId="257"/>
            <ac:spMk id="3" creationId="{1F227274-EC99-4D47-BF1F-2E219F403891}"/>
          </ac:spMkLst>
        </pc:spChg>
        <pc:spChg chg="add del">
          <ac:chgData name="David Bailey" userId="5ac385dcb82a55ff" providerId="LiveId" clId="{148D3737-8CFC-4E44-B96B-C7A3504F45DE}" dt="2022-11-14T08:01:39.646" v="448" actId="26606"/>
          <ac:spMkLst>
            <pc:docMk/>
            <pc:sldMk cId="1792467584" sldId="257"/>
            <ac:spMk id="24" creationId="{A3C210E6-A35A-4F68-8D60-801A019C75B8}"/>
          </ac:spMkLst>
        </pc:spChg>
        <pc:spChg chg="add del">
          <ac:chgData name="David Bailey" userId="5ac385dcb82a55ff" providerId="LiveId" clId="{148D3737-8CFC-4E44-B96B-C7A3504F45DE}" dt="2022-11-14T08:01:39.646" v="448" actId="26606"/>
          <ac:spMkLst>
            <pc:docMk/>
            <pc:sldMk cId="1792467584" sldId="257"/>
            <ac:spMk id="26" creationId="{AC0D06B0-F19C-459E-B221-A34B506FB5E3}"/>
          </ac:spMkLst>
        </pc:spChg>
        <pc:spChg chg="add del">
          <ac:chgData name="David Bailey" userId="5ac385dcb82a55ff" providerId="LiveId" clId="{148D3737-8CFC-4E44-B96B-C7A3504F45DE}" dt="2022-11-14T08:01:39.646" v="448" actId="26606"/>
          <ac:spMkLst>
            <pc:docMk/>
            <pc:sldMk cId="1792467584" sldId="257"/>
            <ac:spMk id="28" creationId="{345B26DA-1C6B-4C66-81C9-9C1877FC2DB1}"/>
          </ac:spMkLst>
        </pc:spChg>
        <pc:spChg chg="add del">
          <ac:chgData name="David Bailey" userId="5ac385dcb82a55ff" providerId="LiveId" clId="{148D3737-8CFC-4E44-B96B-C7A3504F45DE}" dt="2022-11-14T08:01:39.646" v="448" actId="26606"/>
          <ac:spMkLst>
            <pc:docMk/>
            <pc:sldMk cId="1792467584" sldId="257"/>
            <ac:spMk id="30" creationId="{98DE6C44-43F8-4DE4-AB81-66853FFEA09A}"/>
          </ac:spMkLst>
        </pc:spChg>
        <pc:spChg chg="add del">
          <ac:chgData name="David Bailey" userId="5ac385dcb82a55ff" providerId="LiveId" clId="{148D3737-8CFC-4E44-B96B-C7A3504F45DE}" dt="2022-11-14T08:01:39.646" v="448" actId="26606"/>
          <ac:spMkLst>
            <pc:docMk/>
            <pc:sldMk cId="1792467584" sldId="257"/>
            <ac:spMk id="32" creationId="{2409529B-9B56-4F10-BE4D-F934DB89E57E}"/>
          </ac:spMkLst>
        </pc:spChg>
        <pc:spChg chg="add del">
          <ac:chgData name="David Bailey" userId="5ac385dcb82a55ff" providerId="LiveId" clId="{148D3737-8CFC-4E44-B96B-C7A3504F45DE}" dt="2022-11-14T08:01:44.207" v="450" actId="26606"/>
          <ac:spMkLst>
            <pc:docMk/>
            <pc:sldMk cId="1792467584" sldId="257"/>
            <ac:spMk id="34" creationId="{7DE75D4A-0965-4973-BE75-DECCAC9A9614}"/>
          </ac:spMkLst>
        </pc:spChg>
        <pc:spChg chg="add del">
          <ac:chgData name="David Bailey" userId="5ac385dcb82a55ff" providerId="LiveId" clId="{148D3737-8CFC-4E44-B96B-C7A3504F45DE}" dt="2022-11-14T08:01:44.207" v="450" actId="26606"/>
          <ac:spMkLst>
            <pc:docMk/>
            <pc:sldMk cId="1792467584" sldId="257"/>
            <ac:spMk id="35" creationId="{0D7B6173-1D58-48E2-83CF-37350F315F75}"/>
          </ac:spMkLst>
        </pc:spChg>
        <pc:spChg chg="add del">
          <ac:chgData name="David Bailey" userId="5ac385dcb82a55ff" providerId="LiveId" clId="{148D3737-8CFC-4E44-B96B-C7A3504F45DE}" dt="2022-11-14T08:01:44.207" v="450" actId="26606"/>
          <ac:spMkLst>
            <pc:docMk/>
            <pc:sldMk cId="1792467584" sldId="257"/>
            <ac:spMk id="36" creationId="{2F36CA75-CFBF-4844-B719-8FE9EBADA9AF}"/>
          </ac:spMkLst>
        </pc:spChg>
        <pc:spChg chg="add del">
          <ac:chgData name="David Bailey" userId="5ac385dcb82a55ff" providerId="LiveId" clId="{148D3737-8CFC-4E44-B96B-C7A3504F45DE}" dt="2022-11-14T08:01:44.207" v="450" actId="26606"/>
          <ac:spMkLst>
            <pc:docMk/>
            <pc:sldMk cId="1792467584" sldId="257"/>
            <ac:spMk id="37" creationId="{3D4A84B9-E564-4DD0-97F8-DBF1C460C28A}"/>
          </ac:spMkLst>
        </pc:spChg>
        <pc:spChg chg="add del">
          <ac:chgData name="David Bailey" userId="5ac385dcb82a55ff" providerId="LiveId" clId="{148D3737-8CFC-4E44-B96B-C7A3504F45DE}" dt="2022-11-14T08:01:44.207" v="450" actId="26606"/>
          <ac:spMkLst>
            <pc:docMk/>
            <pc:sldMk cId="1792467584" sldId="257"/>
            <ac:spMk id="39" creationId="{102382E0-0A09-46AE-B955-B911CAFE7F00}"/>
          </ac:spMkLst>
        </pc:spChg>
        <pc:spChg chg="add del">
          <ac:chgData name="David Bailey" userId="5ac385dcb82a55ff" providerId="LiveId" clId="{148D3737-8CFC-4E44-B96B-C7A3504F45DE}" dt="2022-11-14T08:01:48.972" v="452" actId="26606"/>
          <ac:spMkLst>
            <pc:docMk/>
            <pc:sldMk cId="1792467584" sldId="257"/>
            <ac:spMk id="41" creationId="{A3C210E6-A35A-4F68-8D60-801A019C75B8}"/>
          </ac:spMkLst>
        </pc:spChg>
        <pc:spChg chg="add del">
          <ac:chgData name="David Bailey" userId="5ac385dcb82a55ff" providerId="LiveId" clId="{148D3737-8CFC-4E44-B96B-C7A3504F45DE}" dt="2022-11-14T08:01:48.972" v="452" actId="26606"/>
          <ac:spMkLst>
            <pc:docMk/>
            <pc:sldMk cId="1792467584" sldId="257"/>
            <ac:spMk id="42" creationId="{AC0D06B0-F19C-459E-B221-A34B506FB5E3}"/>
          </ac:spMkLst>
        </pc:spChg>
        <pc:spChg chg="add del">
          <ac:chgData name="David Bailey" userId="5ac385dcb82a55ff" providerId="LiveId" clId="{148D3737-8CFC-4E44-B96B-C7A3504F45DE}" dt="2022-11-14T08:01:48.972" v="452" actId="26606"/>
          <ac:spMkLst>
            <pc:docMk/>
            <pc:sldMk cId="1792467584" sldId="257"/>
            <ac:spMk id="43" creationId="{345B26DA-1C6B-4C66-81C9-9C1877FC2DB1}"/>
          </ac:spMkLst>
        </pc:spChg>
        <pc:spChg chg="add del">
          <ac:chgData name="David Bailey" userId="5ac385dcb82a55ff" providerId="LiveId" clId="{148D3737-8CFC-4E44-B96B-C7A3504F45DE}" dt="2022-11-14T08:01:48.972" v="452" actId="26606"/>
          <ac:spMkLst>
            <pc:docMk/>
            <pc:sldMk cId="1792467584" sldId="257"/>
            <ac:spMk id="44" creationId="{98DE6C44-43F8-4DE4-AB81-66853FFEA09A}"/>
          </ac:spMkLst>
        </pc:spChg>
        <pc:spChg chg="add del">
          <ac:chgData name="David Bailey" userId="5ac385dcb82a55ff" providerId="LiveId" clId="{148D3737-8CFC-4E44-B96B-C7A3504F45DE}" dt="2022-11-14T08:01:48.972" v="452" actId="26606"/>
          <ac:spMkLst>
            <pc:docMk/>
            <pc:sldMk cId="1792467584" sldId="257"/>
            <ac:spMk id="45" creationId="{2409529B-9B56-4F10-BE4D-F934DB89E57E}"/>
          </ac:spMkLst>
        </pc:spChg>
        <pc:spChg chg="add del">
          <ac:chgData name="David Bailey" userId="5ac385dcb82a55ff" providerId="LiveId" clId="{148D3737-8CFC-4E44-B96B-C7A3504F45DE}" dt="2022-11-14T08:01:56.564" v="454" actId="26606"/>
          <ac:spMkLst>
            <pc:docMk/>
            <pc:sldMk cId="1792467584" sldId="257"/>
            <ac:spMk id="47" creationId="{CAD82CDB-5509-455C-A2AC-DBC53F85A143}"/>
          </ac:spMkLst>
        </pc:spChg>
        <pc:spChg chg="add del">
          <ac:chgData name="David Bailey" userId="5ac385dcb82a55ff" providerId="LiveId" clId="{148D3737-8CFC-4E44-B96B-C7A3504F45DE}" dt="2022-11-14T08:01:56.564" v="454" actId="26606"/>
          <ac:spMkLst>
            <pc:docMk/>
            <pc:sldMk cId="1792467584" sldId="257"/>
            <ac:spMk id="48" creationId="{720D4FAC-7B9A-4A4F-8E53-071522870B7B}"/>
          </ac:spMkLst>
        </pc:spChg>
        <pc:spChg chg="add del">
          <ac:chgData name="David Bailey" userId="5ac385dcb82a55ff" providerId="LiveId" clId="{148D3737-8CFC-4E44-B96B-C7A3504F45DE}" dt="2022-11-14T08:01:56.564" v="454" actId="26606"/>
          <ac:spMkLst>
            <pc:docMk/>
            <pc:sldMk cId="1792467584" sldId="257"/>
            <ac:spMk id="49" creationId="{EDD2A13B-608C-4BE1-AC1F-62B2DAF76BF7}"/>
          </ac:spMkLst>
        </pc:spChg>
        <pc:spChg chg="add del">
          <ac:chgData name="David Bailey" userId="5ac385dcb82a55ff" providerId="LiveId" clId="{148D3737-8CFC-4E44-B96B-C7A3504F45DE}" dt="2022-11-14T08:01:56.564" v="454" actId="26606"/>
          <ac:spMkLst>
            <pc:docMk/>
            <pc:sldMk cId="1792467584" sldId="257"/>
            <ac:spMk id="50" creationId="{977038ED-F717-467A-8D75-D8441BB92668}"/>
          </ac:spMkLst>
        </pc:spChg>
        <pc:spChg chg="add">
          <ac:chgData name="David Bailey" userId="5ac385dcb82a55ff" providerId="LiveId" clId="{148D3737-8CFC-4E44-B96B-C7A3504F45DE}" dt="2022-11-14T08:01:56.611" v="455" actId="26606"/>
          <ac:spMkLst>
            <pc:docMk/>
            <pc:sldMk cId="1792467584" sldId="257"/>
            <ac:spMk id="52" creationId="{A3C210E6-A35A-4F68-8D60-801A019C75B8}"/>
          </ac:spMkLst>
        </pc:spChg>
        <pc:spChg chg="add">
          <ac:chgData name="David Bailey" userId="5ac385dcb82a55ff" providerId="LiveId" clId="{148D3737-8CFC-4E44-B96B-C7A3504F45DE}" dt="2022-11-14T08:01:56.611" v="455" actId="26606"/>
          <ac:spMkLst>
            <pc:docMk/>
            <pc:sldMk cId="1792467584" sldId="257"/>
            <ac:spMk id="53" creationId="{AC0D06B0-F19C-459E-B221-A34B506FB5E3}"/>
          </ac:spMkLst>
        </pc:spChg>
        <pc:spChg chg="add">
          <ac:chgData name="David Bailey" userId="5ac385dcb82a55ff" providerId="LiveId" clId="{148D3737-8CFC-4E44-B96B-C7A3504F45DE}" dt="2022-11-14T08:01:56.611" v="455" actId="26606"/>
          <ac:spMkLst>
            <pc:docMk/>
            <pc:sldMk cId="1792467584" sldId="257"/>
            <ac:spMk id="54" creationId="{345B26DA-1C6B-4C66-81C9-9C1877FC2DB1}"/>
          </ac:spMkLst>
        </pc:spChg>
        <pc:spChg chg="add">
          <ac:chgData name="David Bailey" userId="5ac385dcb82a55ff" providerId="LiveId" clId="{148D3737-8CFC-4E44-B96B-C7A3504F45DE}" dt="2022-11-14T08:01:56.611" v="455" actId="26606"/>
          <ac:spMkLst>
            <pc:docMk/>
            <pc:sldMk cId="1792467584" sldId="257"/>
            <ac:spMk id="55" creationId="{98DE6C44-43F8-4DE4-AB81-66853FFEA09A}"/>
          </ac:spMkLst>
        </pc:spChg>
        <pc:spChg chg="add">
          <ac:chgData name="David Bailey" userId="5ac385dcb82a55ff" providerId="LiveId" clId="{148D3737-8CFC-4E44-B96B-C7A3504F45DE}" dt="2022-11-14T08:01:56.611" v="455" actId="26606"/>
          <ac:spMkLst>
            <pc:docMk/>
            <pc:sldMk cId="1792467584" sldId="257"/>
            <ac:spMk id="56" creationId="{2409529B-9B56-4F10-BE4D-F934DB89E57E}"/>
          </ac:spMkLst>
        </pc:spChg>
        <pc:picChg chg="add mod ord">
          <ac:chgData name="David Bailey" userId="5ac385dcb82a55ff" providerId="LiveId" clId="{148D3737-8CFC-4E44-B96B-C7A3504F45DE}" dt="2022-11-14T08:02:02.812" v="459" actId="27614"/>
          <ac:picMkLst>
            <pc:docMk/>
            <pc:sldMk cId="1792467584" sldId="257"/>
            <ac:picMk id="4" creationId="{C3E52DD6-58B3-AD1F-AC0E-9B55747AD33F}"/>
          </ac:picMkLst>
        </pc:picChg>
        <pc:picChg chg="add mod ord">
          <ac:chgData name="David Bailey" userId="5ac385dcb82a55ff" providerId="LiveId" clId="{148D3737-8CFC-4E44-B96B-C7A3504F45DE}" dt="2022-11-14T08:02:03.218" v="463" actId="27614"/>
          <ac:picMkLst>
            <pc:docMk/>
            <pc:sldMk cId="1792467584" sldId="257"/>
            <ac:picMk id="5" creationId="{721C439A-34BD-6053-A46D-38D546423459}"/>
          </ac:picMkLst>
        </pc:picChg>
        <pc:picChg chg="add mod ord">
          <ac:chgData name="David Bailey" userId="5ac385dcb82a55ff" providerId="LiveId" clId="{148D3737-8CFC-4E44-B96B-C7A3504F45DE}" dt="2022-11-14T08:02:03.140" v="461" actId="27614"/>
          <ac:picMkLst>
            <pc:docMk/>
            <pc:sldMk cId="1792467584" sldId="257"/>
            <ac:picMk id="6" creationId="{83105E00-3EA2-3D02-885D-7C23E15D3D8B}"/>
          </ac:picMkLst>
        </pc:picChg>
        <pc:picChg chg="del">
          <ac:chgData name="David Bailey" userId="5ac385dcb82a55ff" providerId="LiveId" clId="{148D3737-8CFC-4E44-B96B-C7A3504F45DE}" dt="2022-11-13T14:01:22.888" v="314" actId="478"/>
          <ac:picMkLst>
            <pc:docMk/>
            <pc:sldMk cId="1792467584" sldId="257"/>
            <ac:picMk id="14" creationId="{9AFF2701-A83F-471B-848F-4937B6D7A6F0}"/>
          </ac:picMkLst>
        </pc:picChg>
        <pc:picChg chg="del mod">
          <ac:chgData name="David Bailey" userId="5ac385dcb82a55ff" providerId="LiveId" clId="{148D3737-8CFC-4E44-B96B-C7A3504F45DE}" dt="2022-11-13T14:08:50.495" v="334" actId="478"/>
          <ac:picMkLst>
            <pc:docMk/>
            <pc:sldMk cId="1792467584" sldId="257"/>
            <ac:picMk id="15" creationId="{64657057-3D06-4B16-BAD5-559F1E65A872}"/>
          </ac:picMkLst>
        </pc:picChg>
        <pc:picChg chg="del">
          <ac:chgData name="David Bailey" userId="5ac385dcb82a55ff" providerId="LiveId" clId="{148D3737-8CFC-4E44-B96B-C7A3504F45DE}" dt="2022-11-13T14:06:50.555" v="331" actId="478"/>
          <ac:picMkLst>
            <pc:docMk/>
            <pc:sldMk cId="1792467584" sldId="257"/>
            <ac:picMk id="16" creationId="{CDEF2EF1-76E6-4DF4-9D87-CC0BE72F1B80}"/>
          </ac:picMkLst>
        </pc:picChg>
        <pc:picChg chg="mod ord">
          <ac:chgData name="David Bailey" userId="5ac385dcb82a55ff" providerId="LiveId" clId="{148D3737-8CFC-4E44-B96B-C7A3504F45DE}" dt="2022-11-14T08:02:02.609" v="457" actId="27614"/>
          <ac:picMkLst>
            <pc:docMk/>
            <pc:sldMk cId="1792467584" sldId="257"/>
            <ac:picMk id="19" creationId="{2AF22512-AE9A-4811-890B-1EFB3C6C20A5}"/>
          </ac:picMkLst>
        </pc:picChg>
        <pc:picChg chg="add del">
          <ac:chgData name="David Bailey" userId="5ac385dcb82a55ff" providerId="LiveId" clId="{148D3737-8CFC-4E44-B96B-C7A3504F45DE}" dt="2022-11-14T08:01:44.207" v="450" actId="26606"/>
          <ac:picMkLst>
            <pc:docMk/>
            <pc:sldMk cId="1792467584" sldId="257"/>
            <ac:picMk id="38" creationId="{4A599609-F5C2-4A0B-A992-913F814A631A}"/>
          </ac:picMkLst>
        </pc:picChg>
      </pc:sldChg>
      <pc:sldChg chg="modSp mod">
        <pc:chgData name="David Bailey" userId="5ac385dcb82a55ff" providerId="LiveId" clId="{148D3737-8CFC-4E44-B96B-C7A3504F45DE}" dt="2022-11-13T14:47:46.201" v="446" actId="27636"/>
        <pc:sldMkLst>
          <pc:docMk/>
          <pc:sldMk cId="139721892" sldId="326"/>
        </pc:sldMkLst>
        <pc:spChg chg="mod">
          <ac:chgData name="David Bailey" userId="5ac385dcb82a55ff" providerId="LiveId" clId="{148D3737-8CFC-4E44-B96B-C7A3504F45DE}" dt="2022-11-13T14:47:46.201" v="446" actId="27636"/>
          <ac:spMkLst>
            <pc:docMk/>
            <pc:sldMk cId="139721892" sldId="326"/>
            <ac:spMk id="2" creationId="{414FBCE2-0171-3BB9-A8A8-AECF57EA1480}"/>
          </ac:spMkLst>
        </pc:spChg>
      </pc:sldChg>
      <pc:sldChg chg="modSp mod">
        <pc:chgData name="David Bailey" userId="5ac385dcb82a55ff" providerId="LiveId" clId="{148D3737-8CFC-4E44-B96B-C7A3504F45DE}" dt="2022-11-13T14:15:36.781" v="393" actId="113"/>
        <pc:sldMkLst>
          <pc:docMk/>
          <pc:sldMk cId="2242498774" sldId="353"/>
        </pc:sldMkLst>
        <pc:spChg chg="mod">
          <ac:chgData name="David Bailey" userId="5ac385dcb82a55ff" providerId="LiveId" clId="{148D3737-8CFC-4E44-B96B-C7A3504F45DE}" dt="2022-11-13T14:15:36.781" v="393" actId="113"/>
          <ac:spMkLst>
            <pc:docMk/>
            <pc:sldMk cId="2242498774" sldId="353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5:08.490" v="391" actId="113"/>
        <pc:sldMkLst>
          <pc:docMk/>
          <pc:sldMk cId="591611637" sldId="374"/>
        </pc:sldMkLst>
        <pc:spChg chg="mod">
          <ac:chgData name="David Bailey" userId="5ac385dcb82a55ff" providerId="LiveId" clId="{148D3737-8CFC-4E44-B96B-C7A3504F45DE}" dt="2022-11-13T14:15:08.490" v="391" actId="113"/>
          <ac:spMkLst>
            <pc:docMk/>
            <pc:sldMk cId="591611637" sldId="374"/>
            <ac:spMk id="2" creationId="{58E468E3-3B21-4FE5-81BE-EDA9F189041B}"/>
          </ac:spMkLst>
        </pc:spChg>
      </pc:sldChg>
      <pc:sldChg chg="modSp mod">
        <pc:chgData name="David Bailey" userId="5ac385dcb82a55ff" providerId="LiveId" clId="{148D3737-8CFC-4E44-B96B-C7A3504F45DE}" dt="2022-11-13T14:41:14.752" v="445" actId="20577"/>
        <pc:sldMkLst>
          <pc:docMk/>
          <pc:sldMk cId="3833105057" sldId="375"/>
        </pc:sldMkLst>
        <pc:spChg chg="mod">
          <ac:chgData name="David Bailey" userId="5ac385dcb82a55ff" providerId="LiveId" clId="{148D3737-8CFC-4E44-B96B-C7A3504F45DE}" dt="2022-11-13T14:14:41.590" v="384" actId="113"/>
          <ac:spMkLst>
            <pc:docMk/>
            <pc:sldMk cId="3833105057" sldId="375"/>
            <ac:spMk id="2" creationId="{A22F208C-509C-4F65-A110-5C753973BD51}"/>
          </ac:spMkLst>
        </pc:spChg>
        <pc:spChg chg="mod">
          <ac:chgData name="David Bailey" userId="5ac385dcb82a55ff" providerId="LiveId" clId="{148D3737-8CFC-4E44-B96B-C7A3504F45DE}" dt="2022-11-13T14:41:14.752" v="445" actId="20577"/>
          <ac:spMkLst>
            <pc:docMk/>
            <pc:sldMk cId="3833105057" sldId="375"/>
            <ac:spMk id="3" creationId="{658C80B5-5510-4D37-B59B-3FB164BA539E}"/>
          </ac:spMkLst>
        </pc:spChg>
      </pc:sldChg>
      <pc:sldChg chg="modSp mod">
        <pc:chgData name="David Bailey" userId="5ac385dcb82a55ff" providerId="LiveId" clId="{148D3737-8CFC-4E44-B96B-C7A3504F45DE}" dt="2022-11-13T14:13:12.252" v="359" actId="20577"/>
        <pc:sldMkLst>
          <pc:docMk/>
          <pc:sldMk cId="2260856725" sldId="378"/>
        </pc:sldMkLst>
        <pc:spChg chg="mod">
          <ac:chgData name="David Bailey" userId="5ac385dcb82a55ff" providerId="LiveId" clId="{148D3737-8CFC-4E44-B96B-C7A3504F45DE}" dt="2022-11-13T14:13:12.252" v="359" actId="20577"/>
          <ac:spMkLst>
            <pc:docMk/>
            <pc:sldMk cId="2260856725" sldId="378"/>
            <ac:spMk id="2" creationId="{857DDFC8-7249-49B6-9259-486C13920460}"/>
          </ac:spMkLst>
        </pc:spChg>
      </pc:sldChg>
      <pc:sldChg chg="modSp mod">
        <pc:chgData name="David Bailey" userId="5ac385dcb82a55ff" providerId="LiveId" clId="{148D3737-8CFC-4E44-B96B-C7A3504F45DE}" dt="2022-11-13T14:14:08.020" v="380" actId="20577"/>
        <pc:sldMkLst>
          <pc:docMk/>
          <pc:sldMk cId="1700095528" sldId="393"/>
        </pc:sldMkLst>
        <pc:spChg chg="mod">
          <ac:chgData name="David Bailey" userId="5ac385dcb82a55ff" providerId="LiveId" clId="{148D3737-8CFC-4E44-B96B-C7A3504F45DE}" dt="2022-11-13T14:14:08.020" v="380" actId="20577"/>
          <ac:spMkLst>
            <pc:docMk/>
            <pc:sldMk cId="1700095528" sldId="393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3:34.950" v="364" actId="14100"/>
        <pc:sldMkLst>
          <pc:docMk/>
          <pc:sldMk cId="3780391956" sldId="395"/>
        </pc:sldMkLst>
        <pc:spChg chg="mod">
          <ac:chgData name="David Bailey" userId="5ac385dcb82a55ff" providerId="LiveId" clId="{148D3737-8CFC-4E44-B96B-C7A3504F45DE}" dt="2022-11-13T14:13:34.950" v="364" actId="14100"/>
          <ac:spMkLst>
            <pc:docMk/>
            <pc:sldMk cId="3780391956" sldId="395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3:42.901" v="366" actId="113"/>
        <pc:sldMkLst>
          <pc:docMk/>
          <pc:sldMk cId="382976006" sldId="396"/>
        </pc:sldMkLst>
        <pc:spChg chg="mod">
          <ac:chgData name="David Bailey" userId="5ac385dcb82a55ff" providerId="LiveId" clId="{148D3737-8CFC-4E44-B96B-C7A3504F45DE}" dt="2022-11-13T14:13:42.901" v="366" actId="113"/>
          <ac:spMkLst>
            <pc:docMk/>
            <pc:sldMk cId="382976006" sldId="396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3:20.719" v="361" actId="113"/>
        <pc:sldMkLst>
          <pc:docMk/>
          <pc:sldMk cId="1291275419" sldId="397"/>
        </pc:sldMkLst>
        <pc:spChg chg="mod">
          <ac:chgData name="David Bailey" userId="5ac385dcb82a55ff" providerId="LiveId" clId="{148D3737-8CFC-4E44-B96B-C7A3504F45DE}" dt="2022-11-13T14:13:20.719" v="361" actId="113"/>
          <ac:spMkLst>
            <pc:docMk/>
            <pc:sldMk cId="1291275419" sldId="397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4:23.407" v="382" actId="113"/>
        <pc:sldMkLst>
          <pc:docMk/>
          <pc:sldMk cId="825855100" sldId="398"/>
        </pc:sldMkLst>
        <pc:spChg chg="mod">
          <ac:chgData name="David Bailey" userId="5ac385dcb82a55ff" providerId="LiveId" clId="{148D3737-8CFC-4E44-B96B-C7A3504F45DE}" dt="2022-11-13T14:14:23.407" v="382" actId="113"/>
          <ac:spMkLst>
            <pc:docMk/>
            <pc:sldMk cId="825855100" sldId="398"/>
            <ac:spMk id="2" creationId="{00000000-0000-0000-0000-000000000000}"/>
          </ac:spMkLst>
        </pc:spChg>
      </pc:sldChg>
      <pc:sldChg chg="modSp mod">
        <pc:chgData name="David Bailey" userId="5ac385dcb82a55ff" providerId="LiveId" clId="{148D3737-8CFC-4E44-B96B-C7A3504F45DE}" dt="2022-11-13T14:12:58.146" v="354" actId="14100"/>
        <pc:sldMkLst>
          <pc:docMk/>
          <pc:sldMk cId="3906209626" sldId="400"/>
        </pc:sldMkLst>
        <pc:spChg chg="mod">
          <ac:chgData name="David Bailey" userId="5ac385dcb82a55ff" providerId="LiveId" clId="{148D3737-8CFC-4E44-B96B-C7A3504F45DE}" dt="2022-11-13T14:12:58.146" v="354" actId="14100"/>
          <ac:spMkLst>
            <pc:docMk/>
            <pc:sldMk cId="3906209626" sldId="400"/>
            <ac:spMk id="2" creationId="{00000000-0000-0000-0000-000000000000}"/>
          </ac:spMkLst>
        </pc:spChg>
      </pc:sldChg>
      <pc:sldChg chg="del">
        <pc:chgData name="David Bailey" userId="5ac385dcb82a55ff" providerId="LiveId" clId="{148D3737-8CFC-4E44-B96B-C7A3504F45DE}" dt="2022-11-13T14:10:39.804" v="349" actId="47"/>
        <pc:sldMkLst>
          <pc:docMk/>
          <pc:sldMk cId="647410393" sldId="474"/>
        </pc:sldMkLst>
      </pc:sldChg>
      <pc:sldChg chg="modSp mod">
        <pc:chgData name="David Bailey" userId="5ac385dcb82a55ff" providerId="LiveId" clId="{148D3737-8CFC-4E44-B96B-C7A3504F45DE}" dt="2022-11-13T14:15:50.496" v="396" actId="113"/>
        <pc:sldMkLst>
          <pc:docMk/>
          <pc:sldMk cId="3676728727" sldId="475"/>
        </pc:sldMkLst>
        <pc:spChg chg="mod">
          <ac:chgData name="David Bailey" userId="5ac385dcb82a55ff" providerId="LiveId" clId="{148D3737-8CFC-4E44-B96B-C7A3504F45DE}" dt="2022-11-13T14:15:50.496" v="396" actId="113"/>
          <ac:spMkLst>
            <pc:docMk/>
            <pc:sldMk cId="3676728727" sldId="475"/>
            <ac:spMk id="2" creationId="{12B6AB6F-BDB8-4DA5-A60F-BD174CB86856}"/>
          </ac:spMkLst>
        </pc:spChg>
      </pc:sldChg>
      <pc:sldChg chg="modSp mod">
        <pc:chgData name="David Bailey" userId="5ac385dcb82a55ff" providerId="LiveId" clId="{148D3737-8CFC-4E44-B96B-C7A3504F45DE}" dt="2022-11-13T14:16:55.762" v="404" actId="14100"/>
        <pc:sldMkLst>
          <pc:docMk/>
          <pc:sldMk cId="1152148176" sldId="479"/>
        </pc:sldMkLst>
        <pc:spChg chg="mod">
          <ac:chgData name="David Bailey" userId="5ac385dcb82a55ff" providerId="LiveId" clId="{148D3737-8CFC-4E44-B96B-C7A3504F45DE}" dt="2022-11-13T14:16:39.656" v="400" actId="14100"/>
          <ac:spMkLst>
            <pc:docMk/>
            <pc:sldMk cId="1152148176" sldId="479"/>
            <ac:spMk id="2" creationId="{86037DDA-851F-4113-AC2B-83C834808734}"/>
          </ac:spMkLst>
        </pc:spChg>
        <pc:spChg chg="mod">
          <ac:chgData name="David Bailey" userId="5ac385dcb82a55ff" providerId="LiveId" clId="{148D3737-8CFC-4E44-B96B-C7A3504F45DE}" dt="2022-11-13T14:16:55.762" v="404" actId="14100"/>
          <ac:spMkLst>
            <pc:docMk/>
            <pc:sldMk cId="1152148176" sldId="479"/>
            <ac:spMk id="3" creationId="{60A134A3-52B0-4AD2-A6D2-A90AE4F4232C}"/>
          </ac:spMkLst>
        </pc:spChg>
      </pc:sldChg>
      <pc:sldChg chg="new del">
        <pc:chgData name="David Bailey" userId="5ac385dcb82a55ff" providerId="LiveId" clId="{148D3737-8CFC-4E44-B96B-C7A3504F45DE}" dt="2022-11-13T13:34:48.989" v="1" actId="47"/>
        <pc:sldMkLst>
          <pc:docMk/>
          <pc:sldMk cId="1541510223" sldId="495"/>
        </pc:sldMkLst>
      </pc:sldChg>
      <pc:sldChg chg="new del">
        <pc:chgData name="David Bailey" userId="5ac385dcb82a55ff" providerId="LiveId" clId="{148D3737-8CFC-4E44-B96B-C7A3504F45DE}" dt="2022-11-13T13:34:57.410" v="3" actId="47"/>
        <pc:sldMkLst>
          <pc:docMk/>
          <pc:sldMk cId="1690494308" sldId="495"/>
        </pc:sldMkLst>
      </pc:sldChg>
      <pc:sldChg chg="modSp new mod ord">
        <pc:chgData name="David Bailey" userId="5ac385dcb82a55ff" providerId="LiveId" clId="{148D3737-8CFC-4E44-B96B-C7A3504F45DE}" dt="2022-11-13T14:12:32.433" v="350" actId="113"/>
        <pc:sldMkLst>
          <pc:docMk/>
          <pc:sldMk cId="3236761937" sldId="495"/>
        </pc:sldMkLst>
        <pc:spChg chg="mod">
          <ac:chgData name="David Bailey" userId="5ac385dcb82a55ff" providerId="LiveId" clId="{148D3737-8CFC-4E44-B96B-C7A3504F45DE}" dt="2022-11-13T14:12:32.433" v="350" actId="113"/>
          <ac:spMkLst>
            <pc:docMk/>
            <pc:sldMk cId="3236761937" sldId="495"/>
            <ac:spMk id="2" creationId="{073378B0-BBDE-8357-3E7F-5DB1C1C6E4A2}"/>
          </ac:spMkLst>
        </pc:spChg>
        <pc:spChg chg="mod">
          <ac:chgData name="David Bailey" userId="5ac385dcb82a55ff" providerId="LiveId" clId="{148D3737-8CFC-4E44-B96B-C7A3504F45DE}" dt="2022-11-13T13:42:07.492" v="261" actId="114"/>
          <ac:spMkLst>
            <pc:docMk/>
            <pc:sldMk cId="3236761937" sldId="495"/>
            <ac:spMk id="3" creationId="{D22B3369-239F-B52C-F32E-E54BC04EDB26}"/>
          </ac:spMkLst>
        </pc:spChg>
      </pc:sldChg>
      <pc:sldChg chg="modSp new mod ord">
        <pc:chgData name="David Bailey" userId="5ac385dcb82a55ff" providerId="LiveId" clId="{148D3737-8CFC-4E44-B96B-C7A3504F45DE}" dt="2022-11-13T14:12:42.572" v="351" actId="113"/>
        <pc:sldMkLst>
          <pc:docMk/>
          <pc:sldMk cId="2230482564" sldId="496"/>
        </pc:sldMkLst>
        <pc:spChg chg="mod">
          <ac:chgData name="David Bailey" userId="5ac385dcb82a55ff" providerId="LiveId" clId="{148D3737-8CFC-4E44-B96B-C7A3504F45DE}" dt="2022-11-13T14:12:42.572" v="351" actId="113"/>
          <ac:spMkLst>
            <pc:docMk/>
            <pc:sldMk cId="2230482564" sldId="496"/>
            <ac:spMk id="2" creationId="{0C8F9AE9-B82F-BCE0-052E-494752C225D1}"/>
          </ac:spMkLst>
        </pc:spChg>
        <pc:spChg chg="mod">
          <ac:chgData name="David Bailey" userId="5ac385dcb82a55ff" providerId="LiveId" clId="{148D3737-8CFC-4E44-B96B-C7A3504F45DE}" dt="2022-11-13T13:42:54.590" v="298" actId="20577"/>
          <ac:spMkLst>
            <pc:docMk/>
            <pc:sldMk cId="2230482564" sldId="496"/>
            <ac:spMk id="3" creationId="{7DC9A318-7D9F-DBDF-D8FF-657685F31DA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secure do you feel about your job?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</c:spPr>
          <c:invertIfNegative val="1"/>
          <c:dPt>
            <c:idx val="0"/>
            <c:invertIfNegative val="0"/>
            <c:bubble3D val="0"/>
            <c:spPr>
              <a:solidFill>
                <a:srgbClr val="4682B4"/>
              </a:solidFill>
            </c:spPr>
            <c:extLst>
              <c:ext xmlns:c16="http://schemas.microsoft.com/office/drawing/2014/chart" uri="{C3380CC4-5D6E-409C-BE32-E72D297353CC}">
                <c16:uniqueId val="{00000001-FA1C-4E31-8F48-0FB702DBB2A8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</c:spPr>
            <c:extLst>
              <c:ext xmlns:c16="http://schemas.microsoft.com/office/drawing/2014/chart" uri="{C3380CC4-5D6E-409C-BE32-E72D297353CC}">
                <c16:uniqueId val="{00000003-FA1C-4E31-8F48-0FB702DBB2A8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</c:spPr>
            <c:extLst>
              <c:ext xmlns:c16="http://schemas.microsoft.com/office/drawing/2014/chart" uri="{C3380CC4-5D6E-409C-BE32-E72D297353CC}">
                <c16:uniqueId val="{00000005-FA1C-4E31-8F48-0FB702DBB2A8}"/>
              </c:ext>
            </c:extLst>
          </c:dPt>
          <c:dPt>
            <c:idx val="3"/>
            <c:invertIfNegative val="0"/>
            <c:bubble3D val="0"/>
            <c:spPr>
              <a:solidFill>
                <a:srgbClr val="CD853F"/>
              </a:solidFill>
            </c:spPr>
            <c:extLst>
              <c:ext xmlns:c16="http://schemas.microsoft.com/office/drawing/2014/chart" uri="{C3380CC4-5D6E-409C-BE32-E72D297353CC}">
                <c16:uniqueId val="{00000007-FA1C-4E31-8F48-0FB702DBB2A8}"/>
              </c:ext>
            </c:extLst>
          </c:dPt>
          <c:dPt>
            <c:idx val="4"/>
            <c:invertIfNegative val="0"/>
            <c:bubble3D val="0"/>
            <c:spPr>
              <a:solidFill>
                <a:srgbClr val="B22222"/>
              </a:solidFill>
            </c:spPr>
            <c:extLst>
              <c:ext xmlns:c16="http://schemas.microsoft.com/office/drawing/2014/chart" uri="{C3380CC4-5D6E-409C-BE32-E72D297353CC}">
                <c16:uniqueId val="{00000009-FA1C-4E31-8F48-0FB702DBB2A8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Extremely secure</c:v>
                </c:pt>
                <c:pt idx="1">
                  <c:v>Very secure</c:v>
                </c:pt>
                <c:pt idx="2">
                  <c:v>Secure</c:v>
                </c:pt>
                <c:pt idx="3">
                  <c:v>Not secure</c:v>
                </c:pt>
                <c:pt idx="4">
                  <c:v>Very insecure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2.564102564102564E-2</c:v>
                </c:pt>
                <c:pt idx="1">
                  <c:v>5.7692307692307696E-2</c:v>
                </c:pt>
                <c:pt idx="2">
                  <c:v>0.41025641025641024</c:v>
                </c:pt>
                <c:pt idx="3">
                  <c:v>0.36538461538461536</c:v>
                </c:pt>
                <c:pt idx="4">
                  <c:v>0.14102564102564102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A-FA1C-4E31-8F48-0FB702DBB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20316448"/>
        <c:axId val="320315664"/>
      </c:barChart>
      <c:catAx>
        <c:axId val="32031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15664"/>
        <c:crosses val="autoZero"/>
        <c:auto val="0"/>
        <c:lblAlgn val="ctr"/>
        <c:lblOffset val="100"/>
        <c:noMultiLvlLbl val="0"/>
      </c:catAx>
      <c:valAx>
        <c:axId val="320315664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b="0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16448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confident are you that your workplace will survive and manage the transition to low emission vehicles?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</c:spPr>
          <c:invertIfNegative val="1"/>
          <c:dPt>
            <c:idx val="0"/>
            <c:invertIfNegative val="0"/>
            <c:bubble3D val="0"/>
            <c:spPr>
              <a:solidFill>
                <a:srgbClr val="4682B4"/>
              </a:solidFill>
            </c:spPr>
            <c:extLst>
              <c:ext xmlns:c16="http://schemas.microsoft.com/office/drawing/2014/chart" uri="{C3380CC4-5D6E-409C-BE32-E72D297353CC}">
                <c16:uniqueId val="{00000001-2A4E-4BCB-A505-DF10505A609E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</c:spPr>
            <c:extLst>
              <c:ext xmlns:c16="http://schemas.microsoft.com/office/drawing/2014/chart" uri="{C3380CC4-5D6E-409C-BE32-E72D297353CC}">
                <c16:uniqueId val="{00000003-2A4E-4BCB-A505-DF10505A609E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</c:spPr>
            <c:extLst>
              <c:ext xmlns:c16="http://schemas.microsoft.com/office/drawing/2014/chart" uri="{C3380CC4-5D6E-409C-BE32-E72D297353CC}">
                <c16:uniqueId val="{00000005-2A4E-4BCB-A505-DF10505A609E}"/>
              </c:ext>
            </c:extLst>
          </c:dPt>
          <c:dPt>
            <c:idx val="3"/>
            <c:invertIfNegative val="0"/>
            <c:bubble3D val="0"/>
            <c:spPr>
              <a:solidFill>
                <a:srgbClr val="CD853F"/>
              </a:solidFill>
            </c:spPr>
            <c:extLst>
              <c:ext xmlns:c16="http://schemas.microsoft.com/office/drawing/2014/chart" uri="{C3380CC4-5D6E-409C-BE32-E72D297353CC}">
                <c16:uniqueId val="{00000007-2A4E-4BCB-A505-DF10505A609E}"/>
              </c:ext>
            </c:extLst>
          </c:dPt>
          <c:dPt>
            <c:idx val="4"/>
            <c:invertIfNegative val="0"/>
            <c:bubble3D val="0"/>
            <c:spPr>
              <a:solidFill>
                <a:srgbClr val="B22222"/>
              </a:solidFill>
            </c:spPr>
            <c:extLst>
              <c:ext xmlns:c16="http://schemas.microsoft.com/office/drawing/2014/chart" uri="{C3380CC4-5D6E-409C-BE32-E72D297353CC}">
                <c16:uniqueId val="{00000009-2A4E-4BCB-A505-DF10505A60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Very confident</c:v>
                </c:pt>
                <c:pt idx="1">
                  <c:v>Confident</c:v>
                </c:pt>
                <c:pt idx="2">
                  <c:v>Not sure</c:v>
                </c:pt>
                <c:pt idx="3">
                  <c:v>Not confident</c:v>
                </c:pt>
                <c:pt idx="4">
                  <c:v>Not at all confident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3.2258064516129031E-2</c:v>
                </c:pt>
                <c:pt idx="1">
                  <c:v>0.26451612903225807</c:v>
                </c:pt>
                <c:pt idx="2">
                  <c:v>0.4</c:v>
                </c:pt>
                <c:pt idx="3">
                  <c:v>0.17419354838709677</c:v>
                </c:pt>
                <c:pt idx="4">
                  <c:v>0.12903225806451613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A-2A4E-4BCB-A505-DF10505A6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20304688"/>
        <c:axId val="320313312"/>
      </c:barChart>
      <c:catAx>
        <c:axId val="320304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13312"/>
        <c:crosses val="autoZero"/>
        <c:auto val="0"/>
        <c:lblAlgn val="ctr"/>
        <c:lblOffset val="100"/>
        <c:noMultiLvlLbl val="0"/>
      </c:catAx>
      <c:valAx>
        <c:axId val="320313312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b="0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04688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much do you think your current skills overlap with the skills needed for making low-carbon vehicles? (Electric, Hybrid or Hydrogen.)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</c:spPr>
          <c:invertIfNegative val="1"/>
          <c:dPt>
            <c:idx val="0"/>
            <c:invertIfNegative val="0"/>
            <c:bubble3D val="0"/>
            <c:spPr>
              <a:solidFill>
                <a:srgbClr val="4682B4"/>
              </a:solidFill>
            </c:spPr>
            <c:extLst>
              <c:ext xmlns:c16="http://schemas.microsoft.com/office/drawing/2014/chart" uri="{C3380CC4-5D6E-409C-BE32-E72D297353CC}">
                <c16:uniqueId val="{00000001-508E-4B17-A3F5-910950A95E8D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</c:spPr>
            <c:extLst>
              <c:ext xmlns:c16="http://schemas.microsoft.com/office/drawing/2014/chart" uri="{C3380CC4-5D6E-409C-BE32-E72D297353CC}">
                <c16:uniqueId val="{00000003-508E-4B17-A3F5-910950A95E8D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</c:spPr>
            <c:extLst>
              <c:ext xmlns:c16="http://schemas.microsoft.com/office/drawing/2014/chart" uri="{C3380CC4-5D6E-409C-BE32-E72D297353CC}">
                <c16:uniqueId val="{00000005-508E-4B17-A3F5-910950A95E8D}"/>
              </c:ext>
            </c:extLst>
          </c:dPt>
          <c:dPt>
            <c:idx val="3"/>
            <c:invertIfNegative val="0"/>
            <c:bubble3D val="0"/>
            <c:spPr>
              <a:solidFill>
                <a:srgbClr val="CD853F"/>
              </a:solidFill>
            </c:spPr>
            <c:extLst>
              <c:ext xmlns:c16="http://schemas.microsoft.com/office/drawing/2014/chart" uri="{C3380CC4-5D6E-409C-BE32-E72D297353CC}">
                <c16:uniqueId val="{00000007-508E-4B17-A3F5-910950A95E8D}"/>
              </c:ext>
            </c:extLst>
          </c:dPt>
          <c:dPt>
            <c:idx val="4"/>
            <c:invertIfNegative val="0"/>
            <c:bubble3D val="0"/>
            <c:spPr>
              <a:solidFill>
                <a:srgbClr val="B22222"/>
              </a:solidFill>
            </c:spPr>
            <c:extLst>
              <c:ext xmlns:c16="http://schemas.microsoft.com/office/drawing/2014/chart" uri="{C3380CC4-5D6E-409C-BE32-E72D297353CC}">
                <c16:uniqueId val="{00000009-508E-4B17-A3F5-910950A95E8D}"/>
              </c:ext>
            </c:extLst>
          </c:dPt>
          <c:dPt>
            <c:idx val="5"/>
            <c:invertIfNegative val="0"/>
            <c:bubble3D val="0"/>
            <c:spPr>
              <a:solidFill>
                <a:srgbClr val="FFA500"/>
              </a:solidFill>
            </c:spPr>
            <c:extLst>
              <c:ext xmlns:c16="http://schemas.microsoft.com/office/drawing/2014/chart" uri="{C3380CC4-5D6E-409C-BE32-E72D297353CC}">
                <c16:uniqueId val="{0000000B-508E-4B17-A3F5-910950A95E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Good overlap</c:v>
                </c:pt>
                <c:pt idx="1">
                  <c:v>Some overlap</c:v>
                </c:pt>
                <c:pt idx="2">
                  <c:v>Partial overlap</c:v>
                </c:pt>
                <c:pt idx="3">
                  <c:v>Little overlap</c:v>
                </c:pt>
                <c:pt idx="4">
                  <c:v>No overlap</c:v>
                </c:pt>
                <c:pt idx="5">
                  <c:v>I'm not sure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0.3141025641025641</c:v>
                </c:pt>
                <c:pt idx="1">
                  <c:v>0.22435897435897437</c:v>
                </c:pt>
                <c:pt idx="2">
                  <c:v>8.9743589743589744E-2</c:v>
                </c:pt>
                <c:pt idx="3">
                  <c:v>0.15384615384615385</c:v>
                </c:pt>
                <c:pt idx="4">
                  <c:v>5.128205128205128E-2</c:v>
                </c:pt>
                <c:pt idx="5">
                  <c:v>0.16666666666666666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C-508E-4B17-A3F5-910950A9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20309000"/>
        <c:axId val="320313704"/>
      </c:barChart>
      <c:catAx>
        <c:axId val="320309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13704"/>
        <c:crosses val="autoZero"/>
        <c:auto val="0"/>
        <c:lblAlgn val="ctr"/>
        <c:lblOffset val="100"/>
        <c:noMultiLvlLbl val="0"/>
      </c:catAx>
      <c:valAx>
        <c:axId val="320313704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b="0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0900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 you expect to be working in the automotive industry in 2030? (The year the petrol and diesel vehicle ban will begin.)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</c:spPr>
          <c:invertIfNegative val="1"/>
          <c:dPt>
            <c:idx val="0"/>
            <c:invertIfNegative val="0"/>
            <c:bubble3D val="0"/>
            <c:spPr>
              <a:solidFill>
                <a:srgbClr val="4682B4"/>
              </a:solidFill>
            </c:spPr>
            <c:extLst>
              <c:ext xmlns:c16="http://schemas.microsoft.com/office/drawing/2014/chart" uri="{C3380CC4-5D6E-409C-BE32-E72D297353CC}">
                <c16:uniqueId val="{00000001-26B8-470C-863F-8C6982C27B61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</c:spPr>
            <c:extLst>
              <c:ext xmlns:c16="http://schemas.microsoft.com/office/drawing/2014/chart" uri="{C3380CC4-5D6E-409C-BE32-E72D297353CC}">
                <c16:uniqueId val="{00000003-26B8-470C-863F-8C6982C27B61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</c:spPr>
            <c:extLst>
              <c:ext xmlns:c16="http://schemas.microsoft.com/office/drawing/2014/chart" uri="{C3380CC4-5D6E-409C-BE32-E72D297353CC}">
                <c16:uniqueId val="{00000005-26B8-470C-863F-8C6982C27B61}"/>
              </c:ext>
            </c:extLst>
          </c:dPt>
          <c:dPt>
            <c:idx val="3"/>
            <c:invertIfNegative val="0"/>
            <c:bubble3D val="0"/>
            <c:spPr>
              <a:solidFill>
                <a:srgbClr val="CD853F"/>
              </a:solidFill>
            </c:spPr>
            <c:extLst>
              <c:ext xmlns:c16="http://schemas.microsoft.com/office/drawing/2014/chart" uri="{C3380CC4-5D6E-409C-BE32-E72D297353CC}">
                <c16:uniqueId val="{00000007-26B8-470C-863F-8C6982C27B61}"/>
              </c:ext>
            </c:extLst>
          </c:dPt>
          <c:dPt>
            <c:idx val="4"/>
            <c:invertIfNegative val="0"/>
            <c:bubble3D val="0"/>
            <c:spPr>
              <a:solidFill>
                <a:srgbClr val="B22222"/>
              </a:solidFill>
            </c:spPr>
            <c:extLst>
              <c:ext xmlns:c16="http://schemas.microsoft.com/office/drawing/2014/chart" uri="{C3380CC4-5D6E-409C-BE32-E72D297353CC}">
                <c16:uniqueId val="{00000009-26B8-470C-863F-8C6982C27B61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Yes</c:v>
                </c:pt>
                <c:pt idx="1">
                  <c:v>No, I will have retired.</c:v>
                </c:pt>
                <c:pt idx="2">
                  <c:v>No, I want to leave the industry</c:v>
                </c:pt>
                <c:pt idx="3">
                  <c:v>No, but I want to stay in the industry</c:v>
                </c:pt>
                <c:pt idx="4">
                  <c:v>I don't know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0.41025641025641024</c:v>
                </c:pt>
                <c:pt idx="1">
                  <c:v>0.34615384615384615</c:v>
                </c:pt>
                <c:pt idx="2">
                  <c:v>7.0512820512820512E-2</c:v>
                </c:pt>
                <c:pt idx="3">
                  <c:v>7.0512820512820512E-2</c:v>
                </c:pt>
                <c:pt idx="4">
                  <c:v>0.10256410256410256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A-26B8-470C-863F-8C6982C27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20305864"/>
        <c:axId val="320306256"/>
      </c:barChart>
      <c:catAx>
        <c:axId val="320305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06256"/>
        <c:crosses val="autoZero"/>
        <c:auto val="0"/>
        <c:lblAlgn val="ctr"/>
        <c:lblOffset val="100"/>
        <c:noMultiLvlLbl val="0"/>
      </c:catAx>
      <c:valAx>
        <c:axId val="320306256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b="0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smtId="4294967295"/>
            </a:pPr>
            <a:endParaRPr lang="en-US"/>
          </a:p>
        </c:txPr>
        <c:crossAx val="320305864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Priority One</c:v>
                </c:pt>
              </c:strCache>
            </c:strRef>
          </c:tx>
          <c:invertIfNegative val="1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0-40E0-948E-AA4067CD195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0-40E0-948E-AA4067CD195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40-40E0-948E-AA4067CD195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40-40E0-948E-AA4067CD195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40-40E0-948E-AA4067CD195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40-40E0-948E-AA4067CD195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140-40E0-948E-AA4067CD195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140-40E0-948E-AA4067CD195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140-40E0-948E-AA4067CD195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140-40E0-948E-AA4067CD195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140-40E0-948E-AA4067CD195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Access to training for workers to acquire new skills</c:v>
                </c:pt>
                <c:pt idx="1">
                  <c:v>Focus on supporting as much of the existing workforce as possible through the transition.</c:v>
                </c:pt>
                <c:pt idx="2">
                  <c:v>A phased end to petrol and diesel vehicles to give companies and workers time to adjust</c:v>
                </c:pt>
                <c:pt idx="3">
                  <c:v>Support moving jobs from the automotive sector to new 'green' industries.</c:v>
                </c:pt>
                <c:pt idx="4">
                  <c:v>Investment in new automotive products</c:v>
                </c:pt>
                <c:pt idx="5">
                  <c:v>Government wage subsidy (like furlough) combined with training</c:v>
                </c:pt>
                <c:pt idx="6">
                  <c:v>An expanded Electric Vehicle charging network</c:v>
                </c:pt>
                <c:pt idx="7">
                  <c:v>Invest in electric vehicle battery manufacturing</c:v>
                </c:pt>
                <c:pt idx="8">
                  <c:v>Focus on supporting new, decent 'green' jobs in automotive</c:v>
                </c:pt>
                <c:pt idx="9">
                  <c:v>Funding (e.g., “levelling up”) for communities and regions heavily affected by change</c:v>
                </c:pt>
                <c:pt idx="10">
                  <c:v>I don't know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0.24</c:v>
                </c:pt>
                <c:pt idx="1">
                  <c:v>0.20666666666666667</c:v>
                </c:pt>
                <c:pt idx="2">
                  <c:v>0.15333333333333332</c:v>
                </c:pt>
                <c:pt idx="3">
                  <c:v>0.06</c:v>
                </c:pt>
                <c:pt idx="4">
                  <c:v>3.3333333333333333E-2</c:v>
                </c:pt>
                <c:pt idx="5">
                  <c:v>5.3333333333333337E-2</c:v>
                </c:pt>
                <c:pt idx="6">
                  <c:v>0.10666666666666667</c:v>
                </c:pt>
                <c:pt idx="7">
                  <c:v>5.3333333333333337E-2</c:v>
                </c:pt>
                <c:pt idx="8">
                  <c:v>4.6666666666666669E-2</c:v>
                </c:pt>
                <c:pt idx="9">
                  <c:v>2.6666666666666668E-2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140-40E0-948E-AA4067CD1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0309784"/>
        <c:axId val="320318016"/>
      </c:barChart>
      <c:catAx>
        <c:axId val="3203097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318016"/>
        <c:crosses val="autoZero"/>
        <c:auto val="0"/>
        <c:lblAlgn val="ctr"/>
        <c:lblOffset val="100"/>
        <c:noMultiLvlLbl val="0"/>
      </c:catAx>
      <c:valAx>
        <c:axId val="32031801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30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25FCB6-B021-45D5-92BB-0F93FAA120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872FB8-6448-43E7-A1B7-F296A5BD0ADA}">
      <dgm:prSet/>
      <dgm:spPr/>
      <dgm:t>
        <a:bodyPr/>
        <a:lstStyle/>
        <a:p>
          <a:r>
            <a:rPr lang="en-GB" b="1" dirty="0"/>
            <a:t>National Platform Future of Mobility </a:t>
          </a:r>
          <a:r>
            <a:rPr lang="en-GB" dirty="0"/>
            <a:t>(</a:t>
          </a:r>
          <a:r>
            <a:rPr lang="en-GB" dirty="0" err="1"/>
            <a:t>NPM</a:t>
          </a:r>
          <a:r>
            <a:rPr lang="en-GB" dirty="0"/>
            <a:t>) (2020): more than </a:t>
          </a:r>
          <a:r>
            <a:rPr lang="en-GB" b="1" dirty="0"/>
            <a:t>400,000 jobs </a:t>
          </a:r>
          <a:r>
            <a:rPr lang="en-GB" dirty="0"/>
            <a:t>in the country’s car industry could be gone by 2030 in a worst-case scenario involving a rapid switch to electric vehicles. </a:t>
          </a:r>
          <a:endParaRPr lang="en-US" dirty="0"/>
        </a:p>
      </dgm:t>
    </dgm:pt>
    <dgm:pt modelId="{428E4E0A-56B4-43C9-989B-94FF39F0D46E}" type="parTrans" cxnId="{A9E1339D-54FD-4E15-85F4-403C199B52DA}">
      <dgm:prSet/>
      <dgm:spPr/>
      <dgm:t>
        <a:bodyPr/>
        <a:lstStyle/>
        <a:p>
          <a:endParaRPr lang="en-US"/>
        </a:p>
      </dgm:t>
    </dgm:pt>
    <dgm:pt modelId="{4F2623BD-C615-4364-B10C-A95F84B1036E}" type="sibTrans" cxnId="{A9E1339D-54FD-4E15-85F4-403C199B52DA}">
      <dgm:prSet/>
      <dgm:spPr/>
      <dgm:t>
        <a:bodyPr/>
        <a:lstStyle/>
        <a:p>
          <a:endParaRPr lang="en-US"/>
        </a:p>
      </dgm:t>
    </dgm:pt>
    <dgm:pt modelId="{67AC90A4-79E4-4EC9-BD56-DE245BC27B57}">
      <dgm:prSet/>
      <dgm:spPr/>
      <dgm:t>
        <a:bodyPr/>
        <a:lstStyle/>
        <a:p>
          <a:r>
            <a:rPr lang="en-GB" b="1"/>
            <a:t>Boston Consulting Group </a:t>
          </a:r>
          <a:r>
            <a:rPr lang="en-GB"/>
            <a:t>(BCG) (2020): little difference in the number of personnel and amount of work involved in building an electric car and a vehicle with a combustion engine. </a:t>
          </a:r>
          <a:endParaRPr lang="en-US"/>
        </a:p>
      </dgm:t>
    </dgm:pt>
    <dgm:pt modelId="{AC4BA75C-755D-45FA-A52E-AC2666BBAAA5}" type="parTrans" cxnId="{716C5892-A649-42FE-8B0E-837CF45D026F}">
      <dgm:prSet/>
      <dgm:spPr/>
      <dgm:t>
        <a:bodyPr/>
        <a:lstStyle/>
        <a:p>
          <a:endParaRPr lang="en-US"/>
        </a:p>
      </dgm:t>
    </dgm:pt>
    <dgm:pt modelId="{60DFAB9C-D6D3-4F52-9EA5-9E8127B55B89}" type="sibTrans" cxnId="{716C5892-A649-42FE-8B0E-837CF45D026F}">
      <dgm:prSet/>
      <dgm:spPr/>
      <dgm:t>
        <a:bodyPr/>
        <a:lstStyle/>
        <a:p>
          <a:endParaRPr lang="en-US"/>
        </a:p>
      </dgm:t>
    </dgm:pt>
    <dgm:pt modelId="{0AEBBD12-47C6-4B01-AFD8-27A4D80893BD}">
      <dgm:prSet/>
      <dgm:spPr/>
      <dgm:t>
        <a:bodyPr/>
        <a:lstStyle/>
        <a:p>
          <a:r>
            <a:rPr lang="en-GB"/>
            <a:t>Fewer workers are required to build engines, but not the whole car, as e-mobility requires new production stages, such as battery cell and module production and packaging, as well as power electronics and thermal management of the battery.</a:t>
          </a:r>
          <a:endParaRPr lang="en-US"/>
        </a:p>
      </dgm:t>
    </dgm:pt>
    <dgm:pt modelId="{1A05606D-4D09-4279-AD6A-E201196E4E7B}" type="parTrans" cxnId="{CD15C156-0A9C-4D95-BCA8-DF7AE163F6B0}">
      <dgm:prSet/>
      <dgm:spPr/>
      <dgm:t>
        <a:bodyPr/>
        <a:lstStyle/>
        <a:p>
          <a:endParaRPr lang="en-US"/>
        </a:p>
      </dgm:t>
    </dgm:pt>
    <dgm:pt modelId="{73B23070-8DA9-49F9-BEFC-94F110831F39}" type="sibTrans" cxnId="{CD15C156-0A9C-4D95-BCA8-DF7AE163F6B0}">
      <dgm:prSet/>
      <dgm:spPr/>
      <dgm:t>
        <a:bodyPr/>
        <a:lstStyle/>
        <a:p>
          <a:endParaRPr lang="en-US"/>
        </a:p>
      </dgm:t>
    </dgm:pt>
    <dgm:pt modelId="{CF337563-6F91-4C61-8182-EDD760AC2758}">
      <dgm:prSet/>
      <dgm:spPr/>
      <dgm:t>
        <a:bodyPr/>
        <a:lstStyle/>
        <a:p>
          <a:r>
            <a:rPr lang="en-GB"/>
            <a:t>Vehicle assembly or laying the wires also more labour-intensive for electric cars than for vehicles with combustion engines, according to the study. But… battery cell production an issue? </a:t>
          </a:r>
          <a:endParaRPr lang="en-US"/>
        </a:p>
      </dgm:t>
    </dgm:pt>
    <dgm:pt modelId="{540B0C9C-CCB2-4DF6-95F5-4D24A2F72AF6}" type="parTrans" cxnId="{627ABE82-AB0D-498B-AAB1-E7F61C0E5D57}">
      <dgm:prSet/>
      <dgm:spPr/>
      <dgm:t>
        <a:bodyPr/>
        <a:lstStyle/>
        <a:p>
          <a:endParaRPr lang="en-US"/>
        </a:p>
      </dgm:t>
    </dgm:pt>
    <dgm:pt modelId="{6D4F37B3-88E6-4F11-B165-33FEAF048362}" type="sibTrans" cxnId="{627ABE82-AB0D-498B-AAB1-E7F61C0E5D57}">
      <dgm:prSet/>
      <dgm:spPr/>
      <dgm:t>
        <a:bodyPr/>
        <a:lstStyle/>
        <a:p>
          <a:endParaRPr lang="en-US"/>
        </a:p>
      </dgm:t>
    </dgm:pt>
    <dgm:pt modelId="{89AD0E52-F977-414C-9DE5-B6CF565C0550}" type="pres">
      <dgm:prSet presAssocID="{C925FCB6-B021-45D5-92BB-0F93FAA120B0}" presName="linear" presStyleCnt="0">
        <dgm:presLayoutVars>
          <dgm:animLvl val="lvl"/>
          <dgm:resizeHandles val="exact"/>
        </dgm:presLayoutVars>
      </dgm:prSet>
      <dgm:spPr/>
    </dgm:pt>
    <dgm:pt modelId="{C8D4EA92-8DFB-446F-AA50-A31BC331B7B9}" type="pres">
      <dgm:prSet presAssocID="{73872FB8-6448-43E7-A1B7-F296A5BD0A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1B526DB-64EB-456A-9E6B-4BB9329DBBFB}" type="pres">
      <dgm:prSet presAssocID="{4F2623BD-C615-4364-B10C-A95F84B1036E}" presName="spacer" presStyleCnt="0"/>
      <dgm:spPr/>
    </dgm:pt>
    <dgm:pt modelId="{D1820357-D206-4F45-98EC-A63AD7AAE44D}" type="pres">
      <dgm:prSet presAssocID="{67AC90A4-79E4-4EC9-BD56-DE245BC27B5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5079960-82E1-40DF-AF67-81BD419597A3}" type="pres">
      <dgm:prSet presAssocID="{60DFAB9C-D6D3-4F52-9EA5-9E8127B55B89}" presName="spacer" presStyleCnt="0"/>
      <dgm:spPr/>
    </dgm:pt>
    <dgm:pt modelId="{97F404E4-D528-48F2-B089-8CD8B99D2C0F}" type="pres">
      <dgm:prSet presAssocID="{0AEBBD12-47C6-4B01-AFD8-27A4D80893B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3C2E15-0F18-4041-8C33-D09ED5737C05}" type="pres">
      <dgm:prSet presAssocID="{73B23070-8DA9-49F9-BEFC-94F110831F39}" presName="spacer" presStyleCnt="0"/>
      <dgm:spPr/>
    </dgm:pt>
    <dgm:pt modelId="{15DA04AC-00C0-4B93-8121-ADDF032E9605}" type="pres">
      <dgm:prSet presAssocID="{CF337563-6F91-4C61-8182-EDD760AC27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F7A3946-DE89-4FB9-BFE3-631BD8996C53}" type="presOf" srcId="{67AC90A4-79E4-4EC9-BD56-DE245BC27B57}" destId="{D1820357-D206-4F45-98EC-A63AD7AAE44D}" srcOrd="0" destOrd="0" presId="urn:microsoft.com/office/officeart/2005/8/layout/vList2"/>
    <dgm:cxn modelId="{990FCF49-3AD0-4D4D-8487-8EDB7F1A694A}" type="presOf" srcId="{CF337563-6F91-4C61-8182-EDD760AC2758}" destId="{15DA04AC-00C0-4B93-8121-ADDF032E9605}" srcOrd="0" destOrd="0" presId="urn:microsoft.com/office/officeart/2005/8/layout/vList2"/>
    <dgm:cxn modelId="{F7D26275-7487-4555-ABCC-1689008FE32D}" type="presOf" srcId="{0AEBBD12-47C6-4B01-AFD8-27A4D80893BD}" destId="{97F404E4-D528-48F2-B089-8CD8B99D2C0F}" srcOrd="0" destOrd="0" presId="urn:microsoft.com/office/officeart/2005/8/layout/vList2"/>
    <dgm:cxn modelId="{CD15C156-0A9C-4D95-BCA8-DF7AE163F6B0}" srcId="{C925FCB6-B021-45D5-92BB-0F93FAA120B0}" destId="{0AEBBD12-47C6-4B01-AFD8-27A4D80893BD}" srcOrd="2" destOrd="0" parTransId="{1A05606D-4D09-4279-AD6A-E201196E4E7B}" sibTransId="{73B23070-8DA9-49F9-BEFC-94F110831F39}"/>
    <dgm:cxn modelId="{627ABE82-AB0D-498B-AAB1-E7F61C0E5D57}" srcId="{C925FCB6-B021-45D5-92BB-0F93FAA120B0}" destId="{CF337563-6F91-4C61-8182-EDD760AC2758}" srcOrd="3" destOrd="0" parTransId="{540B0C9C-CCB2-4DF6-95F5-4D24A2F72AF6}" sibTransId="{6D4F37B3-88E6-4F11-B165-33FEAF048362}"/>
    <dgm:cxn modelId="{716C5892-A649-42FE-8B0E-837CF45D026F}" srcId="{C925FCB6-B021-45D5-92BB-0F93FAA120B0}" destId="{67AC90A4-79E4-4EC9-BD56-DE245BC27B57}" srcOrd="1" destOrd="0" parTransId="{AC4BA75C-755D-45FA-A52E-AC2666BBAAA5}" sibTransId="{60DFAB9C-D6D3-4F52-9EA5-9E8127B55B89}"/>
    <dgm:cxn modelId="{A9E1339D-54FD-4E15-85F4-403C199B52DA}" srcId="{C925FCB6-B021-45D5-92BB-0F93FAA120B0}" destId="{73872FB8-6448-43E7-A1B7-F296A5BD0ADA}" srcOrd="0" destOrd="0" parTransId="{428E4E0A-56B4-43C9-989B-94FF39F0D46E}" sibTransId="{4F2623BD-C615-4364-B10C-A95F84B1036E}"/>
    <dgm:cxn modelId="{C9FFD8A7-4724-4B19-B050-E6ABAA2FFEA7}" type="presOf" srcId="{73872FB8-6448-43E7-A1B7-F296A5BD0ADA}" destId="{C8D4EA92-8DFB-446F-AA50-A31BC331B7B9}" srcOrd="0" destOrd="0" presId="urn:microsoft.com/office/officeart/2005/8/layout/vList2"/>
    <dgm:cxn modelId="{074F5BE1-F698-41C5-B063-33FE318E0869}" type="presOf" srcId="{C925FCB6-B021-45D5-92BB-0F93FAA120B0}" destId="{89AD0E52-F977-414C-9DE5-B6CF565C0550}" srcOrd="0" destOrd="0" presId="urn:microsoft.com/office/officeart/2005/8/layout/vList2"/>
    <dgm:cxn modelId="{5E6E4B68-28C7-45B7-AE7D-A93B9FD4B527}" type="presParOf" srcId="{89AD0E52-F977-414C-9DE5-B6CF565C0550}" destId="{C8D4EA92-8DFB-446F-AA50-A31BC331B7B9}" srcOrd="0" destOrd="0" presId="urn:microsoft.com/office/officeart/2005/8/layout/vList2"/>
    <dgm:cxn modelId="{DAF0AE8A-90FD-48D0-AECA-6A9BE91AA8D9}" type="presParOf" srcId="{89AD0E52-F977-414C-9DE5-B6CF565C0550}" destId="{71B526DB-64EB-456A-9E6B-4BB9329DBBFB}" srcOrd="1" destOrd="0" presId="urn:microsoft.com/office/officeart/2005/8/layout/vList2"/>
    <dgm:cxn modelId="{96E36E46-4A54-4484-99A0-256B1E468642}" type="presParOf" srcId="{89AD0E52-F977-414C-9DE5-B6CF565C0550}" destId="{D1820357-D206-4F45-98EC-A63AD7AAE44D}" srcOrd="2" destOrd="0" presId="urn:microsoft.com/office/officeart/2005/8/layout/vList2"/>
    <dgm:cxn modelId="{F8C5446A-CC1A-4EFD-A2E1-3294D4A68262}" type="presParOf" srcId="{89AD0E52-F977-414C-9DE5-B6CF565C0550}" destId="{C5079960-82E1-40DF-AF67-81BD419597A3}" srcOrd="3" destOrd="0" presId="urn:microsoft.com/office/officeart/2005/8/layout/vList2"/>
    <dgm:cxn modelId="{54716E00-9CB3-4FD2-BA85-7CF0C43E5E75}" type="presParOf" srcId="{89AD0E52-F977-414C-9DE5-B6CF565C0550}" destId="{97F404E4-D528-48F2-B089-8CD8B99D2C0F}" srcOrd="4" destOrd="0" presId="urn:microsoft.com/office/officeart/2005/8/layout/vList2"/>
    <dgm:cxn modelId="{0C119955-B7F5-4B59-B69C-7BA2B444CE42}" type="presParOf" srcId="{89AD0E52-F977-414C-9DE5-B6CF565C0550}" destId="{233C2E15-0F18-4041-8C33-D09ED5737C05}" srcOrd="5" destOrd="0" presId="urn:microsoft.com/office/officeart/2005/8/layout/vList2"/>
    <dgm:cxn modelId="{3F9F9B52-5E15-4360-90B2-BD65C60DC466}" type="presParOf" srcId="{89AD0E52-F977-414C-9DE5-B6CF565C0550}" destId="{15DA04AC-00C0-4B93-8121-ADDF032E960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52335F-1CD5-44E7-96C1-B6B93E13AA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198A6C-CC01-455F-8FB0-FD96D12BECA7}">
      <dgm:prSet/>
      <dgm:spPr/>
      <dgm:t>
        <a:bodyPr/>
        <a:lstStyle/>
        <a:p>
          <a:r>
            <a:rPr lang="en-GB" b="1"/>
            <a:t>Fraunhofer Institute for Organization and Industrial Engineering: </a:t>
          </a:r>
          <a:r>
            <a:rPr lang="en-GB"/>
            <a:t>"job losses from the introduction of electric mobility are likely to be substantially lower in the area of vehicle manufacturing than global studies have predicted." </a:t>
          </a:r>
          <a:endParaRPr lang="en-US"/>
        </a:p>
      </dgm:t>
    </dgm:pt>
    <dgm:pt modelId="{0AEC09E7-3642-44BC-8DC5-25EBA89F655D}" type="parTrans" cxnId="{204AFBFC-EC08-4348-9C17-3796F228F352}">
      <dgm:prSet/>
      <dgm:spPr/>
      <dgm:t>
        <a:bodyPr/>
        <a:lstStyle/>
        <a:p>
          <a:endParaRPr lang="en-US"/>
        </a:p>
      </dgm:t>
    </dgm:pt>
    <dgm:pt modelId="{BECAE0E5-8107-47E1-BDA6-D0918AE3A9AF}" type="sibTrans" cxnId="{204AFBFC-EC08-4348-9C17-3796F228F352}">
      <dgm:prSet/>
      <dgm:spPr/>
      <dgm:t>
        <a:bodyPr/>
        <a:lstStyle/>
        <a:p>
          <a:endParaRPr lang="en-US"/>
        </a:p>
      </dgm:t>
    </dgm:pt>
    <dgm:pt modelId="{9BDDE413-C946-4D5B-9B51-2460BBC31B5F}">
      <dgm:prSet/>
      <dgm:spPr/>
      <dgm:t>
        <a:bodyPr/>
        <a:lstStyle/>
        <a:p>
          <a:r>
            <a:rPr lang="en-GB"/>
            <a:t>Expect employment in this area to fall by 12% this decade, due to output volumes and higher productivity.  But supplier industry could face significant job losses. </a:t>
          </a:r>
          <a:endParaRPr lang="en-US"/>
        </a:p>
      </dgm:t>
    </dgm:pt>
    <dgm:pt modelId="{9103F245-A80E-4589-8878-A620200789CD}" type="parTrans" cxnId="{DABE85E4-D5F6-4898-8C50-D14059A784C6}">
      <dgm:prSet/>
      <dgm:spPr/>
      <dgm:t>
        <a:bodyPr/>
        <a:lstStyle/>
        <a:p>
          <a:endParaRPr lang="en-US"/>
        </a:p>
      </dgm:t>
    </dgm:pt>
    <dgm:pt modelId="{7C0E1A48-97C3-4057-9D7A-476A26E2C98B}" type="sibTrans" cxnId="{DABE85E4-D5F6-4898-8C50-D14059A784C6}">
      <dgm:prSet/>
      <dgm:spPr/>
      <dgm:t>
        <a:bodyPr/>
        <a:lstStyle/>
        <a:p>
          <a:endParaRPr lang="en-US"/>
        </a:p>
      </dgm:t>
    </dgm:pt>
    <dgm:pt modelId="{2E01BF31-6DE6-4465-A5B6-EA80E731CF31}">
      <dgm:prSet/>
      <dgm:spPr/>
      <dgm:t>
        <a:bodyPr/>
        <a:lstStyle/>
        <a:p>
          <a:r>
            <a:rPr lang="en-GB"/>
            <a:t>"With respect to component manufacture, however, labour requirements are 70% higher for the production of a conventional powertrain than for the production of a powertrain for an electric vehicle," the study says. </a:t>
          </a:r>
          <a:endParaRPr lang="en-US"/>
        </a:p>
      </dgm:t>
    </dgm:pt>
    <dgm:pt modelId="{3ECB3442-04BC-4563-9119-E98B66DE8BE5}" type="parTrans" cxnId="{294E7C3D-B2BA-4170-9D93-7B1B3B33BB21}">
      <dgm:prSet/>
      <dgm:spPr/>
      <dgm:t>
        <a:bodyPr/>
        <a:lstStyle/>
        <a:p>
          <a:endParaRPr lang="en-US"/>
        </a:p>
      </dgm:t>
    </dgm:pt>
    <dgm:pt modelId="{38EE9223-B60B-4544-B87F-209AE08C93A2}" type="sibTrans" cxnId="{294E7C3D-B2BA-4170-9D93-7B1B3B33BB21}">
      <dgm:prSet/>
      <dgm:spPr/>
      <dgm:t>
        <a:bodyPr/>
        <a:lstStyle/>
        <a:p>
          <a:endParaRPr lang="en-US"/>
        </a:p>
      </dgm:t>
    </dgm:pt>
    <dgm:pt modelId="{077CB7F8-3C57-4F67-95BA-C2CFEA4A8E94}">
      <dgm:prSet/>
      <dgm:spPr/>
      <dgm:t>
        <a:bodyPr/>
        <a:lstStyle/>
        <a:p>
          <a:r>
            <a:rPr lang="en-GB"/>
            <a:t>"there is no uniform employment trend in the 'transformation corridor' over the coming decade. Instead, there will be a complex, interconnected mixture of job creation, job upgrading and job cuts." Vital to ensure that SMEs do not fall victim.</a:t>
          </a:r>
          <a:endParaRPr lang="en-US"/>
        </a:p>
      </dgm:t>
    </dgm:pt>
    <dgm:pt modelId="{49CA8D6E-9DFE-4BAF-B873-E28CF480D968}" type="parTrans" cxnId="{43A0530C-806F-4C27-AFD4-DA5B5F4A7383}">
      <dgm:prSet/>
      <dgm:spPr/>
      <dgm:t>
        <a:bodyPr/>
        <a:lstStyle/>
        <a:p>
          <a:endParaRPr lang="en-US"/>
        </a:p>
      </dgm:t>
    </dgm:pt>
    <dgm:pt modelId="{1057ADA3-566E-46FE-9702-E3F96CC5C865}" type="sibTrans" cxnId="{43A0530C-806F-4C27-AFD4-DA5B5F4A7383}">
      <dgm:prSet/>
      <dgm:spPr/>
      <dgm:t>
        <a:bodyPr/>
        <a:lstStyle/>
        <a:p>
          <a:endParaRPr lang="en-US"/>
        </a:p>
      </dgm:t>
    </dgm:pt>
    <dgm:pt modelId="{4AD1B6CB-237C-44D1-B5FB-633B2BB27646}" type="pres">
      <dgm:prSet presAssocID="{5752335F-1CD5-44E7-96C1-B6B93E13AAE7}" presName="linear" presStyleCnt="0">
        <dgm:presLayoutVars>
          <dgm:animLvl val="lvl"/>
          <dgm:resizeHandles val="exact"/>
        </dgm:presLayoutVars>
      </dgm:prSet>
      <dgm:spPr/>
    </dgm:pt>
    <dgm:pt modelId="{318412FE-117A-49D8-B1CC-1521A42AF665}" type="pres">
      <dgm:prSet presAssocID="{E4198A6C-CC01-455F-8FB0-FD96D12BECA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7555DFD-92F6-428B-87A7-C0123A83FA55}" type="pres">
      <dgm:prSet presAssocID="{BECAE0E5-8107-47E1-BDA6-D0918AE3A9AF}" presName="spacer" presStyleCnt="0"/>
      <dgm:spPr/>
    </dgm:pt>
    <dgm:pt modelId="{C780E69A-0BD1-495D-B4AA-10D0981C86DF}" type="pres">
      <dgm:prSet presAssocID="{9BDDE413-C946-4D5B-9B51-2460BBC31B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FECE5EB-B59F-410B-A823-4B337678BE4D}" type="pres">
      <dgm:prSet presAssocID="{7C0E1A48-97C3-4057-9D7A-476A26E2C98B}" presName="spacer" presStyleCnt="0"/>
      <dgm:spPr/>
    </dgm:pt>
    <dgm:pt modelId="{22D0B3ED-908A-4689-9EE4-399709F8B417}" type="pres">
      <dgm:prSet presAssocID="{2E01BF31-6DE6-4465-A5B6-EA80E731CF3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D8ABFC3-6B06-4895-8FF2-401A304A093A}" type="pres">
      <dgm:prSet presAssocID="{38EE9223-B60B-4544-B87F-209AE08C93A2}" presName="spacer" presStyleCnt="0"/>
      <dgm:spPr/>
    </dgm:pt>
    <dgm:pt modelId="{09A161EB-34EE-4A8F-AEC6-84E312525CB5}" type="pres">
      <dgm:prSet presAssocID="{077CB7F8-3C57-4F67-95BA-C2CFEA4A8E9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3A0530C-806F-4C27-AFD4-DA5B5F4A7383}" srcId="{5752335F-1CD5-44E7-96C1-B6B93E13AAE7}" destId="{077CB7F8-3C57-4F67-95BA-C2CFEA4A8E94}" srcOrd="3" destOrd="0" parTransId="{49CA8D6E-9DFE-4BAF-B873-E28CF480D968}" sibTransId="{1057ADA3-566E-46FE-9702-E3F96CC5C865}"/>
    <dgm:cxn modelId="{294E7C3D-B2BA-4170-9D93-7B1B3B33BB21}" srcId="{5752335F-1CD5-44E7-96C1-B6B93E13AAE7}" destId="{2E01BF31-6DE6-4465-A5B6-EA80E731CF31}" srcOrd="2" destOrd="0" parTransId="{3ECB3442-04BC-4563-9119-E98B66DE8BE5}" sibTransId="{38EE9223-B60B-4544-B87F-209AE08C93A2}"/>
    <dgm:cxn modelId="{EBC5916F-D953-4CE3-8335-AFE39E82C8F6}" type="presOf" srcId="{2E01BF31-6DE6-4465-A5B6-EA80E731CF31}" destId="{22D0B3ED-908A-4689-9EE4-399709F8B417}" srcOrd="0" destOrd="0" presId="urn:microsoft.com/office/officeart/2005/8/layout/vList2"/>
    <dgm:cxn modelId="{074D5A83-2DF3-400D-9527-D2E28174AF0A}" type="presOf" srcId="{077CB7F8-3C57-4F67-95BA-C2CFEA4A8E94}" destId="{09A161EB-34EE-4A8F-AEC6-84E312525CB5}" srcOrd="0" destOrd="0" presId="urn:microsoft.com/office/officeart/2005/8/layout/vList2"/>
    <dgm:cxn modelId="{B6C7FFA4-5058-4765-9974-BA2F41578C33}" type="presOf" srcId="{9BDDE413-C946-4D5B-9B51-2460BBC31B5F}" destId="{C780E69A-0BD1-495D-B4AA-10D0981C86DF}" srcOrd="0" destOrd="0" presId="urn:microsoft.com/office/officeart/2005/8/layout/vList2"/>
    <dgm:cxn modelId="{65585AC3-664A-49D4-8CF2-B25597B478A0}" type="presOf" srcId="{E4198A6C-CC01-455F-8FB0-FD96D12BECA7}" destId="{318412FE-117A-49D8-B1CC-1521A42AF665}" srcOrd="0" destOrd="0" presId="urn:microsoft.com/office/officeart/2005/8/layout/vList2"/>
    <dgm:cxn modelId="{DABE85E4-D5F6-4898-8C50-D14059A784C6}" srcId="{5752335F-1CD5-44E7-96C1-B6B93E13AAE7}" destId="{9BDDE413-C946-4D5B-9B51-2460BBC31B5F}" srcOrd="1" destOrd="0" parTransId="{9103F245-A80E-4589-8878-A620200789CD}" sibTransId="{7C0E1A48-97C3-4057-9D7A-476A26E2C98B}"/>
    <dgm:cxn modelId="{B55D20F3-8973-4360-BA28-1288500CB7B9}" type="presOf" srcId="{5752335F-1CD5-44E7-96C1-B6B93E13AAE7}" destId="{4AD1B6CB-237C-44D1-B5FB-633B2BB27646}" srcOrd="0" destOrd="0" presId="urn:microsoft.com/office/officeart/2005/8/layout/vList2"/>
    <dgm:cxn modelId="{204AFBFC-EC08-4348-9C17-3796F228F352}" srcId="{5752335F-1CD5-44E7-96C1-B6B93E13AAE7}" destId="{E4198A6C-CC01-455F-8FB0-FD96D12BECA7}" srcOrd="0" destOrd="0" parTransId="{0AEC09E7-3642-44BC-8DC5-25EBA89F655D}" sibTransId="{BECAE0E5-8107-47E1-BDA6-D0918AE3A9AF}"/>
    <dgm:cxn modelId="{E8580468-459F-452D-8AED-6C2346BD4E58}" type="presParOf" srcId="{4AD1B6CB-237C-44D1-B5FB-633B2BB27646}" destId="{318412FE-117A-49D8-B1CC-1521A42AF665}" srcOrd="0" destOrd="0" presId="urn:microsoft.com/office/officeart/2005/8/layout/vList2"/>
    <dgm:cxn modelId="{17F95AF6-5531-4B7A-ABE0-0E826026599F}" type="presParOf" srcId="{4AD1B6CB-237C-44D1-B5FB-633B2BB27646}" destId="{47555DFD-92F6-428B-87A7-C0123A83FA55}" srcOrd="1" destOrd="0" presId="urn:microsoft.com/office/officeart/2005/8/layout/vList2"/>
    <dgm:cxn modelId="{3301193B-F37B-4901-9DED-B1C4643A2D7C}" type="presParOf" srcId="{4AD1B6CB-237C-44D1-B5FB-633B2BB27646}" destId="{C780E69A-0BD1-495D-B4AA-10D0981C86DF}" srcOrd="2" destOrd="0" presId="urn:microsoft.com/office/officeart/2005/8/layout/vList2"/>
    <dgm:cxn modelId="{9A7C41C5-5559-41FE-A3BB-36C8743D3007}" type="presParOf" srcId="{4AD1B6CB-237C-44D1-B5FB-633B2BB27646}" destId="{3FECE5EB-B59F-410B-A823-4B337678BE4D}" srcOrd="3" destOrd="0" presId="urn:microsoft.com/office/officeart/2005/8/layout/vList2"/>
    <dgm:cxn modelId="{53286F73-6EF1-4CAB-8328-B1A9131F4BCC}" type="presParOf" srcId="{4AD1B6CB-237C-44D1-B5FB-633B2BB27646}" destId="{22D0B3ED-908A-4689-9EE4-399709F8B417}" srcOrd="4" destOrd="0" presId="urn:microsoft.com/office/officeart/2005/8/layout/vList2"/>
    <dgm:cxn modelId="{884DAF8B-C97F-468B-95B8-55E8B749C8D3}" type="presParOf" srcId="{4AD1B6CB-237C-44D1-B5FB-633B2BB27646}" destId="{ED8ABFC3-6B06-4895-8FF2-401A304A093A}" srcOrd="5" destOrd="0" presId="urn:microsoft.com/office/officeart/2005/8/layout/vList2"/>
    <dgm:cxn modelId="{E5F70992-8D84-443C-A881-6D611300DFD6}" type="presParOf" srcId="{4AD1B6CB-237C-44D1-B5FB-633B2BB27646}" destId="{09A161EB-34EE-4A8F-AEC6-84E312525CB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4EA92-8DFB-446F-AA50-A31BC331B7B9}">
      <dsp:nvSpPr>
        <dsp:cNvPr id="0" name=""/>
        <dsp:cNvSpPr/>
      </dsp:nvSpPr>
      <dsp:spPr>
        <a:xfrm>
          <a:off x="0" y="30480"/>
          <a:ext cx="1071372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National Platform Future of Mobility </a:t>
          </a:r>
          <a:r>
            <a:rPr lang="en-GB" sz="2400" kern="1200" dirty="0"/>
            <a:t>(</a:t>
          </a:r>
          <a:r>
            <a:rPr lang="en-GB" sz="2400" kern="1200" dirty="0" err="1"/>
            <a:t>NPM</a:t>
          </a:r>
          <a:r>
            <a:rPr lang="en-GB" sz="2400" kern="1200" dirty="0"/>
            <a:t>) (2020): more than </a:t>
          </a:r>
          <a:r>
            <a:rPr lang="en-GB" sz="2400" b="1" kern="1200" dirty="0"/>
            <a:t>400,000 jobs </a:t>
          </a:r>
          <a:r>
            <a:rPr lang="en-GB" sz="2400" kern="1200" dirty="0"/>
            <a:t>in the country’s car industry could be gone by 2030 in a worst-case scenario involving a rapid switch to electric vehicles. </a:t>
          </a:r>
          <a:endParaRPr lang="en-US" sz="2400" kern="1200" dirty="0"/>
        </a:p>
      </dsp:txBody>
      <dsp:txXfrm>
        <a:off x="64425" y="94905"/>
        <a:ext cx="10584870" cy="1190909"/>
      </dsp:txXfrm>
    </dsp:sp>
    <dsp:sp modelId="{D1820357-D206-4F45-98EC-A63AD7AAE44D}">
      <dsp:nvSpPr>
        <dsp:cNvPr id="0" name=""/>
        <dsp:cNvSpPr/>
      </dsp:nvSpPr>
      <dsp:spPr>
        <a:xfrm>
          <a:off x="0" y="1419360"/>
          <a:ext cx="1071372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Boston Consulting Group </a:t>
          </a:r>
          <a:r>
            <a:rPr lang="en-GB" sz="2400" kern="1200"/>
            <a:t>(BCG) (2020): little difference in the number of personnel and amount of work involved in building an electric car and a vehicle with a combustion engine. </a:t>
          </a:r>
          <a:endParaRPr lang="en-US" sz="2400" kern="1200"/>
        </a:p>
      </dsp:txBody>
      <dsp:txXfrm>
        <a:off x="64425" y="1483785"/>
        <a:ext cx="10584870" cy="1190909"/>
      </dsp:txXfrm>
    </dsp:sp>
    <dsp:sp modelId="{97F404E4-D528-48F2-B089-8CD8B99D2C0F}">
      <dsp:nvSpPr>
        <dsp:cNvPr id="0" name=""/>
        <dsp:cNvSpPr/>
      </dsp:nvSpPr>
      <dsp:spPr>
        <a:xfrm>
          <a:off x="0" y="2808240"/>
          <a:ext cx="1071372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Fewer workers are required to build engines, but not the whole car, as e-mobility requires new production stages, such as battery cell and module production and packaging, as well as power electronics and thermal management of the battery.</a:t>
          </a:r>
          <a:endParaRPr lang="en-US" sz="2400" kern="1200"/>
        </a:p>
      </dsp:txBody>
      <dsp:txXfrm>
        <a:off x="64425" y="2872665"/>
        <a:ext cx="10584870" cy="1190909"/>
      </dsp:txXfrm>
    </dsp:sp>
    <dsp:sp modelId="{15DA04AC-00C0-4B93-8121-ADDF032E9605}">
      <dsp:nvSpPr>
        <dsp:cNvPr id="0" name=""/>
        <dsp:cNvSpPr/>
      </dsp:nvSpPr>
      <dsp:spPr>
        <a:xfrm>
          <a:off x="0" y="4197120"/>
          <a:ext cx="1071372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Vehicle assembly or laying the wires also more labour-intensive for electric cars than for vehicles with combustion engines, according to the study. But… battery cell production an issue? </a:t>
          </a:r>
          <a:endParaRPr lang="en-US" sz="2400" kern="1200"/>
        </a:p>
      </dsp:txBody>
      <dsp:txXfrm>
        <a:off x="64425" y="4261545"/>
        <a:ext cx="10584870" cy="1190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412FE-117A-49D8-B1CC-1521A42AF665}">
      <dsp:nvSpPr>
        <dsp:cNvPr id="0" name=""/>
        <dsp:cNvSpPr/>
      </dsp:nvSpPr>
      <dsp:spPr>
        <a:xfrm>
          <a:off x="0" y="236220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Fraunhofer Institute for Organization and Industrial Engineering: </a:t>
          </a:r>
          <a:r>
            <a:rPr lang="en-GB" sz="2400" kern="1200"/>
            <a:t>"job losses from the introduction of electric mobility are likely to be substantially lower in the area of vehicle manufacturing than global studies have predicted." </a:t>
          </a:r>
          <a:endParaRPr lang="en-US" sz="2400" kern="1200"/>
        </a:p>
      </dsp:txBody>
      <dsp:txXfrm>
        <a:off x="64425" y="300645"/>
        <a:ext cx="10386750" cy="1190909"/>
      </dsp:txXfrm>
    </dsp:sp>
    <dsp:sp modelId="{C780E69A-0BD1-495D-B4AA-10D0981C86DF}">
      <dsp:nvSpPr>
        <dsp:cNvPr id="0" name=""/>
        <dsp:cNvSpPr/>
      </dsp:nvSpPr>
      <dsp:spPr>
        <a:xfrm>
          <a:off x="0" y="1625100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Expect employment in this area to fall by 12% this decade, due to output volumes and higher productivity.  But supplier industry could face significant job losses. </a:t>
          </a:r>
          <a:endParaRPr lang="en-US" sz="2400" kern="1200"/>
        </a:p>
      </dsp:txBody>
      <dsp:txXfrm>
        <a:off x="64425" y="1689525"/>
        <a:ext cx="10386750" cy="1190909"/>
      </dsp:txXfrm>
    </dsp:sp>
    <dsp:sp modelId="{22D0B3ED-908A-4689-9EE4-399709F8B417}">
      <dsp:nvSpPr>
        <dsp:cNvPr id="0" name=""/>
        <dsp:cNvSpPr/>
      </dsp:nvSpPr>
      <dsp:spPr>
        <a:xfrm>
          <a:off x="0" y="3013980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"With respect to component manufacture, however, labour requirements are 70% higher for the production of a conventional powertrain than for the production of a powertrain for an electric vehicle," the study says. </a:t>
          </a:r>
          <a:endParaRPr lang="en-US" sz="2400" kern="1200"/>
        </a:p>
      </dsp:txBody>
      <dsp:txXfrm>
        <a:off x="64425" y="3078405"/>
        <a:ext cx="10386750" cy="1190909"/>
      </dsp:txXfrm>
    </dsp:sp>
    <dsp:sp modelId="{09A161EB-34EE-4A8F-AEC6-84E312525CB5}">
      <dsp:nvSpPr>
        <dsp:cNvPr id="0" name=""/>
        <dsp:cNvSpPr/>
      </dsp:nvSpPr>
      <dsp:spPr>
        <a:xfrm>
          <a:off x="0" y="4402860"/>
          <a:ext cx="10515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"there is no uniform employment trend in the 'transformation corridor' over the coming decade. Instead, there will be a complex, interconnected mixture of job creation, job upgrading and job cuts." Vital to ensure that SMEs do not fall victim.</a:t>
          </a:r>
          <a:endParaRPr lang="en-US" sz="2400" kern="1200"/>
        </a:p>
      </dsp:txBody>
      <dsp:txXfrm>
        <a:off x="64425" y="4467285"/>
        <a:ext cx="10386750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A21192FB-9A99-47E5-AFC0-D8A1E4DFCC6C}" type="datetimeFigureOut">
              <a:rPr lang="en-GB" smtClean="0"/>
              <a:t>13/11/2022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B3E95F04-C5EF-4846-A05F-A3224791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36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2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7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293691"/>
            <a:ext cx="3901016" cy="6240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3" y="293691"/>
            <a:ext cx="11499851" cy="6240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04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arn">
            <a:extLst>
              <a:ext uri="{FF2B5EF4-FFF2-40B4-BE49-F238E27FC236}">
                <a16:creationId xmlns:a16="http://schemas.microsoft.com/office/drawing/2014/main" id="{0276FED8-8997-4F58-8AFF-1C828E6317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000" y="3140869"/>
            <a:ext cx="11520000" cy="576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rgbClr val="FF0000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Warning</a:t>
            </a:r>
            <a:endParaRPr lang="el-GR"/>
          </a:p>
        </p:txBody>
      </p:sp>
      <p:sp>
        <p:nvSpPr>
          <p:cNvPr id="6" name="Cont1">
            <a:extLst>
              <a:ext uri="{FF2B5EF4-FFF2-40B4-BE49-F238E27FC236}">
                <a16:creationId xmlns:a16="http://schemas.microsoft.com/office/drawing/2014/main" id="{0FD23242-2B85-4AFF-87A6-1DD172122E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393" y="792000"/>
            <a:ext cx="10943167" cy="55080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114300" indent="0">
              <a:buNone/>
              <a:defRPr sz="1200"/>
            </a:lvl1pPr>
          </a:lstStyle>
          <a:p>
            <a:pPr lvl="0"/>
            <a:endParaRPr lang="el-GR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23392" y="217616"/>
            <a:ext cx="10944000" cy="54708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Title</a:t>
            </a:r>
            <a:endParaRPr lang="el-GR"/>
          </a:p>
        </p:txBody>
      </p:sp>
      <p:sp>
        <p:nvSpPr>
          <p:cNvPr id="7" name="RepTitle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230400"/>
          </a:xfrm>
          <a:noFill/>
          <a:ln>
            <a:noFill/>
          </a:ln>
        </p:spPr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/>
              <a:t>Report Title</a:t>
            </a:r>
            <a:endParaRPr lang="el-G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  <p:extLst>
      <p:ext uri="{BB962C8B-B14F-4D97-AF65-F5344CB8AC3E}">
        <p14:creationId xmlns:p14="http://schemas.microsoft.com/office/powerpoint/2010/main" val="1714718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rn">
            <a:extLst>
              <a:ext uri="{FF2B5EF4-FFF2-40B4-BE49-F238E27FC236}">
                <a16:creationId xmlns:a16="http://schemas.microsoft.com/office/drawing/2014/main" id="{47720E19-23A6-4503-9FE5-09B05574B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000" y="3140869"/>
            <a:ext cx="11520000" cy="576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rgbClr val="FF0000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Warning</a:t>
            </a:r>
            <a:endParaRPr lang="el-GR"/>
          </a:p>
        </p:txBody>
      </p:sp>
      <p:sp>
        <p:nvSpPr>
          <p:cNvPr id="7" name="Cont1"/>
          <p:cNvSpPr>
            <a:spLocks noGrp="1"/>
          </p:cNvSpPr>
          <p:nvPr>
            <p:ph sz="quarter" idx="15"/>
          </p:nvPr>
        </p:nvSpPr>
        <p:spPr>
          <a:xfrm>
            <a:off x="623393" y="1454400"/>
            <a:ext cx="10943167" cy="48420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114300" indent="0">
              <a:buNone/>
              <a:defRPr sz="1200"/>
            </a:lvl1pPr>
          </a:lstStyle>
          <a:p>
            <a:pPr lvl="0"/>
            <a:endParaRPr lang="el-GR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23392" y="864000"/>
            <a:ext cx="10944000" cy="54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lang="el-GR" sz="2200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Title</a:t>
            </a:r>
            <a:endParaRPr lang="el-GR"/>
          </a:p>
        </p:txBody>
      </p:sp>
      <p:sp>
        <p:nvSpPr>
          <p:cNvPr id="6" name="Pre"/>
          <p:cNvSpPr>
            <a:spLocks noGrp="1"/>
          </p:cNvSpPr>
          <p:nvPr>
            <p:ph sz="quarter" idx="14" hasCustomPrompt="1"/>
          </p:nvPr>
        </p:nvSpPr>
        <p:spPr>
          <a:xfrm>
            <a:off x="623393" y="216000"/>
            <a:ext cx="10943167" cy="648072"/>
          </a:xfrm>
          <a:noFill/>
          <a:ln>
            <a:noFill/>
          </a:ln>
        </p:spPr>
        <p:txBody>
          <a:bodyPr anchor="ctr">
            <a:normAutofit/>
          </a:bodyPr>
          <a:lstStyle>
            <a:lvl1pPr marL="11430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 Comment</a:t>
            </a:r>
            <a:endParaRPr lang="el-GR"/>
          </a:p>
        </p:txBody>
      </p:sp>
      <p:sp>
        <p:nvSpPr>
          <p:cNvPr id="10" name="RepTitle"/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12192000" cy="230400"/>
          </a:xfrm>
          <a:noFill/>
          <a:ln>
            <a:noFill/>
          </a:ln>
        </p:spPr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/>
              <a:t>Report Title</a:t>
            </a:r>
            <a:endParaRPr lang="el-G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  <p:extLst>
      <p:ext uri="{BB962C8B-B14F-4D97-AF65-F5344CB8AC3E}">
        <p14:creationId xmlns:p14="http://schemas.microsoft.com/office/powerpoint/2010/main" val="15487704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800524" y="75521"/>
            <a:ext cx="1248139" cy="1056117"/>
            <a:chOff x="8100392" y="56640"/>
            <a:chExt cx="936104" cy="792088"/>
          </a:xfrm>
        </p:grpSpPr>
        <p:sp>
          <p:nvSpPr>
            <p:cNvPr id="6" name="Rectangle 5"/>
            <p:cNvSpPr/>
            <p:nvPr userDrawn="1"/>
          </p:nvSpPr>
          <p:spPr>
            <a:xfrm>
              <a:off x="8100392" y="56640"/>
              <a:ext cx="936104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t="12201" r="11357" b="12201"/>
            <a:stretch/>
          </p:blipFill>
          <p:spPr>
            <a:xfrm>
              <a:off x="8244408" y="123478"/>
              <a:ext cx="720080" cy="648072"/>
            </a:xfrm>
            <a:prstGeom prst="rect">
              <a:avLst/>
            </a:prstGeom>
          </p:spPr>
        </p:pic>
      </p:grpSp>
      <p:pic>
        <p:nvPicPr>
          <p:cNvPr id="8" name="Picture 2" descr="Image result for bpf logo">
            <a:extLst>
              <a:ext uri="{FF2B5EF4-FFF2-40B4-BE49-F238E27FC236}">
                <a16:creationId xmlns:a16="http://schemas.microsoft.com/office/drawing/2014/main" id="{13D2FA59-ECDD-4234-A71C-F75CD85B80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2" y="172796"/>
            <a:ext cx="1677152" cy="6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26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92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4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1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5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893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0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62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40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3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81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28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BES\SURGE\MARKETING\Branding\KG only - SURGE Templates Files - KG only\Branding Templates &amp; Associated Files\Template Files\Powerpoint_Slide2_Background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0" y="142854"/>
            <a:ext cx="7048549" cy="5825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8BD1-9C35-4DE8-A363-2A1C3DBBF3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5" y="1285876"/>
            <a:ext cx="11620500" cy="442912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7203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17600" y="2590800"/>
            <a:ext cx="965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cxnSp>
        <p:nvCxnSpPr>
          <p:cNvPr id="5" name="Straight Connector 2"/>
          <p:cNvCxnSpPr>
            <a:cxnSpLocks noChangeShapeType="1"/>
          </p:cNvCxnSpPr>
          <p:nvPr/>
        </p:nvCxnSpPr>
        <p:spPr bwMode="auto">
          <a:xfrm>
            <a:off x="0" y="1143002"/>
            <a:ext cx="12192000" cy="1588"/>
          </a:xfrm>
          <a:prstGeom prst="line">
            <a:avLst/>
          </a:prstGeom>
          <a:noFill/>
          <a:ln w="9525" algn="ctr">
            <a:solidFill>
              <a:srgbClr val="000000">
                <a:alpha val="20000"/>
              </a:srgbClr>
            </a:solidFill>
            <a:round/>
            <a:headEnd/>
            <a:tailEnd/>
          </a:ln>
        </p:spPr>
      </p:cxnSp>
      <p:cxnSp>
        <p:nvCxnSpPr>
          <p:cNvPr id="6" name="Straight Connector 3"/>
          <p:cNvCxnSpPr>
            <a:cxnSpLocks noChangeShapeType="1"/>
          </p:cNvCxnSpPr>
          <p:nvPr/>
        </p:nvCxnSpPr>
        <p:spPr bwMode="auto">
          <a:xfrm>
            <a:off x="0" y="5856290"/>
            <a:ext cx="12192000" cy="1587"/>
          </a:xfrm>
          <a:prstGeom prst="line">
            <a:avLst/>
          </a:prstGeom>
          <a:noFill/>
          <a:ln w="9525" algn="ctr">
            <a:solidFill>
              <a:srgbClr val="000000">
                <a:alpha val="20000"/>
              </a:srgbClr>
            </a:solidFill>
            <a:round/>
            <a:headEnd/>
            <a:tailEnd/>
          </a:ln>
        </p:spPr>
      </p:cxnSp>
      <p:pic>
        <p:nvPicPr>
          <p:cNvPr id="8" name="Picture 14" descr="AWM Sm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3836" y="5964242"/>
            <a:ext cx="1843617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PPT_rgb_mi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870" y="6011866"/>
            <a:ext cx="129963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 txBox="1">
            <a:spLocks noChangeArrowheads="1"/>
          </p:cNvSpPr>
          <p:nvPr userDrawn="1"/>
        </p:nvSpPr>
        <p:spPr bwMode="auto">
          <a:xfrm>
            <a:off x="11430006" y="6357940"/>
            <a:ext cx="5715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>
              <a:defRPr/>
            </a:pPr>
            <a:fld id="{1BFAA17A-E58E-490B-B0A9-0991A61BA216}" type="slidenum">
              <a:rPr lang="en-GB" sz="900">
                <a:solidFill>
                  <a:srgbClr val="A6A6A6"/>
                </a:solidFill>
                <a:latin typeface="Arial" pitchFamily="34" charset="0"/>
              </a:rPr>
              <a:pPr algn="r" defTabSz="914400">
                <a:defRPr/>
              </a:pPr>
              <a:t>‹#›</a:t>
            </a:fld>
            <a:endParaRPr lang="en-GB" sz="900">
              <a:solidFill>
                <a:srgbClr val="A6A6A6"/>
              </a:solidFill>
              <a:latin typeface="Arial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62" y="357166"/>
            <a:ext cx="11049077" cy="785819"/>
          </a:xfrm>
          <a:prstGeom prst="rect">
            <a:avLst/>
          </a:prstGeom>
          <a:noFill/>
          <a:ln/>
        </p:spPr>
        <p:txBody>
          <a:bodyPr anchor="b" anchorCtr="0"/>
          <a:lstStyle>
            <a:lvl1pPr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1"/>
          </p:nvPr>
        </p:nvSpPr>
        <p:spPr>
          <a:xfrm>
            <a:off x="571462" y="1500176"/>
            <a:ext cx="11049077" cy="3786215"/>
          </a:xfrm>
          <a:prstGeom prst="rect">
            <a:avLst/>
          </a:prstGeom>
        </p:spPr>
        <p:txBody>
          <a:bodyPr/>
          <a:lstStyle>
            <a:lvl1pPr>
              <a:buClr>
                <a:srgbClr val="CC33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CC3300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rgbClr val="CC330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CC3300"/>
              </a:buClr>
              <a:buFont typeface="Arial" pitchFamily="34" charset="0"/>
              <a:buChar char="♦"/>
              <a:defRPr sz="2400">
                <a:solidFill>
                  <a:schemeClr val="tx1"/>
                </a:solidFill>
              </a:defRPr>
            </a:lvl4pPr>
            <a:lvl5pPr>
              <a:buClr>
                <a:srgbClr val="CC330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2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7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5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8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6" indent="0">
              <a:buNone/>
              <a:defRPr sz="900"/>
            </a:lvl4pPr>
            <a:lvl5pPr marL="1828740" indent="0">
              <a:buNone/>
              <a:defRPr sz="900"/>
            </a:lvl5pPr>
            <a:lvl6pPr marL="2285926" indent="0">
              <a:buNone/>
              <a:defRPr sz="900"/>
            </a:lvl6pPr>
            <a:lvl7pPr marL="2743111" indent="0">
              <a:buNone/>
              <a:defRPr sz="900"/>
            </a:lvl7pPr>
            <a:lvl8pPr marL="3200296" indent="0">
              <a:buNone/>
              <a:defRPr sz="900"/>
            </a:lvl8pPr>
            <a:lvl9pPr marL="365748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55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6" indent="0">
              <a:buNone/>
              <a:defRPr sz="2000"/>
            </a:lvl4pPr>
            <a:lvl5pPr marL="1828740" indent="0">
              <a:buNone/>
              <a:defRPr sz="2000"/>
            </a:lvl5pPr>
            <a:lvl6pPr marL="2285926" indent="0">
              <a:buNone/>
              <a:defRPr sz="2000"/>
            </a:lvl6pPr>
            <a:lvl7pPr marL="2743111" indent="0">
              <a:buNone/>
              <a:defRPr sz="2000"/>
            </a:lvl7pPr>
            <a:lvl8pPr marL="320029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0" indent="0">
              <a:buNone/>
              <a:defRPr sz="1000"/>
            </a:lvl3pPr>
            <a:lvl4pPr marL="1371556" indent="0">
              <a:buNone/>
              <a:defRPr sz="900"/>
            </a:lvl4pPr>
            <a:lvl5pPr marL="1828740" indent="0">
              <a:buNone/>
              <a:defRPr sz="900"/>
            </a:lvl5pPr>
            <a:lvl6pPr marL="2285926" indent="0">
              <a:buNone/>
              <a:defRPr sz="900"/>
            </a:lvl6pPr>
            <a:lvl7pPr marL="2743111" indent="0">
              <a:buNone/>
              <a:defRPr sz="900"/>
            </a:lvl7pPr>
            <a:lvl8pPr marL="3200296" indent="0">
              <a:buNone/>
              <a:defRPr sz="900"/>
            </a:lvl8pPr>
            <a:lvl9pPr marL="365748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7" tIns="45718" rIns="91437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7" tIns="45718" rIns="91437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64A8-914C-4FF0-BCB0-D1D4CA9DBDA8}" type="datetimeFigureOut">
              <a:rPr lang="en-GB" smtClean="0"/>
              <a:pPr/>
              <a:t>13/11/2022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A49C-DF04-422E-9610-DFADF9074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6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8" r:id="rId12"/>
    <p:sldLayoutId id="2147483689" r:id="rId13"/>
    <p:sldLayoutId id="2147483690" r:id="rId14"/>
  </p:sldLayoutIdLst>
  <p:txStyles>
    <p:titleStyle>
      <a:lvl1pPr algn="ctr" defTabSz="9143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9143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6" indent="-285740" algn="l" defTabSz="9143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3" indent="-228592" algn="l" defTabSz="9143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8" indent="-228592" algn="l" defTabSz="9143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4" indent="-228592" algn="l" defTabSz="9143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8" indent="-228592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2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8" indent="-228592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4" indent="-228592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EFAC3-C0B9-4EA2-9816-8336FF23EC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9CAC-F6ED-4F96-8387-4225FC8357B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0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d.g.bailey@bham.ac.uk" TargetMode="External"/><Relationship Id="rId2" Type="http://schemas.openxmlformats.org/officeDocument/2006/relationships/hyperlink" Target="mailto:david.bailey@coventry.ac.uk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2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2AF22512-AE9A-4811-890B-1EFB3C6C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5" r="1094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83105E00-3EA2-3D02-885D-7C23E15D3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10" b="3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Picture 3" descr="A person standing next to a couple of cars&#10;&#10;Description automatically generated with low confidence">
            <a:extLst>
              <a:ext uri="{FF2B5EF4-FFF2-40B4-BE49-F238E27FC236}">
                <a16:creationId xmlns:a16="http://schemas.microsoft.com/office/drawing/2014/main" id="{C3E52DD6-58B3-AD1F-AC0E-9B55747AD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09" r="-3" b="94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3" name="Freeform: Shape 2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2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EAE74-2081-44D4-A2C4-E8C113B41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2831592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Some reflections on a  Just Transition in Auto after Brexit</a:t>
            </a:r>
            <a:b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Managing the Impacts of Economic Change, ACU Rome Campus, Rome.</a:t>
            </a:r>
            <a:br>
              <a:rPr lang="en-US" sz="2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3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7274-EC99-4D47-BF1F-2E219F403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3657600"/>
            <a:ext cx="2807208" cy="30601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r>
              <a:rPr lang="en-US" sz="1700" b="1" dirty="0"/>
              <a:t>Professor David Bailey</a:t>
            </a:r>
          </a:p>
          <a:p>
            <a:pPr marL="0" indent="0">
              <a:buNone/>
            </a:pPr>
            <a:r>
              <a:rPr lang="en-US" sz="1700" b="1" i="1" dirty="0"/>
              <a:t>Birmingham Business School </a:t>
            </a:r>
          </a:p>
          <a:p>
            <a:pPr marL="0" indent="0">
              <a:buNone/>
            </a:pPr>
            <a:r>
              <a:rPr lang="en-US" sz="1700" b="1" i="1" dirty="0"/>
              <a:t>Senior Fellow- UK in a Changing Europe </a:t>
            </a:r>
            <a:r>
              <a:rPr lang="en-US" sz="1700" b="1" i="1" dirty="0" err="1"/>
              <a:t>Programme</a:t>
            </a:r>
            <a:endParaRPr lang="en-US" sz="1700" b="1" i="1" dirty="0"/>
          </a:p>
          <a:p>
            <a:endParaRPr lang="en-US" sz="1700" b="1" i="1" dirty="0"/>
          </a:p>
          <a:p>
            <a:pPr marL="0" indent="0">
              <a:buNone/>
            </a:pPr>
            <a:r>
              <a:rPr lang="en-US" sz="1700" b="1" i="1" dirty="0"/>
              <a:t>Professor Alex de Ruyter</a:t>
            </a:r>
          </a:p>
          <a:p>
            <a:pPr marL="0" indent="0">
              <a:buNone/>
            </a:pPr>
            <a:r>
              <a:rPr lang="en-US" sz="1700" b="1" i="1" dirty="0"/>
              <a:t>Centre for Brexit Studies</a:t>
            </a:r>
          </a:p>
          <a:p>
            <a:pPr marL="0" indent="0">
              <a:buNone/>
            </a:pPr>
            <a:r>
              <a:rPr lang="en-US" sz="1700" b="1" i="1" dirty="0"/>
              <a:t>Birmingham City University</a:t>
            </a:r>
          </a:p>
          <a:p>
            <a:endParaRPr lang="de-DE" sz="1700" dirty="0"/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721C439A-34BD-6053-A46D-38D546423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3" r="1340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246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7CDD6-2EC1-42D8-BAF5-6F19A7A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515"/>
          </a:xfrm>
        </p:spPr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Scale of impact? German estimates…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337E9A-2545-F94B-7F85-2EC8516DEE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931377"/>
              </p:ext>
            </p:extLst>
          </p:nvPr>
        </p:nvGraphicFramePr>
        <p:xfrm>
          <a:off x="838200" y="1310640"/>
          <a:ext cx="10713720" cy="554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10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CE2034-0D79-ED7F-F007-78BB371A0A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70560"/>
          <a:ext cx="10515600" cy="595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89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D382E-910D-402A-9D2C-0C6712AC6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960" y="609600"/>
            <a:ext cx="794004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FEB90-F8E7-426E-B279-8CA78E74C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67942"/>
            <a:ext cx="8856984" cy="68174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7EF48-1A7F-4A85-B366-C6CBD08E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0">
              <a:defRPr/>
            </a:pPr>
            <a:r>
              <a:rPr lang="en-GB" sz="4400" b="1">
                <a:solidFill>
                  <a:srgbClr val="FF0000"/>
                </a:solidFill>
                <a:latin typeface="Calibri"/>
              </a:rPr>
              <a:t>‘ICE to ACE’</a:t>
            </a:r>
          </a:p>
        </p:txBody>
      </p:sp>
    </p:spTree>
    <p:extLst>
      <p:ext uri="{BB962C8B-B14F-4D97-AF65-F5344CB8AC3E}">
        <p14:creationId xmlns:p14="http://schemas.microsoft.com/office/powerpoint/2010/main" val="232524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Implications for the Value Chain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268762"/>
            <a:ext cx="8964488" cy="57126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rgbClr val="FF0000"/>
                </a:solidFill>
              </a:rPr>
              <a:t>‘</a:t>
            </a:r>
            <a:r>
              <a:rPr lang="en-GB" b="1">
                <a:solidFill>
                  <a:srgbClr val="FF0000"/>
                </a:solidFill>
              </a:rPr>
              <a:t>fleet-based on-demand personal mobility’ value chain</a:t>
            </a:r>
            <a:r>
              <a:rPr lang="en-GB">
                <a:solidFill>
                  <a:srgbClr val="FF0000"/>
                </a:solidFill>
              </a:rPr>
              <a:t>, comprising components which will share data across the value chain, such as:</a:t>
            </a:r>
          </a:p>
          <a:p>
            <a:r>
              <a:rPr lang="en-GB" b="1" i="1"/>
              <a:t>Vehicle design and manufacturing </a:t>
            </a:r>
            <a:r>
              <a:rPr lang="en-GB"/>
              <a:t>(existing automaker, outsourced automotive manufacturer, supplier or fleet operator, operating more on an open innovation model).</a:t>
            </a:r>
          </a:p>
          <a:p>
            <a:r>
              <a:rPr lang="en-GB" b="1" i="1"/>
              <a:t>Operating Platform </a:t>
            </a:r>
            <a:r>
              <a:rPr lang="en-GB"/>
              <a:t>(existing automaker, tier 1 supplier or new entrant like Waymo, Renovo or Drive.ai)</a:t>
            </a:r>
          </a:p>
          <a:p>
            <a:r>
              <a:rPr lang="en-GB" b="1" i="1"/>
              <a:t>User Experience Platform provider </a:t>
            </a:r>
            <a:r>
              <a:rPr lang="en-GB"/>
              <a:t>(controlling the passenger’s mobility experience, including in-cabin experience, including hardware, software and data.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82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Implications for the Value Chain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268761"/>
            <a:ext cx="8496944" cy="5808645"/>
          </a:xfrm>
        </p:spPr>
        <p:txBody>
          <a:bodyPr>
            <a:normAutofit fontScale="85000" lnSpcReduction="20000"/>
          </a:bodyPr>
          <a:lstStyle/>
          <a:p>
            <a:r>
              <a:rPr lang="en-GB" b="1" i="1"/>
              <a:t>Data services provider</a:t>
            </a:r>
            <a:r>
              <a:rPr lang="en-GB"/>
              <a:t>: content - entertainment, traffic, mapping or weather, consumed by ACE platforms or passengers in ACE vehicles.</a:t>
            </a:r>
          </a:p>
          <a:p>
            <a:r>
              <a:rPr lang="en-GB" b="1" i="1"/>
              <a:t>Fleet creation</a:t>
            </a:r>
            <a:r>
              <a:rPr lang="en-GB" i="1"/>
              <a:t>: </a:t>
            </a:r>
            <a:r>
              <a:rPr lang="en-GB"/>
              <a:t>fleet operators could specify, design and buy/lease from a specific vehicle manufacturer or lease vehicles from a ‘fleet creation company’, as in the airline industry. Fleet creation involves financing and insurance.</a:t>
            </a:r>
          </a:p>
          <a:p>
            <a:r>
              <a:rPr lang="en-GB" b="1" i="1"/>
              <a:t>Fleet operator</a:t>
            </a:r>
            <a:r>
              <a:rPr lang="en-GB" i="1"/>
              <a:t>: </a:t>
            </a:r>
            <a:r>
              <a:rPr lang="en-GB"/>
              <a:t>firms operating and managing the fleet of ACE vehicles offering on-demand mobility services - extend to integrating on-demand with public transport and to ‘</a:t>
            </a:r>
            <a:r>
              <a:rPr lang="en-GB" i="1"/>
              <a:t>Global Distribution System</a:t>
            </a:r>
            <a:r>
              <a:rPr lang="en-GB"/>
              <a:t>’ firms (as in the airline industry) offering reservations to on-demand mobility services? </a:t>
            </a:r>
          </a:p>
          <a:p>
            <a:r>
              <a:rPr lang="en-GB" b="1" i="1"/>
              <a:t>Fleet service and maintenance provider</a:t>
            </a:r>
            <a:r>
              <a:rPr lang="en-GB" i="1"/>
              <a:t>: </a:t>
            </a:r>
            <a:r>
              <a:rPr lang="en-GB"/>
              <a:t>servicing, maintaining and supporting fleets – specialists may provide this service.</a:t>
            </a:r>
          </a:p>
        </p:txBody>
      </p:sp>
    </p:spTree>
    <p:extLst>
      <p:ext uri="{BB962C8B-B14F-4D97-AF65-F5344CB8AC3E}">
        <p14:creationId xmlns:p14="http://schemas.microsoft.com/office/powerpoint/2010/main" val="123751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68E3-3B21-4FE5-81BE-EDA9F189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14" y="274639"/>
            <a:ext cx="10956472" cy="7831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Study of the West Midlands (WM) auto industry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3007D-2C5F-4AF0-9E73-5EDDEFB7C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Supplier firms in WM :</a:t>
            </a:r>
          </a:p>
          <a:p>
            <a:pPr lvl="1"/>
            <a:r>
              <a:rPr lang="en-GB" dirty="0"/>
              <a:t>Are particularly exposed to the operations of Jaguar Land Rover (JLR);</a:t>
            </a:r>
          </a:p>
          <a:p>
            <a:pPr lvl="1"/>
            <a:r>
              <a:rPr lang="en-GB" dirty="0"/>
              <a:t>Lack capacity or the specialist equipment needed to undertake production of batteries, high value battery components and key components for electric motors;</a:t>
            </a:r>
          </a:p>
          <a:p>
            <a:pPr lvl="1"/>
            <a:r>
              <a:rPr lang="en-GB" dirty="0"/>
              <a:t>Suffer from increasingly uncompetitive energy prices relative to other European countries which will likely impact future investment. </a:t>
            </a:r>
          </a:p>
        </p:txBody>
      </p:sp>
    </p:spTree>
    <p:extLst>
      <p:ext uri="{BB962C8B-B14F-4D97-AF65-F5344CB8AC3E}">
        <p14:creationId xmlns:p14="http://schemas.microsoft.com/office/powerpoint/2010/main" val="59161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208C-509C-4F65-A110-5C753973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07903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Survey of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C80B5-5510-4D37-B59B-3FB164BA5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385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156 responses obtained earlier this year:</a:t>
            </a:r>
          </a:p>
          <a:p>
            <a:pPr lvl="1"/>
            <a:r>
              <a:rPr lang="en-GB" dirty="0"/>
              <a:t>75% from OEM employees (approx. 48% from JLR) and 16% from Tier 1 supplier;</a:t>
            </a:r>
          </a:p>
          <a:p>
            <a:r>
              <a:rPr lang="en-GB" dirty="0"/>
              <a:t>44% had worked in their current job for 6-10 years and 41% for more than 10 years;</a:t>
            </a:r>
          </a:p>
          <a:p>
            <a:r>
              <a:rPr lang="en-GB" dirty="0"/>
              <a:t>97% directly employed by company;</a:t>
            </a:r>
          </a:p>
          <a:p>
            <a:r>
              <a:rPr lang="en-GB" dirty="0"/>
              <a:t>72% had commute of 30 minutes or less;</a:t>
            </a:r>
          </a:p>
          <a:p>
            <a:r>
              <a:rPr lang="en-GB" dirty="0"/>
              <a:t>50% would prefer to work fewer hours;</a:t>
            </a:r>
          </a:p>
          <a:p>
            <a:r>
              <a:rPr lang="en-GB" dirty="0"/>
              <a:t>65% had not heard of the phrase “just transition”.</a:t>
            </a:r>
          </a:p>
        </p:txBody>
      </p:sp>
    </p:spTree>
    <p:extLst>
      <p:ext uri="{BB962C8B-B14F-4D97-AF65-F5344CB8AC3E}">
        <p14:creationId xmlns:p14="http://schemas.microsoft.com/office/powerpoint/2010/main" val="383310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14. How secure do you feel about your job?</a:t>
            </a:r>
          </a:p>
        </p:txBody>
      </p:sp>
      <p:sp>
        <p:nvSpPr>
          <p:cNvPr id="5" name="RepTitle"/>
          <p:cNvSpPr>
            <a:spLocks noGrp="1"/>
          </p:cNvSpPr>
          <p:nvPr>
            <p:ph sz="quarter" idx="14" hasCustomPrompt="1"/>
          </p:nvPr>
        </p:nvSpPr>
        <p:spPr/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West Midlands Automotive: Unite Survey</a:t>
            </a:r>
          </a:p>
        </p:txBody>
      </p:sp>
      <p:graphicFrame>
        <p:nvGraphicFramePr>
          <p:cNvPr id="6" name="Cont1"/>
          <p:cNvGraphicFramePr/>
          <p:nvPr/>
        </p:nvGraphicFramePr>
        <p:xfrm>
          <a:off x="1991545" y="792000"/>
          <a:ext cx="7717232" cy="492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 fontScale="90000"/>
          </a:bodyPr>
          <a:lstStyle>
            <a:lvl1pPr>
              <a:defRPr lang="el-GR" sz="2200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15. How confident are you that your workplace will survive and manage the transition to low emission vehicles? </a:t>
            </a:r>
          </a:p>
        </p:txBody>
      </p:sp>
      <p:sp>
        <p:nvSpPr>
          <p:cNvPr id="5" name="Pre"/>
          <p:cNvSpPr>
            <a:spLocks noGrp="1"/>
          </p:cNvSpPr>
          <p:nvPr>
            <p:ph sz="quarter" idx="14" hasCustomPrompt="1"/>
          </p:nvPr>
        </p:nvSpPr>
        <p:spPr/>
        <p:txBody>
          <a:bodyPr anchor="ctr">
            <a:normAutofit/>
          </a:bodyPr>
          <a:lstStyle>
            <a:lvl1pPr marL="11430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The changing automotive industry</a:t>
            </a:r>
          </a:p>
        </p:txBody>
      </p:sp>
      <p:sp>
        <p:nvSpPr>
          <p:cNvPr id="6" name="RepTitle"/>
          <p:cNvSpPr>
            <a:spLocks noGrp="1"/>
          </p:cNvSpPr>
          <p:nvPr>
            <p:ph sz="quarter" idx="16" hasCustomPrompt="1"/>
          </p:nvPr>
        </p:nvSpPr>
        <p:spPr/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West Midlands Automotive: Unite Survey</a:t>
            </a:r>
          </a:p>
        </p:txBody>
      </p:sp>
      <p:graphicFrame>
        <p:nvGraphicFramePr>
          <p:cNvPr id="7" name="Cont1"/>
          <p:cNvGraphicFramePr/>
          <p:nvPr/>
        </p:nvGraphicFramePr>
        <p:xfrm>
          <a:off x="1991545" y="1454400"/>
          <a:ext cx="6973162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Bans coming  on ‘ICE-only’ vehicles</a:t>
            </a:r>
            <a:br>
              <a:rPr lang="en-GB" b="1" dirty="0">
                <a:solidFill>
                  <a:srgbClr val="FF0000"/>
                </a:solidFill>
                <a:latin typeface="Calibri" pitchFamily="34" charset="0"/>
              </a:rPr>
            </a:b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9" y="1124746"/>
            <a:ext cx="3584759" cy="421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068076"/>
            <a:ext cx="53467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42" y="2780930"/>
            <a:ext cx="2981325" cy="351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3573018"/>
            <a:ext cx="40671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4" y="3389661"/>
            <a:ext cx="1871663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66" y="5116403"/>
            <a:ext cx="3922341" cy="1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2947989"/>
            <a:ext cx="678239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6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 fontScale="90000"/>
          </a:bodyPr>
          <a:lstStyle>
            <a:lvl1pPr>
              <a:defRPr sz="2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17. How much do you think your current skills overlap with the skills needed for making low-carbon vehicles? (Electric, Hybrid or Hydrogen.)</a:t>
            </a:r>
          </a:p>
        </p:txBody>
      </p:sp>
      <p:sp>
        <p:nvSpPr>
          <p:cNvPr id="5" name="RepTitle"/>
          <p:cNvSpPr>
            <a:spLocks noGrp="1"/>
          </p:cNvSpPr>
          <p:nvPr>
            <p:ph sz="quarter" idx="14" hasCustomPrompt="1"/>
          </p:nvPr>
        </p:nvSpPr>
        <p:spPr/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West Midlands Automotive: Unite Survey</a:t>
            </a:r>
          </a:p>
        </p:txBody>
      </p:sp>
      <p:graphicFrame>
        <p:nvGraphicFramePr>
          <p:cNvPr id="6" name="Cont1"/>
          <p:cNvGraphicFramePr/>
          <p:nvPr/>
        </p:nvGraphicFramePr>
        <p:xfrm>
          <a:off x="1991545" y="792000"/>
          <a:ext cx="7358644" cy="462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 fontScale="90000"/>
          </a:bodyPr>
          <a:lstStyle>
            <a:lvl1pPr>
              <a:defRPr sz="2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19. Do you expect to be working in the automotive industry in 2030? (The year the petrol and diesel vehicle ban will begin.)</a:t>
            </a:r>
          </a:p>
        </p:txBody>
      </p:sp>
      <p:sp>
        <p:nvSpPr>
          <p:cNvPr id="5" name="RepTitle"/>
          <p:cNvSpPr>
            <a:spLocks noGrp="1"/>
          </p:cNvSpPr>
          <p:nvPr>
            <p:ph sz="quarter" idx="14" hasCustomPrompt="1"/>
          </p:nvPr>
        </p:nvSpPr>
        <p:spPr/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West Midlands Automotive: Unite Survey</a:t>
            </a:r>
          </a:p>
        </p:txBody>
      </p:sp>
      <p:graphicFrame>
        <p:nvGraphicFramePr>
          <p:cNvPr id="6" name="Cont1"/>
          <p:cNvGraphicFramePr/>
          <p:nvPr/>
        </p:nvGraphicFramePr>
        <p:xfrm>
          <a:off x="1991545" y="792001"/>
          <a:ext cx="7564832" cy="465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617" y="2191735"/>
            <a:ext cx="7772400" cy="1362075"/>
          </a:xfrm>
        </p:spPr>
        <p:txBody>
          <a:bodyPr/>
          <a:lstStyle/>
          <a:p>
            <a:pPr lvl="0" algn="r">
              <a:spcBef>
                <a:spcPct val="20000"/>
              </a:spcBef>
            </a:pPr>
            <a:r>
              <a:rPr lang="en-GB" sz="4800" cap="none" dirty="0">
                <a:solidFill>
                  <a:srgbClr val="FF0000"/>
                </a:solidFill>
              </a:rPr>
              <a:t>JOBS, SKILLS AND TRAINING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6617" y="3860555"/>
            <a:ext cx="7772400" cy="1500187"/>
          </a:xfrm>
        </p:spPr>
        <p:txBody>
          <a:bodyPr>
            <a:noAutofit/>
          </a:bodyPr>
          <a:lstStyle/>
          <a:p>
            <a:pPr algn="r"/>
            <a:endParaRPr lang="en-GB" sz="3600" dirty="0">
              <a:solidFill>
                <a:schemeClr val="tx1"/>
              </a:solidFill>
            </a:endParaRPr>
          </a:p>
          <a:p>
            <a:pPr algn="r"/>
            <a:endParaRPr lang="en-GB" sz="3600" dirty="0">
              <a:solidFill>
                <a:schemeClr val="tx1"/>
              </a:solidFill>
            </a:endParaRPr>
          </a:p>
          <a:p>
            <a:pPr algn="r"/>
            <a:endParaRPr lang="en-GB" sz="2800" dirty="0">
              <a:solidFill>
                <a:schemeClr val="tx1"/>
              </a:solidFill>
            </a:endParaRPr>
          </a:p>
          <a:p>
            <a:pPr algn="r"/>
            <a:r>
              <a:rPr lang="en-GB" sz="2800" dirty="0">
                <a:solidFill>
                  <a:schemeClr val="tx1"/>
                </a:solidFill>
              </a:rPr>
              <a:t>M/M to E/E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</a:rPr>
              <a:t>Automation &amp; digitisation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</a:rPr>
              <a:t>Job loss in ICE/Job growth in 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85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231" y="-38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Impact of electrification and digitisation on occupations/job types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2222679" y="1167006"/>
          <a:ext cx="7746643" cy="4314127"/>
        </p:xfrm>
        <a:graphic>
          <a:graphicData uri="http://schemas.openxmlformats.org/drawingml/2006/table">
            <a:tbl>
              <a:tblPr firstRow="1" firstCol="1" bandRow="1"/>
              <a:tblGrid>
                <a:gridCol w="357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Job impact in</a:t>
                      </a:r>
                      <a:r>
                        <a:rPr lang="en-GB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and technical development departments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Pessimistic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Assumption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Optimistic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Assumption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GB" sz="2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Operatives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Supply chain coordinator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coordinator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Machinery supervisor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Managers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Planner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45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Electrotechnical</a:t>
                      </a: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worker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45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Software developer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45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Analyst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/>
                        </a:gs>
                        <a:gs pos="45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22678" y="5667510"/>
            <a:ext cx="34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Herrman</a:t>
            </a:r>
            <a:r>
              <a:rPr lang="en-GB" dirty="0"/>
              <a:t> et al. (2020, p. 93ff.)</a:t>
            </a:r>
          </a:p>
        </p:txBody>
      </p:sp>
    </p:spTree>
    <p:extLst>
      <p:ext uri="{BB962C8B-B14F-4D97-AF65-F5344CB8AC3E}">
        <p14:creationId xmlns:p14="http://schemas.microsoft.com/office/powerpoint/2010/main" val="1700095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61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Skills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1080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dirty="0"/>
              <a:t>The production of electric vehicles requires: </a:t>
            </a:r>
          </a:p>
          <a:p>
            <a:r>
              <a:rPr lang="en-GB" sz="2800" dirty="0"/>
              <a:t>Knowledge of electrics, electronics, and IT; skills in the handling of high voltage systems… for the installation of interior components and the laying of cable harnesses.</a:t>
            </a:r>
          </a:p>
          <a:p>
            <a:r>
              <a:rPr lang="en-GB" sz="2800" dirty="0"/>
              <a:t>High voltage awareness, ability to work with high-voltage components; handling chemicals &amp; hazardous materials.</a:t>
            </a:r>
          </a:p>
          <a:p>
            <a:r>
              <a:rPr lang="en-GB" sz="2800" dirty="0"/>
              <a:t>Skills in the operation and servicing of machines for the production of electrodes.</a:t>
            </a:r>
          </a:p>
          <a:p>
            <a:r>
              <a:rPr lang="en-GB" sz="2800" dirty="0"/>
              <a:t>Quality management of electrochemical energy storage.</a:t>
            </a:r>
          </a:p>
          <a:p>
            <a:r>
              <a:rPr lang="en-GB" sz="2800" dirty="0"/>
              <a:t>knowledge of networking, data management, and process planning….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297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0" y="67614"/>
            <a:ext cx="859536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Skills Requirements and Qualifications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10803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Development of a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Production Platform </a:t>
            </a:r>
            <a:r>
              <a:rPr lang="en-GB" sz="2800" dirty="0"/>
              <a:t>requires:</a:t>
            </a:r>
          </a:p>
          <a:p>
            <a:r>
              <a:rPr lang="en-GB" sz="2800" dirty="0"/>
              <a:t>Skills in data analysis and development of software </a:t>
            </a:r>
          </a:p>
          <a:p>
            <a:r>
              <a:rPr lang="en-GB" sz="2800" dirty="0"/>
              <a:t>Engineers with software and digital skills</a:t>
            </a:r>
          </a:p>
          <a:p>
            <a:r>
              <a:rPr lang="en-GB" sz="2800" dirty="0"/>
              <a:t>Ability to think and act in an interdisciplinary manner</a:t>
            </a:r>
          </a:p>
          <a:p>
            <a:endParaRPr lang="en-GB" sz="1100" dirty="0"/>
          </a:p>
          <a:p>
            <a:r>
              <a:rPr lang="en-GB" sz="2800" dirty="0"/>
              <a:t>First degree and higher level of education</a:t>
            </a:r>
          </a:p>
          <a:p>
            <a:r>
              <a:rPr lang="en-GB" sz="2800" dirty="0"/>
              <a:t>Degree in Advanced Manufacturing Engineering</a:t>
            </a:r>
          </a:p>
          <a:p>
            <a:endParaRPr lang="en-GB" sz="1900" dirty="0"/>
          </a:p>
          <a:p>
            <a:pPr marL="0" indent="0" algn="r">
              <a:buNone/>
            </a:pPr>
            <a:r>
              <a:rPr lang="en-GB" sz="2800" dirty="0"/>
              <a:t>NB Also impacts ‘back office’ functions</a:t>
            </a:r>
          </a:p>
          <a:p>
            <a:pPr marL="0" indent="0" algn="r">
              <a:buNone/>
            </a:pPr>
            <a:r>
              <a:rPr lang="en-GB" sz="2800" dirty="0"/>
              <a:t> There are ‘unknown’ skills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80391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Activities, level of qualification 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by job type, in a typical </a:t>
            </a:r>
            <a:r>
              <a:rPr lang="en-GB" b="1" dirty="0" err="1">
                <a:solidFill>
                  <a:srgbClr val="FF0000"/>
                </a:solidFill>
              </a:rPr>
              <a:t>gigafactory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8713"/>
          <a:ext cx="8229600" cy="3877687"/>
        </p:xfrm>
        <a:graphic>
          <a:graphicData uri="http://schemas.openxmlformats.org/drawingml/2006/table">
            <a:tbl>
              <a:tblPr firstRow="1" firstCol="1" bandRow="1"/>
              <a:tblGrid>
                <a:gridCol w="193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Job Type &amp; % 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 Activity Profile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of Qualification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00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Operators</a:t>
                      </a:r>
                      <a:r>
                        <a:rPr lang="en-GB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 handling, machine loading, machine unloading, pack assembly, logistics, module/pack assembly, inspection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1-3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Technicians          15%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Machine Service</a:t>
                      </a:r>
                      <a:r>
                        <a:rPr lang="en-GB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maintenance, optimising machine performance, quality control, reviewing cost &amp; delivery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3-5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Engineers &amp; Senior Staff                      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 Engineers, process/production engineers, IT and data management, achievement of KPIs, legislation checks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6 &amp; 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0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 Technicians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In-process controls, confirmation of specifications (parts and supply), performance evaluation, assessment of defects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 Engineers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process controls, confirmation of part/supply specification, performance evaluation, defect analysis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&amp; HQ functions                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HR, Finance, purchasing, IT and data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6</a:t>
                      </a:r>
                      <a:r>
                        <a:rPr lang="en-GB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597" y="5597631"/>
            <a:ext cx="454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Faraday Institution  (2020)</a:t>
            </a:r>
          </a:p>
        </p:txBody>
      </p:sp>
    </p:spTree>
    <p:extLst>
      <p:ext uri="{BB962C8B-B14F-4D97-AF65-F5344CB8AC3E}">
        <p14:creationId xmlns:p14="http://schemas.microsoft.com/office/powerpoint/2010/main" val="1291275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DFC8-7249-49B6-9259-486C1392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Is the WM region ready on skills and training?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4A04C-0031-4636-BE66-7B9C08B0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2993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Unite survey results:</a:t>
            </a:r>
          </a:p>
          <a:p>
            <a:pPr lvl="0"/>
            <a:r>
              <a:rPr lang="en-GB" sz="2600" dirty="0"/>
              <a:t>12% had a Bachelor’s degree; 4% a Postgraduate degree</a:t>
            </a:r>
          </a:p>
          <a:p>
            <a:r>
              <a:rPr lang="en-GB" sz="2600" dirty="0"/>
              <a:t>85% said their employer hadn’t offered training</a:t>
            </a:r>
          </a:p>
          <a:p>
            <a:r>
              <a:rPr lang="en-GB" sz="2600" dirty="0"/>
              <a:t>90% said they hadn’t undertaken any training of their own volition</a:t>
            </a:r>
          </a:p>
          <a:p>
            <a:r>
              <a:rPr lang="en-GB" sz="2600" dirty="0"/>
              <a:t>69% said they would consider retraining for a new role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600" dirty="0"/>
              <a:t>NB. Training programmes being undertaken by Nissan, Toyota, BMW and VW but </a:t>
            </a:r>
            <a:r>
              <a:rPr lang="en-GB" sz="2600" i="1" dirty="0"/>
              <a:t>is enough being done</a:t>
            </a:r>
            <a:r>
              <a:rPr lang="en-GB" sz="2600" dirty="0"/>
              <a:t>?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6085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274638"/>
            <a:ext cx="9143141" cy="1143000"/>
          </a:xfrm>
        </p:spPr>
        <p:txBody>
          <a:bodyPr>
            <a:noAutofit/>
          </a:bodyPr>
          <a:lstStyle/>
          <a:p>
            <a:r>
              <a:rPr lang="en-GB" sz="3500" b="1" dirty="0">
                <a:solidFill>
                  <a:srgbClr val="FF0000"/>
                </a:solidFill>
              </a:rPr>
              <a:t>WHAT ABOUT WORKERS MADE REDUNDANT?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759" y="118582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</a:t>
            </a:r>
            <a:r>
              <a:rPr lang="en-GB" sz="3000" dirty="0"/>
              <a:t>etal working activities, especially stamping and cutting (turning, milling, drilling, grinding) declining</a:t>
            </a:r>
          </a:p>
          <a:p>
            <a:r>
              <a:rPr lang="en-GB" sz="3000" dirty="0"/>
              <a:t>Firms closing already (</a:t>
            </a:r>
            <a:r>
              <a:rPr lang="en-GB" sz="3000" dirty="0" err="1"/>
              <a:t>eg</a:t>
            </a:r>
            <a:r>
              <a:rPr lang="en-GB" sz="3000" dirty="0"/>
              <a:t> GKN Driveline) 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dirty="0"/>
              <a:t>VW plan for a ‘just transition’</a:t>
            </a:r>
          </a:p>
          <a:p>
            <a:r>
              <a:rPr lang="en-GB" sz="3000" dirty="0"/>
              <a:t>Create jobs in other business activities and re-train workers to do the jobs in new business areas </a:t>
            </a:r>
          </a:p>
          <a:p>
            <a:r>
              <a:rPr lang="en-GB" sz="3000" dirty="0"/>
              <a:t>Guide employees through the transition &amp; give help to gain qualifications to enhance employability</a:t>
            </a:r>
          </a:p>
          <a:p>
            <a:r>
              <a:rPr lang="en-GB" sz="3000" dirty="0"/>
              <a:t>Generous redundancy package</a:t>
            </a:r>
          </a:p>
          <a:p>
            <a:pPr marL="0" indent="0" algn="r">
              <a:buNone/>
            </a:pPr>
            <a:r>
              <a:rPr lang="en-GB" sz="3000" dirty="0"/>
              <a:t>Our plan for a ‘just transition’?</a:t>
            </a:r>
          </a:p>
          <a:p>
            <a:endParaRPr lang="en-GB" sz="3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3102BB-74D9-C153-B2FE-0F9476D1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389413"/>
            <a:ext cx="9464040" cy="63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1524000" y="230400"/>
            <a:ext cx="8208000" cy="54708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28. No 1 Policy Priority </a:t>
            </a:r>
          </a:p>
        </p:txBody>
      </p:sp>
      <p:sp>
        <p:nvSpPr>
          <p:cNvPr id="5" name="RepTitle"/>
          <p:cNvSpPr>
            <a:spLocks noGrp="1"/>
          </p:cNvSpPr>
          <p:nvPr>
            <p:ph sz="quarter" idx="14" hasCustomPrompt="1"/>
          </p:nvPr>
        </p:nvSpPr>
        <p:spPr/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West Midlands Automotive: Unite Survey</a:t>
            </a:r>
          </a:p>
        </p:txBody>
      </p:sp>
      <p:graphicFrame>
        <p:nvGraphicFramePr>
          <p:cNvPr id="6" name="Cont1"/>
          <p:cNvGraphicFramePr/>
          <p:nvPr/>
        </p:nvGraphicFramePr>
        <p:xfrm>
          <a:off x="1991545" y="643944"/>
          <a:ext cx="8019632" cy="495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/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17/03/2022 10:04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581A-D8FD-0426-2563-E6C09810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Covid hit…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0E518B-4B56-EA32-BD9B-EBA5B07DF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162" y="1505584"/>
            <a:ext cx="8126198" cy="529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58801-1695-E286-9165-66868E5B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726" cy="68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172A8-4A2D-D7C6-8754-F4FE248704B4}"/>
              </a:ext>
            </a:extLst>
          </p:cNvPr>
          <p:cNvSpPr txBox="1"/>
          <p:nvPr/>
        </p:nvSpPr>
        <p:spPr>
          <a:xfrm>
            <a:off x="300038" y="750689"/>
            <a:ext cx="579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2"/>
                </a:solidFill>
              </a:rPr>
              <a:t>The impact of Brexit</a:t>
            </a:r>
          </a:p>
        </p:txBody>
      </p:sp>
    </p:spTree>
    <p:extLst>
      <p:ext uri="{BB962C8B-B14F-4D97-AF65-F5344CB8AC3E}">
        <p14:creationId xmlns:p14="http://schemas.microsoft.com/office/powerpoint/2010/main" val="304039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DDA-851F-4113-AC2B-83C83480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83601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Policy?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34A3-52B0-4AD2-A6D2-A90AE4F42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5626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‘Coordination failure’ – role for industrial policy</a:t>
            </a:r>
          </a:p>
          <a:p>
            <a:r>
              <a:rPr lang="en-GB" dirty="0"/>
              <a:t>Collaborative approach / participation / knowledge discovery – modern industrial policy</a:t>
            </a:r>
          </a:p>
          <a:p>
            <a:r>
              <a:rPr lang="en-GB" dirty="0"/>
              <a:t>Training/retraining/skills throughout life (Singapore, Scandinavia, Germany)</a:t>
            </a:r>
          </a:p>
          <a:p>
            <a:r>
              <a:rPr lang="en-GB" dirty="0"/>
              <a:t>Worker participation </a:t>
            </a:r>
          </a:p>
          <a:p>
            <a:r>
              <a:rPr lang="en-GB" dirty="0"/>
              <a:t>Diversification / reorientation (supported by who?) MG Rover experience</a:t>
            </a:r>
          </a:p>
          <a:p>
            <a:r>
              <a:rPr lang="en-GB" dirty="0"/>
              <a:t>Reshoring (supported by who?) MAS / </a:t>
            </a:r>
            <a:r>
              <a:rPr lang="en-GB" dirty="0" err="1"/>
              <a:t>AMSCI</a:t>
            </a:r>
            <a:r>
              <a:rPr lang="en-GB" dirty="0"/>
              <a:t> experience</a:t>
            </a:r>
          </a:p>
          <a:p>
            <a:r>
              <a:rPr lang="en-GB" dirty="0"/>
              <a:t>Financing investment – </a:t>
            </a:r>
            <a:r>
              <a:rPr lang="en-GB" dirty="0" err="1"/>
              <a:t>eg</a:t>
            </a:r>
            <a:r>
              <a:rPr lang="en-GB" dirty="0"/>
              <a:t> battery gigafactories</a:t>
            </a:r>
          </a:p>
          <a:p>
            <a:r>
              <a:rPr lang="en-GB" dirty="0"/>
              <a:t>Building a </a:t>
            </a:r>
            <a:r>
              <a:rPr lang="en-GB" b="1" dirty="0"/>
              <a:t>new </a:t>
            </a:r>
            <a:r>
              <a:rPr lang="en-GB" dirty="0"/>
              <a:t>value chain (supply chain is vulnerable given shift to in-house): raises an issue for </a:t>
            </a:r>
            <a:r>
              <a:rPr lang="en-GB" b="1" dirty="0"/>
              <a:t>Smart Specialisation</a:t>
            </a:r>
          </a:p>
          <a:p>
            <a:r>
              <a:rPr lang="en-GB" dirty="0"/>
              <a:t>Multiple transitions</a:t>
            </a:r>
          </a:p>
          <a:p>
            <a:r>
              <a:rPr lang="en-GB" dirty="0"/>
              <a:t>Welfare systems?</a:t>
            </a:r>
          </a:p>
          <a:p>
            <a:r>
              <a:rPr lang="en-GB" dirty="0"/>
              <a:t>Value capture as well as creation</a:t>
            </a:r>
          </a:p>
          <a:p>
            <a:r>
              <a:rPr lang="en-GB" dirty="0"/>
              <a:t>UK: Brexit?</a:t>
            </a:r>
          </a:p>
        </p:txBody>
      </p:sp>
    </p:spTree>
    <p:extLst>
      <p:ext uri="{BB962C8B-B14F-4D97-AF65-F5344CB8AC3E}">
        <p14:creationId xmlns:p14="http://schemas.microsoft.com/office/powerpoint/2010/main" val="1152148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BCE2-0171-3BB9-A8A8-AECF57EA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solidFill>
                  <a:schemeClr val="bg1">
                    <a:lumMod val="95000"/>
                  </a:schemeClr>
                </a:solidFill>
              </a:rPr>
              <a:t>Research underpinning this presentation (All available for free, open access)…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C3D49-BE88-C648-5F9A-EA59F049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4188323"/>
            <a:ext cx="5716905" cy="2422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DDA0F5-738A-0265-3C81-0784406E9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944" y="1690688"/>
            <a:ext cx="3701415" cy="4897450"/>
          </a:xfrm>
          <a:prstGeom prst="rect">
            <a:avLst/>
          </a:prstGeom>
        </p:spPr>
      </p:pic>
      <p:pic>
        <p:nvPicPr>
          <p:cNvPr id="44" name="Content Placeholder 43">
            <a:extLst>
              <a:ext uri="{FF2B5EF4-FFF2-40B4-BE49-F238E27FC236}">
                <a16:creationId xmlns:a16="http://schemas.microsoft.com/office/drawing/2014/main" id="{F8CC8A3F-FF45-49C2-4FDB-9F8F41395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695" y="1780252"/>
            <a:ext cx="5716905" cy="2201454"/>
          </a:xfrm>
        </p:spPr>
      </p:pic>
    </p:spTree>
    <p:extLst>
      <p:ext uri="{BB962C8B-B14F-4D97-AF65-F5344CB8AC3E}">
        <p14:creationId xmlns:p14="http://schemas.microsoft.com/office/powerpoint/2010/main" val="139721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We’ve been here before…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76" y="1268760"/>
            <a:ext cx="903572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71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ighting temeraire">
            <a:extLst>
              <a:ext uri="{FF2B5EF4-FFF2-40B4-BE49-F238E27FC236}">
                <a16:creationId xmlns:a16="http://schemas.microsoft.com/office/drawing/2014/main" id="{D90B0733-4AFF-46BE-9734-0FFD7583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-1560409"/>
            <a:ext cx="11917680" cy="86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9E70E-69D3-47A4-952A-349FE59880C9}"/>
              </a:ext>
            </a:extLst>
          </p:cNvPr>
          <p:cNvSpPr txBox="1"/>
          <p:nvPr/>
        </p:nvSpPr>
        <p:spPr>
          <a:xfrm>
            <a:off x="5334000" y="46653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70C0"/>
                </a:solidFill>
              </a:rPr>
              <a:t>Challenges &amp; Opportunities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1984" y="2420888"/>
            <a:ext cx="4258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solidFill>
                  <a:srgbClr val="FF0000"/>
                </a:solidFill>
              </a:rPr>
              <a:t>Skyfall</a:t>
            </a:r>
          </a:p>
          <a:p>
            <a:endParaRPr lang="en-GB" sz="2000" b="1" i="1">
              <a:solidFill>
                <a:srgbClr val="FF0000"/>
              </a:solidFill>
            </a:endParaRPr>
          </a:p>
          <a:p>
            <a:r>
              <a:rPr lang="en-GB" sz="2000" b="1">
                <a:solidFill>
                  <a:schemeClr val="bg1"/>
                </a:solidFill>
              </a:rPr>
              <a:t>Q: It always makes me feel a little melancholy. Grand old war ship, being ignominiously hauled away to scrap... The inevitability of time, don't you think? What do you see?</a:t>
            </a:r>
          </a:p>
          <a:p>
            <a:endParaRPr lang="en-GB" sz="2000" b="1">
              <a:solidFill>
                <a:schemeClr val="bg1"/>
              </a:solidFill>
            </a:endParaRPr>
          </a:p>
          <a:p>
            <a:r>
              <a:rPr lang="en-GB" sz="2000" b="1">
                <a:solidFill>
                  <a:schemeClr val="bg1"/>
                </a:solidFill>
              </a:rPr>
              <a:t>Bond: A bloody big ship.</a:t>
            </a:r>
          </a:p>
        </p:txBody>
      </p:sp>
    </p:spTree>
    <p:extLst>
      <p:ext uri="{BB962C8B-B14F-4D97-AF65-F5344CB8AC3E}">
        <p14:creationId xmlns:p14="http://schemas.microsoft.com/office/powerpoint/2010/main" val="880072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78B0-BBDE-8357-3E7F-5DB1C1C6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Contemporary Social Science Special Issue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Enabling a Just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B3369-239F-B52C-F32E-E54BC04E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1338560" cy="52577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On the </a:t>
            </a:r>
            <a:r>
              <a:rPr lang="en-GB" i="1" dirty="0"/>
              <a:t>multi-dimensional and multi-scalar nature of a Just Transition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We encourage the submissions of original articles, both theoretical and empirical, that investigate and analyse from single disciplinary and multi-disciplinary perspectives the following, not exhaustive, topics: </a:t>
            </a:r>
          </a:p>
          <a:p>
            <a:r>
              <a:rPr lang="en-GB" dirty="0"/>
              <a:t>Implications for workers, trade unions and employment relations;</a:t>
            </a:r>
          </a:p>
          <a:p>
            <a:r>
              <a:rPr lang="en-GB" dirty="0"/>
              <a:t>Organisational governance and regulatory change </a:t>
            </a:r>
          </a:p>
          <a:p>
            <a:r>
              <a:rPr lang="en-GB" dirty="0"/>
              <a:t>Global Value Chains (</a:t>
            </a:r>
            <a:r>
              <a:rPr lang="en-GB" dirty="0" err="1"/>
              <a:t>GVCs</a:t>
            </a:r>
            <a:r>
              <a:rPr lang="en-GB" dirty="0"/>
              <a:t>); </a:t>
            </a:r>
          </a:p>
          <a:p>
            <a:r>
              <a:rPr lang="en-GB" dirty="0"/>
              <a:t>Industrial and sectoral scenarios;</a:t>
            </a:r>
          </a:p>
          <a:p>
            <a:r>
              <a:rPr lang="en-GB" dirty="0"/>
              <a:t>Implications for industrial policy; </a:t>
            </a:r>
          </a:p>
          <a:p>
            <a:r>
              <a:rPr lang="en-GB" dirty="0"/>
              <a:t>Territorial challenges for devolved nations and regions; </a:t>
            </a:r>
          </a:p>
          <a:p>
            <a:r>
              <a:rPr lang="en-GB" dirty="0"/>
              <a:t>Environmental policy and management; </a:t>
            </a:r>
          </a:p>
          <a:p>
            <a:r>
              <a:rPr lang="en-GB" dirty="0"/>
              <a:t>The impact on the lived experience of marginalised communities;</a:t>
            </a:r>
          </a:p>
          <a:p>
            <a:r>
              <a:rPr lang="en-GB" dirty="0"/>
              <a:t>Social policy and welfare reform, and; </a:t>
            </a:r>
          </a:p>
          <a:p>
            <a:r>
              <a:rPr lang="en-GB" dirty="0"/>
              <a:t>Cultural dimensions.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761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AE9-B82F-BCE0-052E-494752C2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Contemporary Social Science Special Issue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Enabling a Just Transition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9A318-7D9F-DBDF-D8FF-657685F31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98315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Guest Editors Alex de Ruyter (Birmingham City University) and Gill Bentley (Birmingham City University) welcome submissions now. </a:t>
            </a:r>
          </a:p>
          <a:p>
            <a:r>
              <a:rPr lang="en-GB" dirty="0"/>
              <a:t>For full instructions on submitting to the journal please see the Instructions for Authors page.  </a:t>
            </a:r>
          </a:p>
          <a:p>
            <a:r>
              <a:rPr lang="en-GB" dirty="0"/>
              <a:t>All papers will be peer reviewed. </a:t>
            </a:r>
          </a:p>
          <a:p>
            <a:r>
              <a:rPr lang="en-GB" dirty="0"/>
              <a:t>The closing date for submitting papers is 31st March 2023 (sooner the better…)</a:t>
            </a:r>
          </a:p>
          <a:p>
            <a:r>
              <a:rPr lang="en-GB" dirty="0"/>
              <a:t>Manuscripts should follow the journal instructions for online submission of papers. </a:t>
            </a:r>
          </a:p>
          <a:p>
            <a:r>
              <a:rPr lang="en-GB" dirty="0"/>
              <a:t>For any queries contact:</a:t>
            </a:r>
          </a:p>
          <a:p>
            <a:pPr marL="0" indent="0">
              <a:buNone/>
            </a:pPr>
            <a:r>
              <a:rPr lang="en-GB" dirty="0"/>
              <a:t>	alex.deRuyter@bcu.ac.uk   bentleygill@aol.com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482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38287" y="188644"/>
            <a:ext cx="8715375" cy="5842415"/>
          </a:xfrm>
        </p:spPr>
        <p:txBody>
          <a:bodyPr>
            <a:noAutofit/>
          </a:bodyPr>
          <a:lstStyle/>
          <a:p>
            <a:pPr>
              <a:buNone/>
            </a:pPr>
            <a:endParaRPr lang="en-GB"/>
          </a:p>
          <a:p>
            <a:pPr algn="ctr">
              <a:buNone/>
            </a:pPr>
            <a:endParaRPr lang="en-GB"/>
          </a:p>
          <a:p>
            <a:pPr>
              <a:buNone/>
            </a:pPr>
            <a:r>
              <a:rPr lang="en-US" sz="4400" b="1">
                <a:solidFill>
                  <a:srgbClr val="FF0000"/>
                </a:solidFill>
              </a:rPr>
              <a:t>Thanks for listening.</a:t>
            </a:r>
          </a:p>
          <a:p>
            <a:pPr>
              <a:buNone/>
            </a:pPr>
            <a:r>
              <a:rPr lang="en-US" sz="4400" b="1">
                <a:solidFill>
                  <a:srgbClr val="FF0000"/>
                </a:solidFill>
              </a:rPr>
              <a:t>Comments, Questions welcome.</a:t>
            </a:r>
          </a:p>
          <a:p>
            <a:pPr>
              <a:buNone/>
            </a:pPr>
            <a:endParaRPr lang="en-US" sz="3500" b="1">
              <a:solidFill>
                <a:schemeClr val="tx2">
                  <a:satMod val="200000"/>
                </a:schemeClr>
              </a:solidFill>
              <a:hlinkClick r:id="rId2"/>
            </a:endParaRPr>
          </a:p>
          <a:p>
            <a:pPr>
              <a:buNone/>
            </a:pPr>
            <a:r>
              <a:rPr lang="en-US" sz="3500" b="1">
                <a:solidFill>
                  <a:schemeClr val="tx2">
                    <a:satMod val="200000"/>
                  </a:schemeClr>
                </a:solidFill>
                <a:hlinkClick r:id="rId2"/>
              </a:rPr>
              <a:t>@</a:t>
            </a:r>
            <a:r>
              <a:rPr lang="en-US" sz="3500" b="1" err="1">
                <a:solidFill>
                  <a:schemeClr val="tx2">
                    <a:satMod val="200000"/>
                  </a:schemeClr>
                </a:solidFill>
                <a:hlinkClick r:id="rId2"/>
              </a:rPr>
              <a:t>dgbailey</a:t>
            </a:r>
            <a:endParaRPr lang="en-US" sz="3500" b="1">
              <a:solidFill>
                <a:schemeClr val="tx2">
                  <a:satMod val="200000"/>
                </a:schemeClr>
              </a:solidFill>
            </a:endParaRPr>
          </a:p>
          <a:p>
            <a:pPr>
              <a:buNone/>
            </a:pPr>
            <a:r>
              <a:rPr lang="en-US" sz="3500" b="1">
                <a:solidFill>
                  <a:schemeClr val="tx2">
                    <a:satMod val="200000"/>
                  </a:schemeClr>
                </a:solidFill>
                <a:hlinkClick r:id="rId3"/>
              </a:rPr>
              <a:t>d.g.bailey@bham.ac.uk</a:t>
            </a:r>
            <a:endParaRPr lang="en-US" sz="3500" b="1">
              <a:solidFill>
                <a:schemeClr val="tx2">
                  <a:satMod val="200000"/>
                </a:schemeClr>
              </a:solidFill>
            </a:endParaRPr>
          </a:p>
          <a:p>
            <a:pPr>
              <a:buNone/>
            </a:pPr>
            <a:endParaRPr lang="en-US" sz="3500" b="1">
              <a:solidFill>
                <a:schemeClr val="tx2">
                  <a:satMod val="200000"/>
                </a:schemeClr>
              </a:solidFill>
            </a:endParaRPr>
          </a:p>
          <a:p>
            <a:pPr algn="ctr">
              <a:buNone/>
            </a:pPr>
            <a:endParaRPr lang="en-GB" sz="3500" b="1"/>
          </a:p>
        </p:txBody>
      </p:sp>
    </p:spTree>
    <p:extLst>
      <p:ext uri="{BB962C8B-B14F-4D97-AF65-F5344CB8AC3E}">
        <p14:creationId xmlns:p14="http://schemas.microsoft.com/office/powerpoint/2010/main" val="286808154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05225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What is a “just transition”?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84366"/>
            <a:ext cx="8229600" cy="479375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Coming decade will see far-reaching changes on the global automotive industry.</a:t>
            </a:r>
          </a:p>
          <a:p>
            <a:pPr lvl="1"/>
            <a:r>
              <a:rPr lang="en-GB" dirty="0"/>
              <a:t>Bans on ICE vehicle sales starting 2030</a:t>
            </a:r>
          </a:p>
          <a:p>
            <a:pPr lvl="1"/>
            <a:r>
              <a:rPr lang="en-GB" dirty="0"/>
              <a:t>Shift to fully electric vehicles</a:t>
            </a:r>
          </a:p>
          <a:p>
            <a:pPr lvl="1"/>
            <a:r>
              <a:rPr lang="en-GB" dirty="0"/>
              <a:t>Introduction of autonomous and self-driving vehicles</a:t>
            </a:r>
          </a:p>
          <a:p>
            <a:pPr lvl="1"/>
            <a:r>
              <a:rPr lang="en-GB" dirty="0"/>
              <a:t>Changes in vehicle use patterns, especially in urban areas</a:t>
            </a:r>
          </a:p>
          <a:p>
            <a:r>
              <a:rPr lang="en-GB" dirty="0"/>
              <a:t>Emden et al. (2021) define a Just Transition as:</a:t>
            </a:r>
          </a:p>
          <a:p>
            <a:pPr lvl="1"/>
            <a:r>
              <a:rPr lang="en-GB" dirty="0"/>
              <a:t>“</a:t>
            </a:r>
            <a:r>
              <a:rPr lang="en-GB" i="1" dirty="0"/>
              <a:t>securing the future and livelihoods of workers and their communities in the transition to a low-carbon economy. It is based on social dialogue between workers and their unions, employers, and government, and consultation with communities and civil society</a:t>
            </a:r>
            <a:r>
              <a:rPr lang="en-GB" dirty="0"/>
              <a:t>” (ibid.).</a:t>
            </a:r>
          </a:p>
        </p:txBody>
      </p:sp>
    </p:spTree>
    <p:extLst>
      <p:ext uri="{BB962C8B-B14F-4D97-AF65-F5344CB8AC3E}">
        <p14:creationId xmlns:p14="http://schemas.microsoft.com/office/powerpoint/2010/main" val="224249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34111-DDF4-4760-983C-150FE3DA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751"/>
            <a:ext cx="6667500" cy="1838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6EEE73-5E48-479C-986F-97DE9F1D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072640"/>
            <a:ext cx="4852888" cy="21854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77B47E9-A9CD-4AA6-823C-BB772869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9160" y="114300"/>
            <a:ext cx="7130216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5DAF7E-AA4D-4AE7-A5B7-3DF9B742E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3360" y="809964"/>
            <a:ext cx="4800601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40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AB6F-BDB8-4DA5-A60F-BD174CB8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Some quick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E795F-FEF7-48FA-8594-35AA913B6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/>
              <a:t>Size of the impact?</a:t>
            </a:r>
          </a:p>
          <a:p>
            <a:r>
              <a:rPr lang="en-GB" sz="2200"/>
              <a:t>Models of Capitalism – co-determination?</a:t>
            </a:r>
          </a:p>
          <a:p>
            <a:r>
              <a:rPr lang="en-GB" sz="2200"/>
              <a:t>Make or Buy? </a:t>
            </a:r>
          </a:p>
          <a:p>
            <a:r>
              <a:rPr lang="en-GB" sz="2200"/>
              <a:t>Whole Value Chain?</a:t>
            </a:r>
          </a:p>
          <a:p>
            <a:r>
              <a:rPr lang="en-GB" sz="2200"/>
              <a:t>Policy implications</a:t>
            </a:r>
          </a:p>
          <a:p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367672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C97993-6DD6-4F30-A4E8-0701426C8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80" y="304800"/>
            <a:ext cx="638556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9F38FC-568A-4978-8230-558C64AC0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120" y="559117"/>
            <a:ext cx="6888480" cy="6298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58D059-1CD3-47CA-A3B2-F07500E17018}"/>
              </a:ext>
            </a:extLst>
          </p:cNvPr>
          <p:cNvSpPr/>
          <p:nvPr/>
        </p:nvSpPr>
        <p:spPr>
          <a:xfrm rot="1747878">
            <a:off x="4075107" y="2701065"/>
            <a:ext cx="3489960" cy="154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28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988593-E3AA-40EF-9597-61563B75F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361" y="518160"/>
            <a:ext cx="801624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33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2089</Words>
  <Application>Microsoft Office PowerPoint</Application>
  <PresentationFormat>Widescreen</PresentationFormat>
  <Paragraphs>244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1_Office Theme</vt:lpstr>
      <vt:lpstr>2_Office Theme</vt:lpstr>
      <vt:lpstr>Some reflections on a  Just Transition in Auto after Brexit  Managing the Impacts of Economic Change, ACU Rome Campus, Rome. </vt:lpstr>
      <vt:lpstr>Bans coming  on ‘ICE-only’ vehicles </vt:lpstr>
      <vt:lpstr>The Covid hit…</vt:lpstr>
      <vt:lpstr>What is a “just transition”? </vt:lpstr>
      <vt:lpstr>PowerPoint Presentation</vt:lpstr>
      <vt:lpstr>Some quick reflections</vt:lpstr>
      <vt:lpstr>PowerPoint Presentation</vt:lpstr>
      <vt:lpstr>PowerPoint Presentation</vt:lpstr>
      <vt:lpstr>PowerPoint Presentation</vt:lpstr>
      <vt:lpstr>Scale of impact? German estimates…</vt:lpstr>
      <vt:lpstr>PowerPoint Presentation</vt:lpstr>
      <vt:lpstr>PowerPoint Presentation</vt:lpstr>
      <vt:lpstr>PowerPoint Presentation</vt:lpstr>
      <vt:lpstr>Implications for the Value Chain 1</vt:lpstr>
      <vt:lpstr>Implications for the Value Chain 2</vt:lpstr>
      <vt:lpstr>Study of the West Midlands (WM) auto industry </vt:lpstr>
      <vt:lpstr>Survey of workers</vt:lpstr>
      <vt:lpstr>14. How secure do you feel about your job?</vt:lpstr>
      <vt:lpstr>15. How confident are you that your workplace will survive and manage the transition to low emission vehicles? </vt:lpstr>
      <vt:lpstr>17. How much do you think your current skills overlap with the skills needed for making low-carbon vehicles? (Electric, Hybrid or Hydrogen.)</vt:lpstr>
      <vt:lpstr>19. Do you expect to be working in the automotive industry in 2030? (The year the petrol and diesel vehicle ban will begin.)</vt:lpstr>
      <vt:lpstr>JOBS, SKILLS AND TRAINING</vt:lpstr>
      <vt:lpstr>Impact of electrification and digitisation on occupations/job types </vt:lpstr>
      <vt:lpstr>Skills Requirements</vt:lpstr>
      <vt:lpstr>Skills Requirements and Qualifications</vt:lpstr>
      <vt:lpstr>Activities, level of qualification  by job type, in a typical gigafactory</vt:lpstr>
      <vt:lpstr>Is the WM region ready on skills and training? </vt:lpstr>
      <vt:lpstr>WHAT ABOUT WORKERS MADE REDUNDANT?</vt:lpstr>
      <vt:lpstr>28. No 1 Policy Priority </vt:lpstr>
      <vt:lpstr>Policy?</vt:lpstr>
      <vt:lpstr>Research underpinning this presentation (All available for free, open access)…</vt:lpstr>
      <vt:lpstr>We’ve been here before…</vt:lpstr>
      <vt:lpstr>PowerPoint Presentation</vt:lpstr>
      <vt:lpstr>Contemporary Social Science Special Issue Enabling a Just Transition</vt:lpstr>
      <vt:lpstr>Contemporary Social Science Special Issue Enabling a Just Transition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Bailey</dc:creator>
  <cp:lastModifiedBy>David Bailey</cp:lastModifiedBy>
  <cp:revision>2</cp:revision>
  <cp:lastPrinted>2022-04-28T20:49:24Z</cp:lastPrinted>
  <dcterms:created xsi:type="dcterms:W3CDTF">2022-04-28T14:26:54Z</dcterms:created>
  <dcterms:modified xsi:type="dcterms:W3CDTF">2022-11-14T08:02:50Z</dcterms:modified>
</cp:coreProperties>
</file>