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FB15-220D-4DB0-9629-85D79226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EC1FF41-95D9-4719-BB29-7C20A71A8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86E032-5590-4FC9-B26C-BBF0C4451C96}"/>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5" name="Footer Placeholder 4">
            <a:extLst>
              <a:ext uri="{FF2B5EF4-FFF2-40B4-BE49-F238E27FC236}">
                <a16:creationId xmlns:a16="http://schemas.microsoft.com/office/drawing/2014/main" id="{D899C143-F528-4AA8-9B79-4BA2708F47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7275DE-9063-41D2-8496-F3130A1C24D8}"/>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60577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E5B-864F-4A9C-B69A-97EDBC05EBE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5401DF-6E98-4BD0-8F97-8269C7B77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1DE13E-7CDB-4016-9F8F-2AD4409595F3}"/>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5" name="Footer Placeholder 4">
            <a:extLst>
              <a:ext uri="{FF2B5EF4-FFF2-40B4-BE49-F238E27FC236}">
                <a16:creationId xmlns:a16="http://schemas.microsoft.com/office/drawing/2014/main" id="{44EC38A1-13D9-4712-BF9D-79FDB2A102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472EA5-2F68-43BA-B142-3D98BAE1B488}"/>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35470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12700-12F9-4E86-BF65-198BF892D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9D6573-2EDF-4040-A267-89C875CA5C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195386C-3076-47AB-A43D-83F2EE822C78}"/>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5" name="Footer Placeholder 4">
            <a:extLst>
              <a:ext uri="{FF2B5EF4-FFF2-40B4-BE49-F238E27FC236}">
                <a16:creationId xmlns:a16="http://schemas.microsoft.com/office/drawing/2014/main" id="{0C75E865-7AAC-4A94-AE1F-78399E5919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EE92FA-0DC9-4E8A-96FA-10B115BA41CF}"/>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117575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6828-A07B-4C89-838E-0464E38944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ED93609-ED78-43AC-9BC0-9F75B14E7A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F6C2DD-BADE-447D-8AB5-30F9EAF9B7DD}"/>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5" name="Footer Placeholder 4">
            <a:extLst>
              <a:ext uri="{FF2B5EF4-FFF2-40B4-BE49-F238E27FC236}">
                <a16:creationId xmlns:a16="http://schemas.microsoft.com/office/drawing/2014/main" id="{5A2DD6AF-71CD-427B-A99F-7210E48E7D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96F93F-328C-46BD-9CB4-1C72E18195A0}"/>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400434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92A5-D062-4A7B-8852-48EC8AD4F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BDB333F-E0CD-4E85-BD6A-A065EAE18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12E78-E0F8-477C-B513-6B57591E6AAE}"/>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5" name="Footer Placeholder 4">
            <a:extLst>
              <a:ext uri="{FF2B5EF4-FFF2-40B4-BE49-F238E27FC236}">
                <a16:creationId xmlns:a16="http://schemas.microsoft.com/office/drawing/2014/main" id="{815710CA-B0EB-4100-A384-0AE490F07B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46F844-F4CF-4305-A9DD-1B4B21570979}"/>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114561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DFD1-D6FE-49AB-9081-14513B8AF14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7F1A652-E988-41FE-B03B-A188B86814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9BA14A6-CBAD-404A-957B-E27820ECA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609E407-C476-4EBE-828C-650EE5BF569E}"/>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6" name="Footer Placeholder 5">
            <a:extLst>
              <a:ext uri="{FF2B5EF4-FFF2-40B4-BE49-F238E27FC236}">
                <a16:creationId xmlns:a16="http://schemas.microsoft.com/office/drawing/2014/main" id="{3354EFC4-EDA6-4C70-B07F-2A5B55AFA4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4E110A-1E45-4FE3-B8BA-C39D0A1568ED}"/>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96028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1D8C-8112-4E8C-A5A1-BC4460E513B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9D138C7-2F94-4428-8889-7AC735B5B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4F43C-BD79-4DA1-9791-26ABD31B4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130905-0EFA-4E88-BDDD-8F1C44919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AF10B-C9C0-43EB-AD98-EC518D79E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177F593-2461-4DD0-B600-2B7746696806}"/>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8" name="Footer Placeholder 7">
            <a:extLst>
              <a:ext uri="{FF2B5EF4-FFF2-40B4-BE49-F238E27FC236}">
                <a16:creationId xmlns:a16="http://schemas.microsoft.com/office/drawing/2014/main" id="{E8596590-A5A6-42AA-A037-2CBFE580402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3371597-4A3A-43F5-841E-42B723019E1F}"/>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38343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25D7-34B2-42EF-BFEB-AC99E31CDBE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4067135-2E3A-47AB-ADFF-3F09F0D0B945}"/>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4" name="Footer Placeholder 3">
            <a:extLst>
              <a:ext uri="{FF2B5EF4-FFF2-40B4-BE49-F238E27FC236}">
                <a16:creationId xmlns:a16="http://schemas.microsoft.com/office/drawing/2014/main" id="{E4E8606D-96F2-4A29-B83C-09D67E8A1B8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5B4CBA8-7303-480C-9705-277AA537112C}"/>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51022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E4079-9F80-40DD-9183-32138204944C}"/>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3" name="Footer Placeholder 2">
            <a:extLst>
              <a:ext uri="{FF2B5EF4-FFF2-40B4-BE49-F238E27FC236}">
                <a16:creationId xmlns:a16="http://schemas.microsoft.com/office/drawing/2014/main" id="{E8586263-9F3E-477A-9DA3-E3C0750B541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1EAE0A5-ED85-4FD1-88C2-9FE085401CA1}"/>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62214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0A0F-420C-4E6E-8AF9-9371D5946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7E17046-B4F7-4EE3-BF3D-51146D31D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C47E2AD-C5E0-4B04-A4F3-92E4864E3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F546E-B24B-4463-B5D7-E2C2A1FF7FC2}"/>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6" name="Footer Placeholder 5">
            <a:extLst>
              <a:ext uri="{FF2B5EF4-FFF2-40B4-BE49-F238E27FC236}">
                <a16:creationId xmlns:a16="http://schemas.microsoft.com/office/drawing/2014/main" id="{CECBD2DC-C578-4328-99F8-1D75B7D780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9B88EE-8D2C-4F8A-ABDA-DD8B7345FF08}"/>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7519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9869-4123-423F-B499-EB5EC438B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8DCB5F7-D3A4-4403-B38F-C850AE82C8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918E1B3-48E9-407F-B622-CCEA4E156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BEA96-3906-404F-9EE9-ED9ED85E1A4A}"/>
              </a:ext>
            </a:extLst>
          </p:cNvPr>
          <p:cNvSpPr>
            <a:spLocks noGrp="1"/>
          </p:cNvSpPr>
          <p:nvPr>
            <p:ph type="dt" sz="half" idx="10"/>
          </p:nvPr>
        </p:nvSpPr>
        <p:spPr/>
        <p:txBody>
          <a:bodyPr/>
          <a:lstStyle/>
          <a:p>
            <a:fld id="{8A14A8B6-7B7F-4864-9034-23280ACCFAD7}" type="datetimeFigureOut">
              <a:rPr lang="en-AU" smtClean="0"/>
              <a:t>14/11/2022</a:t>
            </a:fld>
            <a:endParaRPr lang="en-AU"/>
          </a:p>
        </p:txBody>
      </p:sp>
      <p:sp>
        <p:nvSpPr>
          <p:cNvPr id="6" name="Footer Placeholder 5">
            <a:extLst>
              <a:ext uri="{FF2B5EF4-FFF2-40B4-BE49-F238E27FC236}">
                <a16:creationId xmlns:a16="http://schemas.microsoft.com/office/drawing/2014/main" id="{2C690E2E-85BE-4934-B1AF-5E79D347D86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D6D3B3-C508-4D19-AECC-30D04C533410}"/>
              </a:ext>
            </a:extLst>
          </p:cNvPr>
          <p:cNvSpPr>
            <a:spLocks noGrp="1"/>
          </p:cNvSpPr>
          <p:nvPr>
            <p:ph type="sldNum" sz="quarter" idx="12"/>
          </p:nvPr>
        </p:nvSpPr>
        <p:spPr/>
        <p:txBody>
          <a:bodyPr/>
          <a:lstStyle/>
          <a:p>
            <a:fld id="{8CE05410-10D1-4016-928C-4746629694D2}" type="slidenum">
              <a:rPr lang="en-AU" smtClean="0"/>
              <a:t>‹N›</a:t>
            </a:fld>
            <a:endParaRPr lang="en-AU"/>
          </a:p>
        </p:txBody>
      </p:sp>
    </p:spTree>
    <p:extLst>
      <p:ext uri="{BB962C8B-B14F-4D97-AF65-F5344CB8AC3E}">
        <p14:creationId xmlns:p14="http://schemas.microsoft.com/office/powerpoint/2010/main" val="359881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7F913-0E06-4D72-8A39-9806207FC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024721-6F9B-4E07-8CB5-992B1ECDA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6FAB0C-EE69-41B3-8FEC-C03C53798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4A8B6-7B7F-4864-9034-23280ACCFAD7}" type="datetimeFigureOut">
              <a:rPr lang="en-AU" smtClean="0"/>
              <a:t>14/11/2022</a:t>
            </a:fld>
            <a:endParaRPr lang="en-AU"/>
          </a:p>
        </p:txBody>
      </p:sp>
      <p:sp>
        <p:nvSpPr>
          <p:cNvPr id="5" name="Footer Placeholder 4">
            <a:extLst>
              <a:ext uri="{FF2B5EF4-FFF2-40B4-BE49-F238E27FC236}">
                <a16:creationId xmlns:a16="http://schemas.microsoft.com/office/drawing/2014/main" id="{CF0070B7-A18C-49B8-8E54-A1299C4BD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B091C74-EEA1-4307-B11C-5CCF954C5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05410-10D1-4016-928C-4746629694D2}" type="slidenum">
              <a:rPr lang="en-AU" smtClean="0"/>
              <a:t>‹N›</a:t>
            </a:fld>
            <a:endParaRPr lang="en-AU"/>
          </a:p>
        </p:txBody>
      </p:sp>
    </p:spTree>
    <p:extLst>
      <p:ext uri="{BB962C8B-B14F-4D97-AF65-F5344CB8AC3E}">
        <p14:creationId xmlns:p14="http://schemas.microsoft.com/office/powerpoint/2010/main" val="238875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uilding with a sign on it&#10;&#10;Description automatically generated with low confidence">
            <a:extLst>
              <a:ext uri="{FF2B5EF4-FFF2-40B4-BE49-F238E27FC236}">
                <a16:creationId xmlns:a16="http://schemas.microsoft.com/office/drawing/2014/main" id="{D4270D4C-BD04-4E5E-9464-B6DBC5153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87" y="1988598"/>
            <a:ext cx="7725203" cy="4320713"/>
          </a:xfrm>
          <a:prstGeom prst="rect">
            <a:avLst/>
          </a:prstGeom>
        </p:spPr>
      </p:pic>
      <p:sp>
        <p:nvSpPr>
          <p:cNvPr id="9" name="Rectangle 8">
            <a:extLst>
              <a:ext uri="{FF2B5EF4-FFF2-40B4-BE49-F238E27FC236}">
                <a16:creationId xmlns:a16="http://schemas.microsoft.com/office/drawing/2014/main" id="{E07E39D7-50FE-4F5B-B78A-0C3EA6334088}"/>
              </a:ext>
            </a:extLst>
          </p:cNvPr>
          <p:cNvSpPr/>
          <p:nvPr/>
        </p:nvSpPr>
        <p:spPr>
          <a:xfrm>
            <a:off x="636787" y="603682"/>
            <a:ext cx="10892348" cy="1384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9CC68-6A0A-45C6-9881-763A49F91DF7}"/>
              </a:ext>
            </a:extLst>
          </p:cNvPr>
          <p:cNvSpPr>
            <a:spLocks noGrp="1"/>
          </p:cNvSpPr>
          <p:nvPr>
            <p:ph type="ctrTitle"/>
          </p:nvPr>
        </p:nvSpPr>
        <p:spPr>
          <a:xfrm>
            <a:off x="636786" y="601257"/>
            <a:ext cx="10892347" cy="1184646"/>
          </a:xfrm>
        </p:spPr>
        <p:txBody>
          <a:bodyPr>
            <a:normAutofit/>
          </a:bodyPr>
          <a:lstStyle/>
          <a:p>
            <a:pPr>
              <a:lnSpc>
                <a:spcPct val="107000"/>
              </a:lnSpc>
              <a:spcAft>
                <a:spcPts val="800"/>
              </a:spcAft>
            </a:pPr>
            <a:r>
              <a:rPr lang="en-AU"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Agency without intention? </a:t>
            </a:r>
            <a:br>
              <a:rPr lang="en-AU"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AU"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Exploring the agency of ex auto workers and their decisions</a:t>
            </a:r>
            <a:endParaRPr lang="en-AU" sz="80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C6585A5-3FEA-4692-8225-DAFAD48091D6}"/>
              </a:ext>
            </a:extLst>
          </p:cNvPr>
          <p:cNvSpPr>
            <a:spLocks noGrp="1"/>
          </p:cNvSpPr>
          <p:nvPr>
            <p:ph type="subTitle" idx="1"/>
          </p:nvPr>
        </p:nvSpPr>
        <p:spPr>
          <a:xfrm>
            <a:off x="8525852" y="2766678"/>
            <a:ext cx="3193223" cy="1655762"/>
          </a:xfrm>
        </p:spPr>
        <p:txBody>
          <a:bodyPr>
            <a:normAutofit/>
          </a:bodyPr>
          <a:lstStyle/>
          <a:p>
            <a:pPr algn="l"/>
            <a:r>
              <a:rPr lang="en-AU" sz="1800" dirty="0">
                <a:latin typeface="Arial" panose="020B0604020202020204" pitchFamily="34" charset="0"/>
                <a:cs typeface="Arial" panose="020B0604020202020204" pitchFamily="34" charset="0"/>
              </a:rPr>
              <a:t>Presentation to a workshop </a:t>
            </a:r>
          </a:p>
          <a:p>
            <a:pPr algn="l"/>
            <a:r>
              <a:rPr lang="en-AU" sz="1800" dirty="0">
                <a:latin typeface="Arial" panose="020B0604020202020204" pitchFamily="34" charset="0"/>
                <a:cs typeface="Arial" panose="020B0604020202020204" pitchFamily="34" charset="0"/>
              </a:rPr>
              <a:t>Vatican City, </a:t>
            </a:r>
          </a:p>
          <a:p>
            <a:pPr algn="l"/>
            <a:r>
              <a:rPr lang="en-AU" sz="1800" dirty="0">
                <a:latin typeface="Arial" panose="020B0604020202020204" pitchFamily="34" charset="0"/>
                <a:cs typeface="Arial" panose="020B0604020202020204" pitchFamily="34" charset="0"/>
              </a:rPr>
              <a:t>14 November 2022</a:t>
            </a:r>
          </a:p>
        </p:txBody>
      </p:sp>
      <p:sp>
        <p:nvSpPr>
          <p:cNvPr id="4" name="Subtitle 2">
            <a:extLst>
              <a:ext uri="{FF2B5EF4-FFF2-40B4-BE49-F238E27FC236}">
                <a16:creationId xmlns:a16="http://schemas.microsoft.com/office/drawing/2014/main" id="{6C865E48-025A-4564-9135-301494EF00FB}"/>
              </a:ext>
            </a:extLst>
          </p:cNvPr>
          <p:cNvSpPr txBox="1">
            <a:spLocks/>
          </p:cNvSpPr>
          <p:nvPr/>
        </p:nvSpPr>
        <p:spPr>
          <a:xfrm>
            <a:off x="4498481" y="5271529"/>
            <a:ext cx="3429280" cy="8532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800" b="1" dirty="0">
                <a:solidFill>
                  <a:schemeClr val="bg1"/>
                </a:solidFill>
                <a:latin typeface="Arial" panose="020B0604020202020204" pitchFamily="34" charset="0"/>
                <a:cs typeface="Arial" panose="020B0604020202020204" pitchFamily="34" charset="0"/>
              </a:rPr>
              <a:t>Professor Andrew Beer</a:t>
            </a:r>
          </a:p>
          <a:p>
            <a:pPr algn="r"/>
            <a:r>
              <a:rPr lang="en-AU" sz="1200" b="1" dirty="0">
                <a:solidFill>
                  <a:schemeClr val="bg1"/>
                </a:solidFill>
                <a:latin typeface="Arial" panose="020B0604020202020204" pitchFamily="34" charset="0"/>
                <a:cs typeface="Arial" panose="020B0604020202020204" pitchFamily="34" charset="0"/>
              </a:rPr>
              <a:t>Executive Dean, UniSA Business</a:t>
            </a:r>
          </a:p>
        </p:txBody>
      </p:sp>
      <p:pic>
        <p:nvPicPr>
          <p:cNvPr id="5" name="Picture 4" descr="Shape&#10;&#10;Description automatically generated">
            <a:extLst>
              <a:ext uri="{FF2B5EF4-FFF2-40B4-BE49-F238E27FC236}">
                <a16:creationId xmlns:a16="http://schemas.microsoft.com/office/drawing/2014/main" id="{F13B3858-3BCE-4AD7-A143-BC3CC7968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242" y="4198252"/>
            <a:ext cx="1864920" cy="116293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621260FC-57BD-46AA-BAF1-EA150870C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120" y="5475717"/>
            <a:ext cx="1701752" cy="833594"/>
          </a:xfrm>
          <a:prstGeom prst="rect">
            <a:avLst/>
          </a:prstGeom>
        </p:spPr>
      </p:pic>
      <p:sp>
        <p:nvSpPr>
          <p:cNvPr id="10" name="Rectangle 9">
            <a:extLst>
              <a:ext uri="{FF2B5EF4-FFF2-40B4-BE49-F238E27FC236}">
                <a16:creationId xmlns:a16="http://schemas.microsoft.com/office/drawing/2014/main" id="{7091C875-9B50-4568-8D25-C760ACCD321D}"/>
              </a:ext>
            </a:extLst>
          </p:cNvPr>
          <p:cNvSpPr/>
          <p:nvPr/>
        </p:nvSpPr>
        <p:spPr>
          <a:xfrm>
            <a:off x="0" y="601257"/>
            <a:ext cx="662865" cy="5708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Tree>
    <p:extLst>
      <p:ext uri="{BB962C8B-B14F-4D97-AF65-F5344CB8AC3E}">
        <p14:creationId xmlns:p14="http://schemas.microsoft.com/office/powerpoint/2010/main" val="158713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7723D-D26F-4899-8963-A93AD7C9D52F}"/>
              </a:ext>
            </a:extLst>
          </p:cNvPr>
          <p:cNvSpPr>
            <a:spLocks noGrp="1"/>
          </p:cNvSpPr>
          <p:nvPr>
            <p:ph idx="1"/>
          </p:nvPr>
        </p:nvSpPr>
        <p:spPr>
          <a:xfrm>
            <a:off x="636787" y="1862060"/>
            <a:ext cx="10515600" cy="4351338"/>
          </a:xfrm>
        </p:spPr>
        <p:txBody>
          <a:bodyPr>
            <a:normAutofit/>
          </a:bodyPr>
          <a:lstStyle/>
          <a:p>
            <a:pPr marL="0" indent="0">
              <a:lnSpc>
                <a:spcPct val="100000"/>
              </a:lnSpc>
              <a:spcBef>
                <a:spcPts val="0"/>
              </a:spcBef>
              <a:spcAft>
                <a:spcPts val="30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Others felt they had either lacked guidance about how to utilise the training, or made a bad decision.</a:t>
            </a:r>
          </a:p>
          <a:p>
            <a:pPr marL="360000" indent="0">
              <a:lnSpc>
                <a:spcPct val="100000"/>
              </a:lnSpc>
              <a:spcBef>
                <a:spcPts val="0"/>
              </a:spcBef>
              <a:spcAft>
                <a:spcPts val="3000"/>
              </a:spcAft>
              <a:buNone/>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 didn’t know what I wanted to do. I didn’t know what I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was doing …. What I would say yes to more to is I’d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needed more guidance. Maybe. And I’d been in one place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all my life. Real world’s different when you work in the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same place since you’re 15.”</a:t>
            </a:r>
          </a:p>
          <a:p>
            <a:pPr marL="360000" indent="0">
              <a:lnSpc>
                <a:spcPct val="100000"/>
              </a:lnSpc>
              <a:spcBef>
                <a:spcPts val="0"/>
              </a:spcBef>
              <a:spcAft>
                <a:spcPts val="3000"/>
              </a:spcAft>
              <a:buNone/>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“I’m spewing I didn’t do something along the carers’ role.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 was a bit uneducated … But as time sort of went on, and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I’ve become more disenchanted with my management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position at the steel place, I’m thinking … That’s kind of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cool … So I’m sort of regretting not having a closer look,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at those caring type roles. And now, obviously, to do a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course I have to pay for it myself.”</a:t>
            </a:r>
          </a:p>
        </p:txBody>
      </p:sp>
      <p:pic>
        <p:nvPicPr>
          <p:cNvPr id="4" name="Picture 3" descr="Graphical user interface, application&#10;&#10;Description automatically generated">
            <a:extLst>
              <a:ext uri="{FF2B5EF4-FFF2-40B4-BE49-F238E27FC236}">
                <a16:creationId xmlns:a16="http://schemas.microsoft.com/office/drawing/2014/main" id="{6FDA742E-E7FA-4B84-994C-71698A5AD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4D279B6A-C125-4DEB-9A7C-E626303F36F9}"/>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94942FB-55C3-4669-B170-CAF569A5D945}"/>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Qualitative perspectives – training </a:t>
            </a:r>
            <a:endParaRPr lang="en-AU" sz="2800" dirty="0">
              <a:solidFill>
                <a:schemeClr val="bg1"/>
              </a:solidFill>
              <a:latin typeface="Arial" panose="020B0604020202020204" pitchFamily="34" charset="0"/>
              <a:cs typeface="Arial" panose="020B0604020202020204" pitchFamily="34" charset="0"/>
            </a:endParaRPr>
          </a:p>
        </p:txBody>
      </p:sp>
      <p:pic>
        <p:nvPicPr>
          <p:cNvPr id="10" name="Picture 9" descr="A picture containing text, sky, outdoor&#10;&#10;Description automatically generated">
            <a:extLst>
              <a:ext uri="{FF2B5EF4-FFF2-40B4-BE49-F238E27FC236}">
                <a16:creationId xmlns:a16="http://schemas.microsoft.com/office/drawing/2014/main" id="{EEF895D2-5B32-4853-A611-786C88089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374" y="2652517"/>
            <a:ext cx="4837761" cy="2727288"/>
          </a:xfrm>
          <a:prstGeom prst="rect">
            <a:avLst/>
          </a:prstGeom>
        </p:spPr>
      </p:pic>
    </p:spTree>
    <p:extLst>
      <p:ext uri="{BB962C8B-B14F-4D97-AF65-F5344CB8AC3E}">
        <p14:creationId xmlns:p14="http://schemas.microsoft.com/office/powerpoint/2010/main" val="87978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A429B-F4C3-48A6-A92A-31F47007C285}"/>
              </a:ext>
            </a:extLst>
          </p:cNvPr>
          <p:cNvSpPr>
            <a:spLocks noGrp="1"/>
          </p:cNvSpPr>
          <p:nvPr>
            <p:ph idx="1"/>
          </p:nvPr>
        </p:nvSpPr>
        <p:spPr>
          <a:xfrm>
            <a:off x="636787" y="1695143"/>
            <a:ext cx="10925174" cy="4800600"/>
          </a:xfrm>
        </p:spPr>
        <p:txBody>
          <a:bodyPr>
            <a:noAutofit/>
          </a:bodyPr>
          <a:lstStyle/>
          <a:p>
            <a:pPr marL="0" indent="0">
              <a:lnSpc>
                <a:spcPct val="100000"/>
              </a:lnSpc>
              <a:spcBef>
                <a:spcPts val="0"/>
              </a:spcBef>
              <a:spcAft>
                <a:spcPts val="1800"/>
              </a:spcAft>
              <a:buNone/>
            </a:pPr>
            <a:r>
              <a:rPr lang="en-AU" sz="1800" dirty="0">
                <a:latin typeface="Arial" panose="020B0604020202020204" pitchFamily="34" charset="0"/>
                <a:ea typeface="Calibri" panose="020F0502020204030204" pitchFamily="34" charset="0"/>
                <a:cs typeface="Arial" panose="020B0604020202020204" pitchFamily="34" charset="0"/>
              </a:rPr>
              <a:t>I</a:t>
            </a:r>
            <a:r>
              <a:rPr lang="en-AU" sz="1800" dirty="0">
                <a:effectLst/>
                <a:latin typeface="Arial" panose="020B0604020202020204" pitchFamily="34" charset="0"/>
                <a:ea typeface="Calibri" panose="020F0502020204030204" pitchFamily="34" charset="0"/>
                <a:cs typeface="Arial" panose="020B0604020202020204" pitchFamily="34" charset="0"/>
              </a:rPr>
              <a:t>nterviewees were unlikely to use language that indicated they considered they lacked agency. On the contrary, they sometimes expressed quite a strident sense of their own self-determination:</a:t>
            </a:r>
          </a:p>
          <a:p>
            <a:pPr marL="720000" indent="0">
              <a:lnSpc>
                <a:spcPct val="100000"/>
              </a:lnSpc>
              <a:spcBef>
                <a:spcPts val="0"/>
              </a:spcBef>
              <a:spcAft>
                <a:spcPts val="1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 hated it, that’s why I walked out.”</a:t>
            </a:r>
            <a:endParaRPr lang="en-AU" sz="1500" b="1" i="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720000" indent="0">
              <a:lnSpc>
                <a:spcPct val="100000"/>
              </a:lnSpc>
              <a:spcBef>
                <a:spcPts val="0"/>
              </a:spcBef>
              <a:spcAft>
                <a:spcPts val="1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“to do programs, you had to do courses and things like that, but you weren’t guaranteed a job at the end of it. So I refused to do all that and just find myself a job. There’s plenty of jobs out there if people want them.”</a:t>
            </a:r>
            <a:endParaRPr lang="en-AU" sz="1500" b="1" i="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720000" indent="0">
              <a:lnSpc>
                <a:spcPct val="100000"/>
              </a:lnSpc>
              <a:spcBef>
                <a:spcPts val="0"/>
              </a:spcBef>
              <a:spcAft>
                <a:spcPts val="1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“they put stuff forward you know, they said do you want to do a manager’s job again or a supervisor? I said no. Team Leader job role? No. Then they said how about looking after old people, and I said definitely not. Because I just basically said, look, don’t even worry about me. I was confident that I would find a job.”</a:t>
            </a:r>
            <a:endParaRPr lang="en-AU" sz="1500" b="1" i="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720000" indent="0">
              <a:lnSpc>
                <a:spcPct val="100000"/>
              </a:lnSpc>
              <a:spcBef>
                <a:spcPts val="0"/>
              </a:spcBef>
              <a:spcAft>
                <a:spcPts val="1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 can’t even remember the name of the company. They were in Tullamarine. And I was successful, but I went there, and I didn’t really get a good feel. So yeah, I went to the interview, and I was successful. And then I said to the agency, I’ve changed my mind.”</a:t>
            </a:r>
            <a:endParaRPr lang="en-AU" sz="1500" b="1" i="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720000" indent="0">
              <a:lnSpc>
                <a:spcPct val="100000"/>
              </a:lnSpc>
              <a:spcBef>
                <a:spcPts val="0"/>
              </a:spcBef>
              <a:spcAft>
                <a:spcPts val="1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 was just more looking for something closer to home. That was my main focus.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 was sick of driving 40 minutes, an hour home every day. Because I could finish out at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Elizabeth working with them. And then yeah, hour and a half, maybe two hours to get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home, this </a:t>
            </a:r>
            <a:r>
              <a:rPr lang="en-AU" sz="1500" b="1" i="1"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ain’t</a:t>
            </a: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worth it.”</a:t>
            </a:r>
          </a:p>
          <a:p>
            <a:pPr>
              <a:lnSpc>
                <a:spcPct val="100000"/>
              </a:lnSpc>
              <a:spcBef>
                <a:spcPts val="0"/>
              </a:spcBef>
            </a:pPr>
            <a:endParaRPr lang="en-AU" sz="1800" dirty="0">
              <a:latin typeface="Arial" panose="020B0604020202020204" pitchFamily="34" charset="0"/>
              <a:cs typeface="Arial" panose="020B0604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C104C468-1AC7-428E-ACAB-6B6119ECD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080F2BF9-726F-4A7E-9759-7EDCC1FB99A3}"/>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941F348-3266-4EDB-B061-4C627E8808B4}"/>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Qualitative perspectives – sense of self-determination</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71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D7248-9F7D-4113-B175-B910E839E9D4}"/>
              </a:ext>
            </a:extLst>
          </p:cNvPr>
          <p:cNvSpPr>
            <a:spLocks noGrp="1"/>
          </p:cNvSpPr>
          <p:nvPr>
            <p:ph idx="1"/>
          </p:nvPr>
        </p:nvSpPr>
        <p:spPr>
          <a:xfrm>
            <a:off x="1302612" y="1943307"/>
            <a:ext cx="5666359" cy="4311011"/>
          </a:xfrm>
        </p:spPr>
        <p:txBody>
          <a:bodyPr>
            <a:normAutofit/>
          </a:bodyPr>
          <a:lstStyle/>
          <a:p>
            <a:pPr marL="0" indent="0">
              <a:lnSpc>
                <a:spcPct val="100000"/>
              </a:lnSpc>
              <a:spcBef>
                <a:spcPts val="0"/>
              </a:spcBef>
              <a:spcAft>
                <a:spcPts val="30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6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“When you’re just out of study, you can’t have any experience. And if they wanted a graduate, the graduate would be like straight out of uni. So they would want like a 20 to 23 year old and the pay would be really minimal, like really small. And because I’ve got a mortgage and I’ve got bills, it’s just not possible … It was sad, when I came to the realization, it was quite bad that I had to make a choice.”</a:t>
            </a:r>
          </a:p>
          <a:p>
            <a:pPr marL="0" indent="0">
              <a:lnSpc>
                <a:spcPct val="100000"/>
              </a:lnSpc>
              <a:spcBef>
                <a:spcPts val="0"/>
              </a:spcBef>
              <a:spcAft>
                <a:spcPts val="3000"/>
              </a:spcAft>
              <a:buNone/>
            </a:pPr>
            <a:r>
              <a:rPr lang="en-AU" sz="16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“I’m still thinking about going out on my own actually. I’m in my current position now and like I said, I’m pretty independent. So I’m moving, invoicing and quoting and all that sort of thing, which I didn’t have experience in beforehand. So I’ve got a bit more idea of what's going on now.”</a:t>
            </a:r>
            <a:endParaRPr lang="en-AU" sz="1600" b="1" i="1" dirty="0">
              <a:solidFill>
                <a:schemeClr val="accent5">
                  <a:lumMod val="75000"/>
                </a:schemeClr>
              </a:solidFill>
              <a:latin typeface="Arial" panose="020B0604020202020204" pitchFamily="34" charset="0"/>
              <a:cs typeface="Arial" panose="020B0604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C3153FE9-9B2B-440C-8929-093BB45CB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899797B-1558-45C7-8D5D-85566F85D20B}"/>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E85586E-5A17-430C-9320-53EA2B6341EC}"/>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Qualitative perspectives – sense of self-determination</a:t>
            </a:r>
            <a:endParaRPr lang="en-AU" sz="2800" dirty="0">
              <a:solidFill>
                <a:schemeClr val="bg1"/>
              </a:solidFill>
              <a:latin typeface="Arial" panose="020B0604020202020204" pitchFamily="34" charset="0"/>
              <a:cs typeface="Arial" panose="020B0604020202020204" pitchFamily="34" charset="0"/>
            </a:endParaRPr>
          </a:p>
        </p:txBody>
      </p:sp>
      <p:pic>
        <p:nvPicPr>
          <p:cNvPr id="10" name="Picture 9" descr="A picture containing outdoor, fence, gate&#10;&#10;Description automatically generated">
            <a:extLst>
              <a:ext uri="{FF2B5EF4-FFF2-40B4-BE49-F238E27FC236}">
                <a16:creationId xmlns:a16="http://schemas.microsoft.com/office/drawing/2014/main" id="{7B963968-D041-429B-8C77-ADB2C4373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73" y="1695181"/>
            <a:ext cx="3709062" cy="3709062"/>
          </a:xfrm>
          <a:prstGeom prst="rect">
            <a:avLst/>
          </a:prstGeom>
        </p:spPr>
      </p:pic>
    </p:spTree>
    <p:extLst>
      <p:ext uri="{BB962C8B-B14F-4D97-AF65-F5344CB8AC3E}">
        <p14:creationId xmlns:p14="http://schemas.microsoft.com/office/powerpoint/2010/main" val="119773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08597-9EE7-4940-B31F-8779BFA11296}"/>
              </a:ext>
            </a:extLst>
          </p:cNvPr>
          <p:cNvSpPr>
            <a:spLocks noGrp="1"/>
          </p:cNvSpPr>
          <p:nvPr>
            <p:ph idx="1"/>
          </p:nvPr>
        </p:nvSpPr>
        <p:spPr>
          <a:xfrm>
            <a:off x="840973" y="1727608"/>
            <a:ext cx="10515600" cy="4351338"/>
          </a:xfrm>
        </p:spPr>
        <p:txBody>
          <a:bodyPr>
            <a:normAutofit/>
          </a:bodyPr>
          <a:lstStyle/>
          <a:p>
            <a:pPr marL="0" indent="0">
              <a:lnSpc>
                <a:spcPct val="100000"/>
              </a:lnSpc>
              <a:spcAft>
                <a:spcPts val="800"/>
              </a:spcAft>
              <a:buNone/>
            </a:pPr>
            <a:r>
              <a:rPr lang="en-AU" sz="18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Workers seek a sense of control – or agency – as they navigate the world of job search and reemployment. </a:t>
            </a:r>
          </a:p>
          <a:p>
            <a:pPr lvl="1">
              <a:lnSpc>
                <a:spcPct val="100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Workers are willing to take a lower paid position in order to have greater control and they seek employers with good reputations who may offer that greater sense of autonomy. </a:t>
            </a:r>
            <a:endParaRPr lang="en-AU" sz="1600" dirty="0">
              <a:latin typeface="Arial" panose="020B0604020202020204" pitchFamily="34" charset="0"/>
              <a:ea typeface="Calibri" panose="020F0502020204030204" pitchFamily="34" charset="0"/>
              <a:cs typeface="Arial" panose="020B0604020202020204" pitchFamily="34" charset="0"/>
            </a:endParaRPr>
          </a:p>
          <a:p>
            <a:pPr lvl="1">
              <a:lnSpc>
                <a:spcPct val="100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Workers believe in their ability to determine their own employment future, even if that can only find expression by rejecting a job offer or choosing to not take on reskilling.</a:t>
            </a:r>
          </a:p>
          <a:p>
            <a:pPr marL="0" indent="0">
              <a:lnSpc>
                <a:spcPct val="100000"/>
              </a:lnSpc>
              <a:spcAft>
                <a:spcPts val="800"/>
              </a:spcAft>
              <a:buNone/>
            </a:pPr>
            <a:r>
              <a:rPr lang="en-AU" sz="18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Workers did not consider the cumulative impact of their decision making, which in aggregate has made the path to a fundamental transformation of these economies more challenging.  </a:t>
            </a:r>
          </a:p>
          <a:p>
            <a:pPr lvl="1">
              <a:lnSpc>
                <a:spcPct val="100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From the perspective of a positive regional transformation, former auto employees made sub-optimal decisions, behaving as </a:t>
            </a:r>
            <a:r>
              <a:rPr lang="en-AU" sz="1600" dirty="0" err="1">
                <a:effectLst/>
                <a:latin typeface="Arial" panose="020B0604020202020204" pitchFamily="34" charset="0"/>
                <a:ea typeface="Calibri" panose="020F0502020204030204" pitchFamily="34" charset="0"/>
                <a:cs typeface="Arial" panose="020B0604020202020204" pitchFamily="34" charset="0"/>
              </a:rPr>
              <a:t>satisficers</a:t>
            </a:r>
            <a:r>
              <a:rPr lang="en-AU" sz="1600" dirty="0">
                <a:effectLst/>
                <a:latin typeface="Arial" panose="020B0604020202020204" pitchFamily="34" charset="0"/>
                <a:ea typeface="Calibri" panose="020F0502020204030204" pitchFamily="34" charset="0"/>
                <a:cs typeface="Arial" panose="020B0604020202020204" pitchFamily="34" charset="0"/>
              </a:rPr>
              <a:t> rather than maximisers, and did so because of the institutional context within which decisions were made.</a:t>
            </a:r>
          </a:p>
          <a:p>
            <a:pPr lvl="1">
              <a:lnSpc>
                <a:spcPct val="100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In short, these workers became actors giving life to a form of agency, </a:t>
            </a:r>
            <a:br>
              <a:rPr lang="en-AU" sz="1600" dirty="0">
                <a:effectLst/>
                <a:latin typeface="Arial" panose="020B0604020202020204" pitchFamily="34" charset="0"/>
                <a:ea typeface="Calibri" panose="020F0502020204030204" pitchFamily="34" charset="0"/>
                <a:cs typeface="Arial" panose="020B0604020202020204" pitchFamily="34" charset="0"/>
              </a:rPr>
            </a:br>
            <a:r>
              <a:rPr lang="en-AU" sz="1600" dirty="0">
                <a:effectLst/>
                <a:latin typeface="Arial" panose="020B0604020202020204" pitchFamily="34" charset="0"/>
                <a:ea typeface="Calibri" panose="020F0502020204030204" pitchFamily="34" charset="0"/>
                <a:cs typeface="Arial" panose="020B0604020202020204" pitchFamily="34" charset="0"/>
              </a:rPr>
              <a:t>but did so without any intention of bringing about change.</a:t>
            </a:r>
            <a:endParaRPr lang="en-AU" sz="1600" dirty="0">
              <a:latin typeface="Arial" panose="020B0604020202020204" pitchFamily="34" charset="0"/>
              <a:cs typeface="Arial" panose="020B0604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ABF3613A-A333-4A69-8213-64CBC5768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EF42A93E-4396-42F6-B9FF-77B98EE13997}"/>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67958D0-9D76-4342-A930-28791B8D5C29}"/>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Conclusions</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18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9F632-91DE-4F2B-BFBC-2D36630D9FD1}"/>
              </a:ext>
            </a:extLst>
          </p:cNvPr>
          <p:cNvSpPr>
            <a:spLocks noGrp="1"/>
          </p:cNvSpPr>
          <p:nvPr>
            <p:ph idx="1"/>
          </p:nvPr>
        </p:nvSpPr>
        <p:spPr>
          <a:xfrm>
            <a:off x="1265068" y="2074062"/>
            <a:ext cx="9320406" cy="3821542"/>
          </a:xfrm>
        </p:spPr>
        <p:txBody>
          <a:bodyPr>
            <a:normAutofit/>
          </a:bodyPr>
          <a:lstStyle/>
          <a:p>
            <a:pPr marL="0" indent="0">
              <a:lnSpc>
                <a:spcPct val="100000"/>
              </a:lnSpc>
              <a:spcBef>
                <a:spcPts val="0"/>
              </a:spcBef>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Agency is conceptualised as a purposeful intervention in the fortunes of a region, </a:t>
            </a:r>
            <a:r>
              <a:rPr lang="en-AU" sz="1800" i="1" dirty="0">
                <a:effectLst/>
                <a:latin typeface="Arial" panose="020B0604020202020204" pitchFamily="34" charset="0"/>
                <a:ea typeface="Calibri" panose="020F0502020204030204" pitchFamily="34" charset="0"/>
                <a:cs typeface="Arial" panose="020B0604020202020204" pitchFamily="34" charset="0"/>
              </a:rPr>
              <a:t>as those with the capacity to act</a:t>
            </a:r>
            <a:r>
              <a:rPr lang="en-AU" sz="1800" dirty="0">
                <a:effectLst/>
                <a:latin typeface="Arial" panose="020B0604020202020204" pitchFamily="34" charset="0"/>
                <a:ea typeface="Calibri" panose="020F0502020204030204" pitchFamily="34" charset="0"/>
                <a:cs typeface="Arial" panose="020B0604020202020204" pitchFamily="34" charset="0"/>
              </a:rPr>
              <a:t> identify their ‘room to manoeuvre’ (Hutchinson &amp; Eversole 2022) and seek to reshape their economic future</a:t>
            </a:r>
          </a:p>
          <a:p>
            <a:pPr marL="0" indent="0">
              <a:lnSpc>
                <a:spcPct val="100000"/>
              </a:lnSpc>
              <a:spcBef>
                <a:spcPts val="0"/>
              </a:spcBef>
              <a:spcAft>
                <a:spcPts val="800"/>
              </a:spcAft>
              <a:buNone/>
            </a:pPr>
            <a:endParaRPr lang="en-AU" sz="1800" dirty="0">
              <a:latin typeface="Arial" panose="020B0604020202020204" pitchFamily="34" charset="0"/>
              <a:cs typeface="Arial" panose="020B0604020202020204" pitchFamily="34" charset="0"/>
            </a:endParaRPr>
          </a:p>
          <a:p>
            <a:pPr marL="0" indent="0">
              <a:lnSpc>
                <a:spcPct val="100000"/>
              </a:lnSpc>
              <a:spcBef>
                <a:spcPts val="0"/>
              </a:spcBef>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Grillitsch et al (2022 p 9) have argued that </a:t>
            </a:r>
          </a:p>
          <a:p>
            <a:pPr marL="720000" indent="0">
              <a:lnSpc>
                <a:spcPct val="100000"/>
              </a:lnSpc>
              <a:spcBef>
                <a:spcPts val="0"/>
              </a:spcBef>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similar (industry) configurations may lead to different outcomes (</a:t>
            </a:r>
            <a:r>
              <a:rPr lang="en-AU" sz="1800" dirty="0" err="1">
                <a:effectLst/>
                <a:latin typeface="Arial" panose="020B0604020202020204" pitchFamily="34" charset="0"/>
                <a:ea typeface="Calibri" panose="020F0502020204030204" pitchFamily="34" charset="0"/>
                <a:cs typeface="Arial" panose="020B0604020202020204" pitchFamily="34" charset="0"/>
              </a:rPr>
              <a:t>multifinality</a:t>
            </a:r>
            <a:r>
              <a:rPr lang="en-AU" sz="1800" dirty="0">
                <a:effectLst/>
                <a:latin typeface="Arial" panose="020B0604020202020204" pitchFamily="34" charset="0"/>
                <a:ea typeface="Calibri" panose="020F0502020204030204" pitchFamily="34" charset="0"/>
                <a:cs typeface="Arial" panose="020B0604020202020204" pitchFamily="34" charset="0"/>
              </a:rPr>
              <a:t>).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From a critical realist perspective, this is not </a:t>
            </a:r>
            <a:r>
              <a:rPr lang="en-AU" sz="1800" i="1" dirty="0">
                <a:effectLst/>
                <a:latin typeface="Arial" panose="020B0604020202020204" pitchFamily="34" charset="0"/>
                <a:ea typeface="Calibri" panose="020F0502020204030204" pitchFamily="34" charset="0"/>
                <a:cs typeface="Arial" panose="020B0604020202020204" pitchFamily="34" charset="0"/>
              </a:rPr>
              <a:t>per se</a:t>
            </a:r>
            <a:r>
              <a:rPr lang="en-AU" sz="1800" dirty="0">
                <a:effectLst/>
                <a:latin typeface="Arial" panose="020B0604020202020204" pitchFamily="34" charset="0"/>
                <a:ea typeface="Calibri" panose="020F0502020204030204" pitchFamily="34" charset="0"/>
                <a:cs typeface="Arial" panose="020B0604020202020204" pitchFamily="34" charset="0"/>
              </a:rPr>
              <a:t> problematic because causal powers such as the three types of change agency do not produce an outcome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in a deterministic nor probabilistic manner but that exercising such powers </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by local actors makes that outcome possible.</a:t>
            </a:r>
          </a:p>
        </p:txBody>
      </p:sp>
      <p:pic>
        <p:nvPicPr>
          <p:cNvPr id="4" name="Picture 3" descr="Graphical user interface, application&#10;&#10;Description automatically generated">
            <a:extLst>
              <a:ext uri="{FF2B5EF4-FFF2-40B4-BE49-F238E27FC236}">
                <a16:creationId xmlns:a16="http://schemas.microsoft.com/office/drawing/2014/main" id="{5CBBFA4F-312F-48A1-885B-90F62DB24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17286B3C-FC04-4192-9A83-2AE5A30CF0BD}"/>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6CBC5FC-873C-4646-B9A8-F8B1D18A02FD}"/>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Agency</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63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ss, outdoor&#10;&#10;Description automatically generated">
            <a:extLst>
              <a:ext uri="{FF2B5EF4-FFF2-40B4-BE49-F238E27FC236}">
                <a16:creationId xmlns:a16="http://schemas.microsoft.com/office/drawing/2014/main" id="{3E8916F0-1751-4AF0-A6E5-55611382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88" y="1315624"/>
            <a:ext cx="3599084" cy="5180119"/>
          </a:xfrm>
          <a:prstGeom prst="rect">
            <a:avLst/>
          </a:prstGeom>
        </p:spPr>
      </p:pic>
      <p:sp>
        <p:nvSpPr>
          <p:cNvPr id="3" name="Content Placeholder 2">
            <a:extLst>
              <a:ext uri="{FF2B5EF4-FFF2-40B4-BE49-F238E27FC236}">
                <a16:creationId xmlns:a16="http://schemas.microsoft.com/office/drawing/2014/main" id="{8DD407B1-3A4E-46EB-8A7F-74725084A8DA}"/>
              </a:ext>
            </a:extLst>
          </p:cNvPr>
          <p:cNvSpPr>
            <a:spLocks noGrp="1"/>
          </p:cNvSpPr>
          <p:nvPr>
            <p:ph idx="1"/>
          </p:nvPr>
        </p:nvSpPr>
        <p:spPr>
          <a:xfrm>
            <a:off x="4920690" y="2411782"/>
            <a:ext cx="5642499" cy="3145639"/>
          </a:xfrm>
        </p:spPr>
        <p:txBody>
          <a:bodyPr>
            <a:normAutofit/>
          </a:bodyPr>
          <a:lstStyle/>
          <a:p>
            <a:pPr marL="0" indent="0">
              <a:lnSpc>
                <a:spcPct val="100000"/>
              </a:lnSpc>
              <a:spcBef>
                <a:spcPts val="0"/>
              </a:spcBef>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Agency affects both the direction and speed of economic change in regions (Grillitsch et al 2022 p 2). </a:t>
            </a:r>
          </a:p>
          <a:p>
            <a:pPr marL="0" indent="0">
              <a:lnSpc>
                <a:spcPct val="100000"/>
              </a:lnSpc>
              <a:spcBef>
                <a:spcPts val="0"/>
              </a:spcBef>
              <a:spcAft>
                <a:spcPts val="800"/>
              </a:spcAft>
              <a:buNone/>
            </a:pPr>
            <a:endParaRPr lang="en-AU"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In sum, the literature implies a high degree of intentionality; that actors are relatively powerful and overtly aware of their influence; and, finally, that they are deliberate in their behaviours and decision making – taking purposeful steps to bring about change. </a:t>
            </a:r>
          </a:p>
        </p:txBody>
      </p:sp>
      <p:pic>
        <p:nvPicPr>
          <p:cNvPr id="4" name="Picture 3" descr="Graphical user interface, application&#10;&#10;Description automatically generated">
            <a:extLst>
              <a:ext uri="{FF2B5EF4-FFF2-40B4-BE49-F238E27FC236}">
                <a16:creationId xmlns:a16="http://schemas.microsoft.com/office/drawing/2014/main" id="{C28EFD99-C07F-49A7-9CDC-468061F69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7" name="Rectangle 6">
            <a:extLst>
              <a:ext uri="{FF2B5EF4-FFF2-40B4-BE49-F238E27FC236}">
                <a16:creationId xmlns:a16="http://schemas.microsoft.com/office/drawing/2014/main" id="{A8E606A4-7780-46A4-AE64-D8E534B4C44B}"/>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C6A9766-2CC9-4487-82A0-DDFA0643271C}"/>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Agency</a:t>
            </a:r>
            <a:endParaRPr lang="en-AU" sz="28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4D38EB0-CABB-4FA0-81C3-CD9FCB7AA57B}"/>
              </a:ext>
            </a:extLst>
          </p:cNvPr>
          <p:cNvSpPr txBox="1"/>
          <p:nvPr/>
        </p:nvSpPr>
        <p:spPr>
          <a:xfrm rot="16200000">
            <a:off x="-1222684" y="4730614"/>
            <a:ext cx="3480047" cy="215444"/>
          </a:xfrm>
          <a:prstGeom prst="rect">
            <a:avLst/>
          </a:prstGeom>
          <a:noFill/>
        </p:spPr>
        <p:txBody>
          <a:bodyPr wrap="square" rtlCol="0">
            <a:spAutoFit/>
          </a:bodyPr>
          <a:lstStyle/>
          <a:p>
            <a:r>
              <a:rPr lang="en-AU" sz="800" dirty="0">
                <a:effectLst/>
                <a:latin typeface="Arial" panose="020B0604020202020204" pitchFamily="34" charset="0"/>
                <a:ea typeface="Calibri" panose="020F0502020204030204" pitchFamily="34" charset="0"/>
                <a:cs typeface="Arial" panose="020B0604020202020204" pitchFamily="34" charset="0"/>
              </a:rPr>
              <a:t>PHOTOS: SANDY HORNE</a:t>
            </a:r>
            <a:endParaRPr lang="en-US" sz="800" dirty="0"/>
          </a:p>
        </p:txBody>
      </p:sp>
    </p:spTree>
    <p:extLst>
      <p:ext uri="{BB962C8B-B14F-4D97-AF65-F5344CB8AC3E}">
        <p14:creationId xmlns:p14="http://schemas.microsoft.com/office/powerpoint/2010/main" val="218224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car, outdoor&#10;&#10;Description automatically generated">
            <a:extLst>
              <a:ext uri="{FF2B5EF4-FFF2-40B4-BE49-F238E27FC236}">
                <a16:creationId xmlns:a16="http://schemas.microsoft.com/office/drawing/2014/main" id="{A7937441-6FAA-4747-815A-3FF4C85B7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87" y="1401979"/>
            <a:ext cx="4548502" cy="5089357"/>
          </a:xfrm>
          <a:prstGeom prst="rect">
            <a:avLst/>
          </a:prstGeom>
        </p:spPr>
      </p:pic>
      <p:sp>
        <p:nvSpPr>
          <p:cNvPr id="3" name="Content Placeholder 2">
            <a:extLst>
              <a:ext uri="{FF2B5EF4-FFF2-40B4-BE49-F238E27FC236}">
                <a16:creationId xmlns:a16="http://schemas.microsoft.com/office/drawing/2014/main" id="{35CC5572-0A2F-4492-8469-629313DD6814}"/>
              </a:ext>
            </a:extLst>
          </p:cNvPr>
          <p:cNvSpPr>
            <a:spLocks noGrp="1"/>
          </p:cNvSpPr>
          <p:nvPr>
            <p:ph idx="1"/>
          </p:nvPr>
        </p:nvSpPr>
        <p:spPr>
          <a:xfrm>
            <a:off x="5835678" y="2015364"/>
            <a:ext cx="5043068" cy="3897883"/>
          </a:xfrm>
        </p:spPr>
        <p:txBody>
          <a:bodyPr>
            <a:normAutofit/>
          </a:bodyPr>
          <a:lstStyle/>
          <a:p>
            <a:pPr marL="0" indent="0">
              <a:lnSpc>
                <a:spcPts val="2000"/>
              </a:lnSpc>
              <a:spcBef>
                <a:spcPts val="0"/>
              </a:spcBef>
              <a:spcAft>
                <a:spcPts val="800"/>
              </a:spcAft>
              <a:buNone/>
            </a:pPr>
            <a:r>
              <a:rPr lang="en-AU"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much of social life is a result of the unintended consequences of the cumulative actions of large numbers of past and present actors … Individuals may be unaware of all the causes of their behaviour, and intentions may form only a portion of the explanation of action. However, we suggest that macroscale social structures should be precisely defined, that they do not have autonomy or an existence that is not ultimately reducible to cumulative human actions and interactions, and that the processes linking structure or context and individual or social action need to be carefully specified (Duncan &amp; Ley 1982 p 32). </a:t>
            </a:r>
          </a:p>
          <a:p>
            <a:pPr marL="0" indent="0">
              <a:lnSpc>
                <a:spcPts val="1800"/>
              </a:lnSpc>
              <a:spcBef>
                <a:spcPts val="0"/>
              </a:spcBef>
              <a:spcAft>
                <a:spcPts val="800"/>
              </a:spcAft>
              <a:buNone/>
            </a:pPr>
            <a:endParaRPr lang="en-AU" sz="1600" dirty="0">
              <a:latin typeface="Arial" panose="020B0604020202020204" pitchFamily="34" charset="0"/>
              <a:cs typeface="Arial" panose="020B0604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1A0EDB98-87D7-471E-B826-FFD46D3AE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9E4DFC48-2E99-4CFB-B71A-0CACA2D92088}"/>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FAFBF4C-ECD1-48B8-B733-770CFD6AA473}"/>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Alternative viewpoints</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72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0681B-D7D7-40DA-94A4-5B3E12885D1B}"/>
              </a:ext>
            </a:extLst>
          </p:cNvPr>
          <p:cNvSpPr>
            <a:spLocks noGrp="1"/>
          </p:cNvSpPr>
          <p:nvPr>
            <p:ph idx="1"/>
          </p:nvPr>
        </p:nvSpPr>
        <p:spPr>
          <a:xfrm>
            <a:off x="1878644" y="2045022"/>
            <a:ext cx="8810071" cy="4351338"/>
          </a:xfrm>
        </p:spPr>
        <p:txBody>
          <a:bodyPr>
            <a:normAutofit/>
          </a:bodyPr>
          <a:lstStyle/>
          <a:p>
            <a:pPr marL="0" indent="0">
              <a:lnSpc>
                <a:spcPct val="100000"/>
              </a:lnSpc>
              <a:spcAft>
                <a:spcPts val="800"/>
              </a:spcAft>
              <a:buNone/>
            </a:pPr>
            <a:r>
              <a:rPr lang="en-AU" sz="2000" dirty="0">
                <a:latin typeface="Arial" panose="020B0604020202020204" pitchFamily="34" charset="0"/>
                <a:cs typeface="Arial" panose="020B0604020202020204" pitchFamily="34" charset="0"/>
              </a:rPr>
              <a:t>Comprehensive actions by both the OEMs and state and national government </a:t>
            </a:r>
          </a:p>
          <a:p>
            <a:pPr lvl="1">
              <a:lnSpc>
                <a:spcPct val="100000"/>
              </a:lnSpc>
              <a:spcAft>
                <a:spcPts val="800"/>
              </a:spcAft>
              <a:buFont typeface="Wingdings" panose="05000000000000000000" pitchFamily="2" charset="2"/>
              <a:buChar char="§"/>
            </a:pPr>
            <a:r>
              <a:rPr lang="en-AU" sz="1600" dirty="0">
                <a:latin typeface="Arial" panose="020B0604020202020204" pitchFamily="34" charset="0"/>
                <a:cs typeface="Arial" panose="020B0604020202020204" pitchFamily="34" charset="0"/>
              </a:rPr>
              <a:t>Little local government engagement, and virtually no community engagement </a:t>
            </a:r>
          </a:p>
          <a:p>
            <a:pPr marL="0" indent="0">
              <a:lnSpc>
                <a:spcPct val="100000"/>
              </a:lnSpc>
              <a:spcBef>
                <a:spcPts val="2000"/>
              </a:spcBef>
              <a:spcAft>
                <a:spcPts val="800"/>
              </a:spcAft>
              <a:buNone/>
            </a:pPr>
            <a:r>
              <a:rPr lang="en-AU" sz="2000" dirty="0">
                <a:latin typeface="Arial" panose="020B0604020202020204" pitchFamily="34" charset="0"/>
                <a:cs typeface="Arial" panose="020B0604020202020204" pitchFamily="34" charset="0"/>
              </a:rPr>
              <a:t>Framed in the context of Australia’s workfare state</a:t>
            </a:r>
          </a:p>
          <a:p>
            <a:pPr lvl="1">
              <a:lnSpc>
                <a:spcPct val="100000"/>
              </a:lnSpc>
              <a:spcAft>
                <a:spcPts val="800"/>
              </a:spcAft>
              <a:buFont typeface="Wingdings" panose="05000000000000000000" pitchFamily="2" charset="2"/>
              <a:buChar char="§"/>
            </a:pPr>
            <a:r>
              <a:rPr lang="en-AU" sz="1600" dirty="0">
                <a:latin typeface="Arial" panose="020B0604020202020204" pitchFamily="34" charset="0"/>
                <a:cs typeface="Arial" panose="020B0604020202020204" pitchFamily="34" charset="0"/>
              </a:rPr>
              <a:t>Strong focus on workers finding work as quickly as possible</a:t>
            </a:r>
          </a:p>
          <a:p>
            <a:pPr marL="0" indent="0">
              <a:lnSpc>
                <a:spcPct val="100000"/>
              </a:lnSpc>
              <a:spcBef>
                <a:spcPts val="2000"/>
              </a:spcBef>
              <a:spcAft>
                <a:spcPts val="800"/>
              </a:spcAft>
              <a:buNone/>
            </a:pPr>
            <a:r>
              <a:rPr lang="en-AU" sz="2000" dirty="0">
                <a:latin typeface="Arial" panose="020B0604020202020204" pitchFamily="34" charset="0"/>
                <a:cs typeface="Arial" panose="020B0604020202020204" pitchFamily="34" charset="0"/>
              </a:rPr>
              <a:t>The highly skilled, high status workers added to their skill sets; the low skilled, low status workers did not </a:t>
            </a:r>
          </a:p>
          <a:p>
            <a:pPr lvl="1">
              <a:lnSpc>
                <a:spcPct val="100000"/>
              </a:lnSpc>
              <a:spcAft>
                <a:spcPts val="800"/>
              </a:spcAft>
              <a:buFont typeface="Wingdings" panose="05000000000000000000" pitchFamily="2" charset="2"/>
              <a:buChar char="§"/>
            </a:pPr>
            <a:r>
              <a:rPr lang="en-AU" sz="1600" dirty="0">
                <a:latin typeface="Arial" panose="020B0604020202020204" pitchFamily="34" charset="0"/>
                <a:cs typeface="Arial" panose="020B0604020202020204" pitchFamily="34" charset="0"/>
              </a:rPr>
              <a:t>Undertook training at a lower skill level – </a:t>
            </a:r>
            <a:r>
              <a:rPr lang="en-AU" sz="1600" dirty="0" err="1">
                <a:latin typeface="Arial" panose="020B0604020202020204" pitchFamily="34" charset="0"/>
                <a:cs typeface="Arial" panose="020B0604020202020204" pitchFamily="34" charset="0"/>
              </a:rPr>
              <a:t>eg</a:t>
            </a:r>
            <a:r>
              <a:rPr lang="en-AU" sz="1600" dirty="0">
                <a:latin typeface="Arial" panose="020B0604020202020204" pitchFamily="34" charset="0"/>
                <a:cs typeface="Arial" panose="020B0604020202020204" pitchFamily="34" charset="0"/>
              </a:rPr>
              <a:t> forklift driver </a:t>
            </a:r>
          </a:p>
        </p:txBody>
      </p:sp>
      <p:pic>
        <p:nvPicPr>
          <p:cNvPr id="4" name="Picture 3" descr="Graphical user interface, application&#10;&#10;Description automatically generated">
            <a:extLst>
              <a:ext uri="{FF2B5EF4-FFF2-40B4-BE49-F238E27FC236}">
                <a16:creationId xmlns:a16="http://schemas.microsoft.com/office/drawing/2014/main" id="{4C73107D-2A20-4154-9F80-B5405B130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19227086-4632-462B-8A59-85020290B736}"/>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D7BE30-ABBB-450A-91FE-AB9779433758}"/>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Closure of the Australian car industry</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35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FBE3CF-B8C0-49AB-A1EA-AD2B17F296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4177" y="1656408"/>
            <a:ext cx="4557568" cy="483933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75E1F842-6A42-4C57-92A6-3E0006FA0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6" name="Rectangle 5">
            <a:extLst>
              <a:ext uri="{FF2B5EF4-FFF2-40B4-BE49-F238E27FC236}">
                <a16:creationId xmlns:a16="http://schemas.microsoft.com/office/drawing/2014/main" id="{FAB48B39-AC96-40D0-9AC0-B4F6296B5046}"/>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7C4BD4-60D0-461E-8D15-DD67BB40ADBA}"/>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A discrete choice experiment</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8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22835-5182-48E3-9D44-41AC93FD94CB}"/>
              </a:ext>
            </a:extLst>
          </p:cNvPr>
          <p:cNvSpPr>
            <a:spLocks noGrp="1"/>
          </p:cNvSpPr>
          <p:nvPr>
            <p:ph idx="1"/>
          </p:nvPr>
        </p:nvSpPr>
        <p:spPr>
          <a:xfrm>
            <a:off x="1725099" y="1816625"/>
            <a:ext cx="8327715" cy="4351338"/>
          </a:xfrm>
        </p:spPr>
        <p:txBody>
          <a:bodyPr>
            <a:normAutofit lnSpcReduction="10000"/>
          </a:bodyPr>
          <a:lstStyle/>
          <a:p>
            <a:pPr marL="0" indent="0">
              <a:lnSpc>
                <a:spcPct val="120000"/>
              </a:lnSpc>
              <a:spcAft>
                <a:spcPts val="800"/>
              </a:spcAft>
              <a:buNone/>
            </a:pPr>
            <a:r>
              <a:rPr lang="en-AU" sz="1800" dirty="0">
                <a:latin typeface="Arial" panose="020B0604020202020204" pitchFamily="34" charset="0"/>
                <a:ea typeface="Calibri" panose="020F0502020204030204" pitchFamily="34" charset="0"/>
                <a:cs typeface="Arial" panose="020B0604020202020204" pitchFamily="34" charset="0"/>
              </a:rPr>
              <a:t>W</a:t>
            </a:r>
            <a:r>
              <a:rPr lang="en-AU" sz="1800" dirty="0">
                <a:effectLst/>
                <a:latin typeface="Arial" panose="020B0604020202020204" pitchFamily="34" charset="0"/>
                <a:ea typeface="Calibri" panose="020F0502020204030204" pitchFamily="34" charset="0"/>
                <a:cs typeface="Arial" panose="020B0604020202020204" pitchFamily="34" charset="0"/>
              </a:rPr>
              <a:t>orkers valued employment that offered a degree of autonomy and on average respondents were approximately 1.5 times more likely to work for an employer that offers some autonomy than one that offers none.  </a:t>
            </a:r>
          </a:p>
          <a:p>
            <a:pPr lvl="1">
              <a:lnSpc>
                <a:spcPct val="120000"/>
              </a:lnSpc>
              <a:spcAft>
                <a:spcPts val="800"/>
              </a:spcAft>
              <a:buFont typeface="Wingdings" panose="05000000000000000000" pitchFamily="2" charset="2"/>
              <a:buChar char="§"/>
            </a:pPr>
            <a:r>
              <a:rPr lang="en-AU" sz="1600" dirty="0">
                <a:latin typeface="Arial" panose="020B0604020202020204" pitchFamily="34" charset="0"/>
                <a:ea typeface="Calibri" panose="020F0502020204030204" pitchFamily="34" charset="0"/>
                <a:cs typeface="Arial" panose="020B0604020202020204" pitchFamily="34" charset="0"/>
              </a:rPr>
              <a:t>R</a:t>
            </a:r>
            <a:r>
              <a:rPr lang="en-AU" sz="1600" dirty="0">
                <a:effectLst/>
                <a:latin typeface="Arial" panose="020B0604020202020204" pitchFamily="34" charset="0"/>
                <a:ea typeface="Calibri" panose="020F0502020204030204" pitchFamily="34" charset="0"/>
                <a:cs typeface="Arial" panose="020B0604020202020204" pitchFamily="34" charset="0"/>
              </a:rPr>
              <a:t>espondents were willing to be paid $5 less per hour to work for an employer offering a degree of autonomy.</a:t>
            </a:r>
          </a:p>
          <a:p>
            <a:pPr marL="0" indent="0">
              <a:lnSpc>
                <a:spcPct val="120000"/>
              </a:lnSpc>
              <a:spcAft>
                <a:spcPts val="800"/>
              </a:spcAft>
              <a:buNone/>
            </a:pPr>
            <a:r>
              <a:rPr lang="en-AU" sz="1800" dirty="0">
                <a:effectLst/>
                <a:latin typeface="Arial" panose="020B0604020202020204" pitchFamily="34" charset="0"/>
                <a:ea typeface="Calibri" panose="020F0502020204030204" pitchFamily="34" charset="0"/>
                <a:cs typeface="Arial" panose="020B0604020202020204" pitchFamily="34" charset="0"/>
              </a:rPr>
              <a:t>There was a very strong preference for work in enterprises with a reputation for good work policies and practices. Survey respondents were 1.4 times more likely to work for an employer with medium to high reputation for good work practices than one with a poor reputation.   </a:t>
            </a:r>
          </a:p>
          <a:p>
            <a:pPr lvl="1">
              <a:lnSpc>
                <a:spcPct val="120000"/>
              </a:lnSpc>
              <a:spcAft>
                <a:spcPts val="800"/>
              </a:spcAft>
              <a:buFont typeface="Wingdings" panose="05000000000000000000" pitchFamily="2"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Workers were willing to be paid $4.5 to $5 less per hour by an employer with a medium to high reputation for the quality of their workplace when compared with one with a low reputation.  </a:t>
            </a:r>
          </a:p>
        </p:txBody>
      </p:sp>
      <p:pic>
        <p:nvPicPr>
          <p:cNvPr id="4" name="Picture 3" descr="Graphical user interface, application&#10;&#10;Description automatically generated">
            <a:extLst>
              <a:ext uri="{FF2B5EF4-FFF2-40B4-BE49-F238E27FC236}">
                <a16:creationId xmlns:a16="http://schemas.microsoft.com/office/drawing/2014/main" id="{F07EA17C-7085-4A63-82B4-276720F19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AC5A66CE-7CFD-430F-9512-D9068BFCD9E5}"/>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6E660BF-3442-4C77-AE92-A13321E321CB}"/>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DCE outcomes</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26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92561-8D0A-4826-A1A6-4608E5D8A1FE}"/>
              </a:ext>
            </a:extLst>
          </p:cNvPr>
          <p:cNvSpPr>
            <a:spLocks noGrp="1"/>
          </p:cNvSpPr>
          <p:nvPr>
            <p:ph idx="1"/>
          </p:nvPr>
        </p:nvSpPr>
        <p:spPr>
          <a:xfrm>
            <a:off x="1636321" y="1902980"/>
            <a:ext cx="8235648" cy="4351338"/>
          </a:xfrm>
        </p:spPr>
        <p:txBody>
          <a:bodyPr>
            <a:normAutofit/>
          </a:bodyPr>
          <a:lstStyle/>
          <a:p>
            <a:pPr>
              <a:lnSpc>
                <a:spcPct val="100000"/>
              </a:lnSpc>
              <a:spcBef>
                <a:spcPts val="0"/>
              </a:spcBef>
              <a:spcAft>
                <a:spcPts val="2000"/>
              </a:spcAft>
              <a:buFont typeface="Wingdings" panose="05000000000000000000" pitchFamily="2"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Commuting time was the third critical factor influencing employment decisions. The average respondent to the DCE was willing to be paid $0.22 less per hour to shorten their one-way commuting time by one minute. </a:t>
            </a:r>
          </a:p>
          <a:p>
            <a:pPr>
              <a:lnSpc>
                <a:spcPct val="100000"/>
              </a:lnSpc>
              <a:spcBef>
                <a:spcPts val="0"/>
              </a:spcBef>
              <a:spcAft>
                <a:spcPts val="2000"/>
              </a:spcAft>
              <a:buFont typeface="Wingdings" panose="05000000000000000000" pitchFamily="2"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Workers had a strong preference for additional working hours even if the rate paid per hour was lower. The average survey participant preferred a full-time role that paid $10 per hour less than a part time job with approximately ten hours of work per week, but a higher rate of pay.  </a:t>
            </a:r>
          </a:p>
          <a:p>
            <a:pPr>
              <a:lnSpc>
                <a:spcPct val="100000"/>
              </a:lnSpc>
              <a:spcBef>
                <a:spcPts val="0"/>
              </a:spcBef>
              <a:spcAft>
                <a:spcPts val="2000"/>
              </a:spcAft>
              <a:buFont typeface="Wingdings" panose="05000000000000000000" pitchFamily="2" charset="2"/>
              <a:buChar char="§"/>
            </a:pPr>
            <a:r>
              <a:rPr lang="en-AU" sz="1800" dirty="0">
                <a:latin typeface="Arial" panose="020B0604020202020204" pitchFamily="34" charset="0"/>
                <a:ea typeface="Calibri" panose="020F0502020204030204" pitchFamily="34" charset="0"/>
                <a:cs typeface="Arial" panose="020B0604020202020204" pitchFamily="34" charset="0"/>
              </a:rPr>
              <a:t>T</a:t>
            </a:r>
            <a:r>
              <a:rPr lang="en-AU" sz="1800" dirty="0">
                <a:effectLst/>
                <a:latin typeface="Arial" panose="020B0604020202020204" pitchFamily="34" charset="0"/>
                <a:ea typeface="Calibri" panose="020F0502020204030204" pitchFamily="34" charset="0"/>
                <a:cs typeface="Arial" panose="020B0604020202020204" pitchFamily="34" charset="0"/>
              </a:rPr>
              <a:t>here was a slight preference amongst respondents for permanent work contracts over casual or fixed term employment, but the preference was not as strong as might be expected amongst a cohort with high job security in their previous auto industry roles. However, as expected, the wage rate was important in shaping the decisions of workers. </a:t>
            </a:r>
          </a:p>
        </p:txBody>
      </p:sp>
      <p:pic>
        <p:nvPicPr>
          <p:cNvPr id="4" name="Picture 3" descr="Graphical user interface, application&#10;&#10;Description automatically generated">
            <a:extLst>
              <a:ext uri="{FF2B5EF4-FFF2-40B4-BE49-F238E27FC236}">
                <a16:creationId xmlns:a16="http://schemas.microsoft.com/office/drawing/2014/main" id="{862283F9-3FF4-4C29-93F2-CED90D22A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7" name="Rectangle 6">
            <a:extLst>
              <a:ext uri="{FF2B5EF4-FFF2-40B4-BE49-F238E27FC236}">
                <a16:creationId xmlns:a16="http://schemas.microsoft.com/office/drawing/2014/main" id="{5830C150-4E5B-4759-8F42-C62673A4C928}"/>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A6E7147-57C8-42C4-A6A8-073659FD6EED}"/>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DCE outcomes</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7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83951-914F-4723-B81F-6AA9684BC2E5}"/>
              </a:ext>
            </a:extLst>
          </p:cNvPr>
          <p:cNvSpPr>
            <a:spLocks noGrp="1"/>
          </p:cNvSpPr>
          <p:nvPr>
            <p:ph idx="1"/>
          </p:nvPr>
        </p:nvSpPr>
        <p:spPr>
          <a:xfrm>
            <a:off x="636787" y="1754603"/>
            <a:ext cx="10892348" cy="4870450"/>
          </a:xfrm>
        </p:spPr>
        <p:txBody>
          <a:bodyPr>
            <a:noAutofit/>
          </a:bodyPr>
          <a:lstStyle/>
          <a:p>
            <a:pPr marL="0" indent="0">
              <a:lnSpc>
                <a:spcPct val="100000"/>
              </a:lnSpc>
              <a:spcAft>
                <a:spcPts val="800"/>
              </a:spcAft>
              <a:buNone/>
            </a:pPr>
            <a:r>
              <a:rPr lang="en-AU" sz="1700" dirty="0">
                <a:effectLst/>
                <a:latin typeface="Arial" panose="020B0604020202020204" pitchFamily="34" charset="0"/>
                <a:ea typeface="Calibri" panose="020F0502020204030204" pitchFamily="34" charset="0"/>
                <a:cs typeface="Arial" panose="020B0604020202020204" pitchFamily="34" charset="0"/>
              </a:rPr>
              <a:t>The common things that interviewees described as being outside of their control or having no choice were structural changes. </a:t>
            </a:r>
          </a:p>
          <a:p>
            <a:pPr marL="720000" lvl="1" indent="0">
              <a:lnSpc>
                <a:spcPct val="100000"/>
              </a:lnSpc>
              <a:spcAft>
                <a:spcPts val="800"/>
              </a:spcAft>
              <a:buNone/>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“I've got made redundant this week … So I went into back into food manufacturing, and I'm not sure if you you've heard the news with Freedom Foods. So we basically got bought out, Arnott’s bought us out.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There was just restructuring and things like that.”</a:t>
            </a:r>
          </a:p>
          <a:p>
            <a:pPr marL="0" indent="0">
              <a:lnSpc>
                <a:spcPct val="100000"/>
              </a:lnSpc>
              <a:spcAft>
                <a:spcPts val="800"/>
              </a:spcAft>
              <a:buNone/>
            </a:pPr>
            <a:r>
              <a:rPr lang="en-AU" sz="1700" dirty="0">
                <a:effectLst/>
                <a:latin typeface="Arial" panose="020B0604020202020204" pitchFamily="34" charset="0"/>
                <a:ea typeface="Calibri" panose="020F0502020204030204" pitchFamily="34" charset="0"/>
                <a:cs typeface="Arial" panose="020B0604020202020204" pitchFamily="34" charset="0"/>
              </a:rPr>
              <a:t>They were also most likely to describe procedural and institutional requirements as things they ‘have’ to do.</a:t>
            </a:r>
          </a:p>
          <a:p>
            <a:pPr marL="720000" indent="0">
              <a:lnSpc>
                <a:spcPct val="100000"/>
              </a:lnSpc>
              <a:spcAft>
                <a:spcPts val="800"/>
              </a:spcAft>
              <a:buNone/>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“Well, I mean, like I, you know, because I applied for Centrelink?... So then I had to become,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you know, I had to be registered with a job provider.”</a:t>
            </a:r>
          </a:p>
          <a:p>
            <a:pPr marL="0" indent="0">
              <a:lnSpc>
                <a:spcPct val="100000"/>
              </a:lnSpc>
              <a:spcAft>
                <a:spcPts val="800"/>
              </a:spcAft>
              <a:buNone/>
            </a:pPr>
            <a:r>
              <a:rPr lang="en-AU" sz="1700" dirty="0">
                <a:effectLst/>
                <a:latin typeface="Arial" panose="020B0604020202020204" pitchFamily="34" charset="0"/>
                <a:ea typeface="Calibri" panose="020F0502020204030204" pitchFamily="34" charset="0"/>
                <a:cs typeface="Arial" panose="020B0604020202020204" pitchFamily="34" charset="0"/>
              </a:rPr>
              <a:t>This including the informal ‘game’ of getting shifts, or better shifts, or permanency through casual positions or labour hire:</a:t>
            </a:r>
          </a:p>
          <a:p>
            <a:pPr marL="720000" indent="0">
              <a:lnSpc>
                <a:spcPct val="100000"/>
              </a:lnSpc>
              <a:spcAft>
                <a:spcPts val="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“Well, what do you do? I can't say no, because people say no, they won't give me the hours, </a:t>
            </a:r>
            <a:b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br>
            <a:r>
              <a:rPr lang="en-AU" sz="1500" b="1" i="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you know what I mean? So you got to play the game. So I will do it. No problem.”</a:t>
            </a:r>
          </a:p>
          <a:p>
            <a:pPr>
              <a:lnSpc>
                <a:spcPct val="100000"/>
              </a:lnSpc>
            </a:pPr>
            <a:endParaRPr lang="en-AU" sz="1800" dirty="0">
              <a:latin typeface="Arial" panose="020B0604020202020204" pitchFamily="34" charset="0"/>
              <a:cs typeface="Arial" panose="020B0604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3568B3ED-1041-4EA1-9343-3132CCEF2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814" y="5662149"/>
            <a:ext cx="1701752" cy="833594"/>
          </a:xfrm>
          <a:prstGeom prst="rect">
            <a:avLst/>
          </a:prstGeom>
        </p:spPr>
      </p:pic>
      <p:sp>
        <p:nvSpPr>
          <p:cNvPr id="5" name="Rectangle 4">
            <a:extLst>
              <a:ext uri="{FF2B5EF4-FFF2-40B4-BE49-F238E27FC236}">
                <a16:creationId xmlns:a16="http://schemas.microsoft.com/office/drawing/2014/main" id="{379C5BD5-15C4-4C3D-86B0-F1BD4F9A00E2}"/>
              </a:ext>
            </a:extLst>
          </p:cNvPr>
          <p:cNvSpPr/>
          <p:nvPr/>
        </p:nvSpPr>
        <p:spPr>
          <a:xfrm>
            <a:off x="636787" y="603682"/>
            <a:ext cx="10892348" cy="83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26AF1F1-6FB4-4D72-BDCB-32BAFF2E494B}"/>
              </a:ext>
            </a:extLst>
          </p:cNvPr>
          <p:cNvSpPr txBox="1">
            <a:spLocks/>
          </p:cNvSpPr>
          <p:nvPr/>
        </p:nvSpPr>
        <p:spPr>
          <a:xfrm>
            <a:off x="840973" y="690037"/>
            <a:ext cx="10407035" cy="625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2800" b="1" dirty="0">
                <a:solidFill>
                  <a:schemeClr val="bg1"/>
                </a:solidFill>
                <a:latin typeface="Arial" panose="020B0604020202020204" pitchFamily="34" charset="0"/>
                <a:ea typeface="Calibri" panose="020F0502020204030204" pitchFamily="34" charset="0"/>
                <a:cs typeface="Arial" panose="020B0604020202020204" pitchFamily="34" charset="0"/>
              </a:rPr>
              <a:t>Qualitative perspectives</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198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1736</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Wingdings</vt:lpstr>
      <vt:lpstr>Office Theme</vt:lpstr>
      <vt:lpstr>Agency without intention?  Exploring the agency of ex auto workers and their decisions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University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without intention?  Exploring the agency of ex auto workers and their decisions</dc:title>
  <dc:creator>Andrew Beer</dc:creator>
  <cp:lastModifiedBy>Acu Campus 4</cp:lastModifiedBy>
  <cp:revision>18</cp:revision>
  <dcterms:created xsi:type="dcterms:W3CDTF">2022-10-30T04:33:07Z</dcterms:created>
  <dcterms:modified xsi:type="dcterms:W3CDTF">2022-11-14T08:01:34Z</dcterms:modified>
</cp:coreProperties>
</file>