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56" r:id="rId2"/>
    <p:sldId id="325" r:id="rId3"/>
    <p:sldId id="339" r:id="rId4"/>
    <p:sldId id="410" r:id="rId5"/>
    <p:sldId id="411" r:id="rId6"/>
    <p:sldId id="414" r:id="rId7"/>
    <p:sldId id="412" r:id="rId8"/>
    <p:sldId id="413" r:id="rId9"/>
    <p:sldId id="416" r:id="rId10"/>
    <p:sldId id="417" r:id="rId11"/>
    <p:sldId id="375" r:id="rId12"/>
    <p:sldId id="374" r:id="rId13"/>
    <p:sldId id="415" r:id="rId14"/>
    <p:sldId id="399" r:id="rId15"/>
    <p:sldId id="418" r:id="rId16"/>
    <p:sldId id="404" r:id="rId17"/>
    <p:sldId id="401" r:id="rId18"/>
    <p:sldId id="419" r:id="rId19"/>
    <p:sldId id="421" r:id="rId20"/>
    <p:sldId id="388" r:id="rId21"/>
    <p:sldId id="382" r:id="rId22"/>
    <p:sldId id="383" r:id="rId23"/>
    <p:sldId id="384" r:id="rId24"/>
    <p:sldId id="425" r:id="rId25"/>
    <p:sldId id="423" r:id="rId26"/>
    <p:sldId id="424" r:id="rId27"/>
    <p:sldId id="386" r:id="rId28"/>
    <p:sldId id="409" r:id="rId29"/>
    <p:sldId id="385" r:id="rId30"/>
    <p:sldId id="389" r:id="rId31"/>
    <p:sldId id="390" r:id="rId32"/>
    <p:sldId id="391" r:id="rId33"/>
    <p:sldId id="422" r:id="rId34"/>
    <p:sldId id="426" r:id="rId35"/>
    <p:sldId id="381" r:id="rId36"/>
    <p:sldId id="372" r:id="rId37"/>
    <p:sldId id="298" r:id="rId38"/>
  </p:sldIdLst>
  <p:sldSz cx="9144000" cy="6858000" type="screen4x3"/>
  <p:notesSz cx="9926638" cy="6797675"/>
  <p:defaultTextStyle>
    <a:defPPr>
      <a:defRPr lang="en-GB"/>
    </a:defPPr>
    <a:lvl1pPr algn="l" rtl="0" fontAlgn="base">
      <a:spcBef>
        <a:spcPct val="0"/>
      </a:spcBef>
      <a:spcAft>
        <a:spcPct val="0"/>
      </a:spcAft>
      <a:defRPr sz="28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8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8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8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800" b="1" kern="1200">
        <a:solidFill>
          <a:schemeClr val="tx1"/>
        </a:solidFill>
        <a:latin typeface="Arial" charset="0"/>
        <a:ea typeface="ＭＳ Ｐゴシック" pitchFamily="34" charset="-128"/>
        <a:cs typeface="+mn-cs"/>
      </a:defRPr>
    </a:lvl5pPr>
    <a:lvl6pPr marL="2286000" algn="l" defTabSz="914400" rtl="0" eaLnBrk="1" latinLnBrk="0" hangingPunct="1">
      <a:defRPr sz="2800" b="1" kern="1200">
        <a:solidFill>
          <a:schemeClr val="tx1"/>
        </a:solidFill>
        <a:latin typeface="Arial" charset="0"/>
        <a:ea typeface="ＭＳ Ｐゴシック" pitchFamily="34" charset="-128"/>
        <a:cs typeface="+mn-cs"/>
      </a:defRPr>
    </a:lvl6pPr>
    <a:lvl7pPr marL="2743200" algn="l" defTabSz="914400" rtl="0" eaLnBrk="1" latinLnBrk="0" hangingPunct="1">
      <a:defRPr sz="2800" b="1" kern="1200">
        <a:solidFill>
          <a:schemeClr val="tx1"/>
        </a:solidFill>
        <a:latin typeface="Arial" charset="0"/>
        <a:ea typeface="ＭＳ Ｐゴシック" pitchFamily="34" charset="-128"/>
        <a:cs typeface="+mn-cs"/>
      </a:defRPr>
    </a:lvl7pPr>
    <a:lvl8pPr marL="3200400" algn="l" defTabSz="914400" rtl="0" eaLnBrk="1" latinLnBrk="0" hangingPunct="1">
      <a:defRPr sz="2800" b="1" kern="1200">
        <a:solidFill>
          <a:schemeClr val="tx1"/>
        </a:solidFill>
        <a:latin typeface="Arial" charset="0"/>
        <a:ea typeface="ＭＳ Ｐゴシック" pitchFamily="34" charset="-128"/>
        <a:cs typeface="+mn-cs"/>
      </a:defRPr>
    </a:lvl8pPr>
    <a:lvl9pPr marL="3657600" algn="l" defTabSz="914400" rtl="0" eaLnBrk="1" latinLnBrk="0" hangingPunct="1">
      <a:defRPr sz="2800" b="1"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56CFD475-8BC2-4D3C-B9F1-99DF5C269EC0}">
          <p14:sldIdLst>
            <p14:sldId id="256"/>
            <p14:sldId id="325"/>
            <p14:sldId id="339"/>
            <p14:sldId id="410"/>
            <p14:sldId id="411"/>
            <p14:sldId id="414"/>
            <p14:sldId id="412"/>
            <p14:sldId id="413"/>
            <p14:sldId id="416"/>
            <p14:sldId id="417"/>
            <p14:sldId id="375"/>
            <p14:sldId id="374"/>
            <p14:sldId id="415"/>
            <p14:sldId id="399"/>
            <p14:sldId id="418"/>
            <p14:sldId id="404"/>
            <p14:sldId id="401"/>
            <p14:sldId id="419"/>
            <p14:sldId id="421"/>
            <p14:sldId id="388"/>
            <p14:sldId id="382"/>
            <p14:sldId id="383"/>
            <p14:sldId id="384"/>
            <p14:sldId id="425"/>
            <p14:sldId id="423"/>
            <p14:sldId id="424"/>
            <p14:sldId id="386"/>
            <p14:sldId id="409"/>
            <p14:sldId id="385"/>
            <p14:sldId id="389"/>
            <p14:sldId id="390"/>
            <p14:sldId id="391"/>
            <p14:sldId id="422"/>
            <p14:sldId id="426"/>
            <p14:sldId id="381"/>
            <p14:sldId id="372"/>
            <p14:sldId id="2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3399FF"/>
    <a:srgbClr val="FF0000"/>
    <a:srgbClr val="DDFCAA"/>
    <a:srgbClr val="CCFFFF"/>
    <a:srgbClr val="0099CC"/>
    <a:srgbClr val="333333"/>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29418-DA2E-4C98-BEF0-231DDE7E41D5}" v="1" dt="2022-11-07T13:29:34.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1" autoAdjust="0"/>
    <p:restoredTop sz="94343" autoAdjust="0"/>
  </p:normalViewPr>
  <p:slideViewPr>
    <p:cSldViewPr>
      <p:cViewPr varScale="1">
        <p:scale>
          <a:sx n="65" d="100"/>
          <a:sy n="65" d="100"/>
        </p:scale>
        <p:origin x="1002" y="78"/>
      </p:cViewPr>
      <p:guideLst>
        <p:guide orient="horz" pos="2160"/>
        <p:guide pos="2880"/>
      </p:guideLst>
    </p:cSldViewPr>
  </p:slideViewPr>
  <p:outlineViewPr>
    <p:cViewPr>
      <p:scale>
        <a:sx n="33" d="100"/>
        <a:sy n="33" d="100"/>
      </p:scale>
      <p:origin x="0" y="4256"/>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De Propris (Department of Management)" userId="9d4d6d7d-cc06-4c76-be90-c46aba351887" providerId="ADAL" clId="{6B129418-DA2E-4C98-BEF0-231DDE7E41D5}"/>
    <pc:docChg chg="modNotesMaster modHandout">
      <pc:chgData name="Lisa De Propris (Department of Management)" userId="9d4d6d7d-cc06-4c76-be90-c46aba351887" providerId="ADAL" clId="{6B129418-DA2E-4C98-BEF0-231DDE7E41D5}" dt="2022-11-07T13:29:34.746"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6BB6D-D81A-4832-94FC-DCAC6AF94F2D}" type="doc">
      <dgm:prSet loTypeId="urn:microsoft.com/office/officeart/2005/8/layout/cycle2" loCatId="cycle" qsTypeId="urn:microsoft.com/office/officeart/2005/8/quickstyle/simple3" qsCatId="simple" csTypeId="urn:microsoft.com/office/officeart/2005/8/colors/colorful2" csCatId="colorful" phldr="1"/>
      <dgm:spPr/>
      <dgm:t>
        <a:bodyPr/>
        <a:lstStyle/>
        <a:p>
          <a:endParaRPr lang="en-US"/>
        </a:p>
      </dgm:t>
    </dgm:pt>
    <dgm:pt modelId="{5193A357-6227-43E4-809C-885F8F7AF3AF}">
      <dgm:prSet phldrT="[Text]" phldr="0" custT="1"/>
      <dgm:spPr/>
      <dgm:t>
        <a:bodyPr/>
        <a:lstStyle/>
        <a:p>
          <a:pPr rtl="0"/>
          <a:r>
            <a:rPr lang="en-US" sz="1300" dirty="0">
              <a:latin typeface="Times New Roman"/>
              <a:ea typeface="ＭＳ Ｐゴシック"/>
            </a:rPr>
            <a:t>4.0 technologies</a:t>
          </a:r>
          <a:endParaRPr lang="en-US" sz="1300" dirty="0"/>
        </a:p>
      </dgm:t>
    </dgm:pt>
    <dgm:pt modelId="{BC5CD26F-1C30-4856-A25E-DE2F6F92C8AE}" type="parTrans" cxnId="{D08F1E03-D559-463D-B3CD-E3FC1BB4A352}">
      <dgm:prSet/>
      <dgm:spPr/>
      <dgm:t>
        <a:bodyPr/>
        <a:lstStyle/>
        <a:p>
          <a:endParaRPr lang="en-US"/>
        </a:p>
      </dgm:t>
    </dgm:pt>
    <dgm:pt modelId="{36785C22-9951-4BD1-A883-7CEFA57A6BF0}" type="sibTrans" cxnId="{D08F1E03-D559-463D-B3CD-E3FC1BB4A352}">
      <dgm:prSet/>
      <dgm:spPr/>
      <dgm:t>
        <a:bodyPr/>
        <a:lstStyle/>
        <a:p>
          <a:endParaRPr lang="en-US"/>
        </a:p>
      </dgm:t>
    </dgm:pt>
    <dgm:pt modelId="{3AD6AD18-661F-4B79-9157-543286369124}">
      <dgm:prSet phldrT="[Text]" phldr="0" custT="1"/>
      <dgm:spPr/>
      <dgm:t>
        <a:bodyPr/>
        <a:lstStyle/>
        <a:p>
          <a:pPr rtl="0"/>
          <a:r>
            <a:rPr lang="en-US" sz="1300" dirty="0" smtClean="0"/>
            <a:t>Top-down</a:t>
          </a:r>
        </a:p>
        <a:p>
          <a:pPr rtl="0"/>
          <a:r>
            <a:rPr lang="en-US" sz="1300" dirty="0" smtClean="0"/>
            <a:t>Vs</a:t>
          </a:r>
        </a:p>
        <a:p>
          <a:pPr rtl="0"/>
          <a:r>
            <a:rPr lang="en-US" sz="1300" dirty="0" smtClean="0"/>
            <a:t>Bottom </a:t>
          </a:r>
          <a:r>
            <a:rPr lang="en-US" sz="1300" dirty="0"/>
            <a:t>up &amp;</a:t>
          </a:r>
        </a:p>
        <a:p>
          <a:pPr rtl="0"/>
          <a:r>
            <a:rPr lang="en-US" sz="1300" dirty="0"/>
            <a:t> middle- and-out</a:t>
          </a:r>
        </a:p>
      </dgm:t>
    </dgm:pt>
    <dgm:pt modelId="{FF0053D4-A4E0-4392-9500-11141C0A0EFD}" type="parTrans" cxnId="{1A77841D-6AB4-441D-AC92-8E75D58605EC}">
      <dgm:prSet/>
      <dgm:spPr/>
      <dgm:t>
        <a:bodyPr/>
        <a:lstStyle/>
        <a:p>
          <a:endParaRPr lang="en-US"/>
        </a:p>
      </dgm:t>
    </dgm:pt>
    <dgm:pt modelId="{3E049FE1-4E46-480B-96EA-6B86CF4C6741}" type="sibTrans" cxnId="{1A77841D-6AB4-441D-AC92-8E75D58605EC}">
      <dgm:prSet/>
      <dgm:spPr/>
      <dgm:t>
        <a:bodyPr/>
        <a:lstStyle/>
        <a:p>
          <a:endParaRPr lang="en-US"/>
        </a:p>
      </dgm:t>
    </dgm:pt>
    <dgm:pt modelId="{FDDD40A9-79D8-4274-8133-85C213A5DCF9}">
      <dgm:prSet phldrT="[Text]" phldr="0" custT="1"/>
      <dgm:spPr/>
      <dgm:t>
        <a:bodyPr/>
        <a:lstStyle/>
        <a:p>
          <a:pPr rtl="0"/>
          <a:r>
            <a:rPr lang="en-US" sz="1300" dirty="0" smtClean="0">
              <a:latin typeface="Times New Roman"/>
              <a:ea typeface="ＭＳ Ｐゴシック"/>
            </a:rPr>
            <a:t>Approaches to technological change</a:t>
          </a:r>
        </a:p>
      </dgm:t>
    </dgm:pt>
    <dgm:pt modelId="{FED97FA9-EB63-453D-8C82-0A4235C0E565}" type="sibTrans" cxnId="{4A748D44-CA9E-4964-AF80-4FACB88A527C}">
      <dgm:prSet/>
      <dgm:spPr/>
      <dgm:t>
        <a:bodyPr/>
        <a:lstStyle/>
        <a:p>
          <a:endParaRPr lang="en-US"/>
        </a:p>
      </dgm:t>
    </dgm:pt>
    <dgm:pt modelId="{734D5686-94B9-4C5F-B220-5600ABB03A71}" type="parTrans" cxnId="{4A748D44-CA9E-4964-AF80-4FACB88A527C}">
      <dgm:prSet/>
      <dgm:spPr/>
      <dgm:t>
        <a:bodyPr/>
        <a:lstStyle/>
        <a:p>
          <a:endParaRPr lang="en-US"/>
        </a:p>
      </dgm:t>
    </dgm:pt>
    <dgm:pt modelId="{5F5CCCAB-4E0E-43AE-8968-35A810D06466}">
      <dgm:prSet phldrT="[Text]" phldr="0" custT="1"/>
      <dgm:spPr/>
      <dgm:t>
        <a:bodyPr/>
        <a:lstStyle/>
        <a:p>
          <a:r>
            <a:rPr lang="en-US" sz="1300" dirty="0"/>
            <a:t>Nested innovation </a:t>
          </a:r>
          <a:r>
            <a:rPr lang="en-US" sz="1300" dirty="0" smtClean="0"/>
            <a:t>systems &amp; policies</a:t>
          </a:r>
          <a:endParaRPr lang="en-US" sz="1300" dirty="0"/>
        </a:p>
      </dgm:t>
    </dgm:pt>
    <dgm:pt modelId="{F699C160-9208-4567-A2F5-C6493A4294AD}" type="parTrans" cxnId="{90ABDC61-CDC4-4AD1-8C38-6543484D9D80}">
      <dgm:prSet/>
      <dgm:spPr/>
      <dgm:t>
        <a:bodyPr/>
        <a:lstStyle/>
        <a:p>
          <a:endParaRPr lang="en-US"/>
        </a:p>
      </dgm:t>
    </dgm:pt>
    <dgm:pt modelId="{C2A202A4-9A01-4A36-8644-FEADAA842B2E}" type="sibTrans" cxnId="{90ABDC61-CDC4-4AD1-8C38-6543484D9D80}">
      <dgm:prSet/>
      <dgm:spPr>
        <a:noFill/>
      </dgm:spPr>
      <dgm:t>
        <a:bodyPr/>
        <a:lstStyle/>
        <a:p>
          <a:endParaRPr lang="en-US"/>
        </a:p>
      </dgm:t>
    </dgm:pt>
    <dgm:pt modelId="{43DB6247-7733-4B22-80B3-DDCD05E2EB85}">
      <dgm:prSet phldrT="[Text]" phldr="0" custT="1"/>
      <dgm:spPr/>
      <dgm:t>
        <a:bodyPr/>
        <a:lstStyle/>
        <a:p>
          <a:r>
            <a:rPr lang="en-US" sz="1300" dirty="0" smtClean="0"/>
            <a:t>S3 and S4</a:t>
          </a:r>
          <a:endParaRPr lang="en-US" sz="1300" dirty="0"/>
        </a:p>
      </dgm:t>
    </dgm:pt>
    <dgm:pt modelId="{2372EE2A-8713-44A9-92BD-889AEC4C5A78}" type="parTrans" cxnId="{E6A5AEFC-A94C-450F-8ADE-9C6BCBFA8BEC}">
      <dgm:prSet/>
      <dgm:spPr/>
      <dgm:t>
        <a:bodyPr/>
        <a:lstStyle/>
        <a:p>
          <a:endParaRPr lang="en-US"/>
        </a:p>
      </dgm:t>
    </dgm:pt>
    <dgm:pt modelId="{AD558A99-FE1E-4831-9A32-D363F327A518}" type="sibTrans" cxnId="{E6A5AEFC-A94C-450F-8ADE-9C6BCBFA8BEC}">
      <dgm:prSet/>
      <dgm:spPr/>
      <dgm:t>
        <a:bodyPr/>
        <a:lstStyle/>
        <a:p>
          <a:endParaRPr lang="en-US"/>
        </a:p>
      </dgm:t>
    </dgm:pt>
    <dgm:pt modelId="{55C20A7A-E035-43E1-B10C-F8DCBC54F916}" type="pres">
      <dgm:prSet presAssocID="{E6D6BB6D-D81A-4832-94FC-DCAC6AF94F2D}" presName="cycle" presStyleCnt="0">
        <dgm:presLayoutVars>
          <dgm:dir/>
          <dgm:resizeHandles val="exact"/>
        </dgm:presLayoutVars>
      </dgm:prSet>
      <dgm:spPr/>
      <dgm:t>
        <a:bodyPr/>
        <a:lstStyle/>
        <a:p>
          <a:endParaRPr lang="en-US"/>
        </a:p>
      </dgm:t>
    </dgm:pt>
    <dgm:pt modelId="{B1D06E91-6352-47ED-B103-2CBCACA4510B}" type="pres">
      <dgm:prSet presAssocID="{5193A357-6227-43E4-809C-885F8F7AF3AF}" presName="node" presStyleLbl="node1" presStyleIdx="0" presStyleCnt="5">
        <dgm:presLayoutVars>
          <dgm:bulletEnabled val="1"/>
        </dgm:presLayoutVars>
      </dgm:prSet>
      <dgm:spPr/>
      <dgm:t>
        <a:bodyPr/>
        <a:lstStyle/>
        <a:p>
          <a:endParaRPr lang="en-US"/>
        </a:p>
      </dgm:t>
    </dgm:pt>
    <dgm:pt modelId="{37D31BEA-44FA-4FDA-A17E-96DA935DA771}" type="pres">
      <dgm:prSet presAssocID="{36785C22-9951-4BD1-A883-7CEFA57A6BF0}" presName="sibTrans" presStyleLbl="sibTrans2D1" presStyleIdx="0" presStyleCnt="5"/>
      <dgm:spPr/>
      <dgm:t>
        <a:bodyPr/>
        <a:lstStyle/>
        <a:p>
          <a:endParaRPr lang="en-US"/>
        </a:p>
      </dgm:t>
    </dgm:pt>
    <dgm:pt modelId="{81E61A9D-9F87-4508-BA4C-C968B0543C0F}" type="pres">
      <dgm:prSet presAssocID="{36785C22-9951-4BD1-A883-7CEFA57A6BF0}" presName="connectorText" presStyleLbl="sibTrans2D1" presStyleIdx="0" presStyleCnt="5"/>
      <dgm:spPr/>
      <dgm:t>
        <a:bodyPr/>
        <a:lstStyle/>
        <a:p>
          <a:endParaRPr lang="en-US"/>
        </a:p>
      </dgm:t>
    </dgm:pt>
    <dgm:pt modelId="{90D08F16-13CD-43C8-B192-2BD540297CD0}" type="pres">
      <dgm:prSet presAssocID="{FDDD40A9-79D8-4274-8133-85C213A5DCF9}" presName="node" presStyleLbl="node1" presStyleIdx="1" presStyleCnt="5" custScaleX="102886" custScaleY="107892">
        <dgm:presLayoutVars>
          <dgm:bulletEnabled val="1"/>
        </dgm:presLayoutVars>
      </dgm:prSet>
      <dgm:spPr/>
      <dgm:t>
        <a:bodyPr/>
        <a:lstStyle/>
        <a:p>
          <a:endParaRPr lang="en-US"/>
        </a:p>
      </dgm:t>
    </dgm:pt>
    <dgm:pt modelId="{4B6795C8-19DE-40A7-B727-DB949A7FCA93}" type="pres">
      <dgm:prSet presAssocID="{FED97FA9-EB63-453D-8C82-0A4235C0E565}" presName="sibTrans" presStyleLbl="sibTrans2D1" presStyleIdx="1" presStyleCnt="5"/>
      <dgm:spPr/>
      <dgm:t>
        <a:bodyPr/>
        <a:lstStyle/>
        <a:p>
          <a:endParaRPr lang="en-US"/>
        </a:p>
      </dgm:t>
    </dgm:pt>
    <dgm:pt modelId="{EA424523-D045-4D20-BA1A-AD218C816108}" type="pres">
      <dgm:prSet presAssocID="{FED97FA9-EB63-453D-8C82-0A4235C0E565}" presName="connectorText" presStyleLbl="sibTrans2D1" presStyleIdx="1" presStyleCnt="5"/>
      <dgm:spPr/>
      <dgm:t>
        <a:bodyPr/>
        <a:lstStyle/>
        <a:p>
          <a:endParaRPr lang="en-US"/>
        </a:p>
      </dgm:t>
    </dgm:pt>
    <dgm:pt modelId="{B6B14F89-C303-4A7C-9CD8-965BC6407C8A}" type="pres">
      <dgm:prSet presAssocID="{3AD6AD18-661F-4B79-9157-543286369124}" presName="node" presStyleLbl="node1" presStyleIdx="2" presStyleCnt="5">
        <dgm:presLayoutVars>
          <dgm:bulletEnabled val="1"/>
        </dgm:presLayoutVars>
      </dgm:prSet>
      <dgm:spPr/>
      <dgm:t>
        <a:bodyPr/>
        <a:lstStyle/>
        <a:p>
          <a:endParaRPr lang="en-US"/>
        </a:p>
      </dgm:t>
    </dgm:pt>
    <dgm:pt modelId="{3279AA47-0F4E-4D04-8230-DC873B3AFB64}" type="pres">
      <dgm:prSet presAssocID="{3E049FE1-4E46-480B-96EA-6B86CF4C6741}" presName="sibTrans" presStyleLbl="sibTrans2D1" presStyleIdx="2" presStyleCnt="5"/>
      <dgm:spPr/>
      <dgm:t>
        <a:bodyPr/>
        <a:lstStyle/>
        <a:p>
          <a:endParaRPr lang="en-US"/>
        </a:p>
      </dgm:t>
    </dgm:pt>
    <dgm:pt modelId="{E60B1D24-A5D3-4ADD-855F-80DE54BBA5EA}" type="pres">
      <dgm:prSet presAssocID="{3E049FE1-4E46-480B-96EA-6B86CF4C6741}" presName="connectorText" presStyleLbl="sibTrans2D1" presStyleIdx="2" presStyleCnt="5"/>
      <dgm:spPr/>
      <dgm:t>
        <a:bodyPr/>
        <a:lstStyle/>
        <a:p>
          <a:endParaRPr lang="en-US"/>
        </a:p>
      </dgm:t>
    </dgm:pt>
    <dgm:pt modelId="{D953D63E-D617-43DA-86AE-DFF45F4B53B3}" type="pres">
      <dgm:prSet presAssocID="{43DB6247-7733-4B22-80B3-DDCD05E2EB85}" presName="node" presStyleLbl="node1" presStyleIdx="3" presStyleCnt="5">
        <dgm:presLayoutVars>
          <dgm:bulletEnabled val="1"/>
        </dgm:presLayoutVars>
      </dgm:prSet>
      <dgm:spPr/>
      <dgm:t>
        <a:bodyPr/>
        <a:lstStyle/>
        <a:p>
          <a:endParaRPr lang="en-US"/>
        </a:p>
      </dgm:t>
    </dgm:pt>
    <dgm:pt modelId="{B05AC391-CB11-4892-917F-1258A35790FC}" type="pres">
      <dgm:prSet presAssocID="{AD558A99-FE1E-4831-9A32-D363F327A518}" presName="sibTrans" presStyleLbl="sibTrans2D1" presStyleIdx="3" presStyleCnt="5"/>
      <dgm:spPr/>
      <dgm:t>
        <a:bodyPr/>
        <a:lstStyle/>
        <a:p>
          <a:endParaRPr lang="en-US"/>
        </a:p>
      </dgm:t>
    </dgm:pt>
    <dgm:pt modelId="{C232D57F-6213-4520-AF99-78A5BFFB0EEC}" type="pres">
      <dgm:prSet presAssocID="{AD558A99-FE1E-4831-9A32-D363F327A518}" presName="connectorText" presStyleLbl="sibTrans2D1" presStyleIdx="3" presStyleCnt="5"/>
      <dgm:spPr/>
      <dgm:t>
        <a:bodyPr/>
        <a:lstStyle/>
        <a:p>
          <a:endParaRPr lang="en-US"/>
        </a:p>
      </dgm:t>
    </dgm:pt>
    <dgm:pt modelId="{0AC710E3-0A4F-4697-B766-7ADC19F5F86E}" type="pres">
      <dgm:prSet presAssocID="{5F5CCCAB-4E0E-43AE-8968-35A810D06466}" presName="node" presStyleLbl="node1" presStyleIdx="4" presStyleCnt="5" custScaleX="134269" custScaleY="123803">
        <dgm:presLayoutVars>
          <dgm:bulletEnabled val="1"/>
        </dgm:presLayoutVars>
      </dgm:prSet>
      <dgm:spPr/>
      <dgm:t>
        <a:bodyPr/>
        <a:lstStyle/>
        <a:p>
          <a:endParaRPr lang="en-US"/>
        </a:p>
      </dgm:t>
    </dgm:pt>
    <dgm:pt modelId="{B5D7D13D-6188-419F-8208-0DE9D3940080}" type="pres">
      <dgm:prSet presAssocID="{C2A202A4-9A01-4A36-8644-FEADAA842B2E}" presName="sibTrans" presStyleLbl="sibTrans2D1" presStyleIdx="4" presStyleCnt="5"/>
      <dgm:spPr/>
      <dgm:t>
        <a:bodyPr/>
        <a:lstStyle/>
        <a:p>
          <a:endParaRPr lang="en-US"/>
        </a:p>
      </dgm:t>
    </dgm:pt>
    <dgm:pt modelId="{546462E5-528D-42B3-A651-2508B53DC9E4}" type="pres">
      <dgm:prSet presAssocID="{C2A202A4-9A01-4A36-8644-FEADAA842B2E}" presName="connectorText" presStyleLbl="sibTrans2D1" presStyleIdx="4" presStyleCnt="5"/>
      <dgm:spPr/>
      <dgm:t>
        <a:bodyPr/>
        <a:lstStyle/>
        <a:p>
          <a:endParaRPr lang="en-US"/>
        </a:p>
      </dgm:t>
    </dgm:pt>
  </dgm:ptLst>
  <dgm:cxnLst>
    <dgm:cxn modelId="{76CF2992-414F-4CC8-A6A8-89379AA5E1D0}" type="presOf" srcId="{AD558A99-FE1E-4831-9A32-D363F327A518}" destId="{C232D57F-6213-4520-AF99-78A5BFFB0EEC}" srcOrd="1" destOrd="0" presId="urn:microsoft.com/office/officeart/2005/8/layout/cycle2"/>
    <dgm:cxn modelId="{342EC372-9105-4288-A3C7-C25692A57F50}" type="presOf" srcId="{FED97FA9-EB63-453D-8C82-0A4235C0E565}" destId="{4B6795C8-19DE-40A7-B727-DB949A7FCA93}" srcOrd="0" destOrd="0" presId="urn:microsoft.com/office/officeart/2005/8/layout/cycle2"/>
    <dgm:cxn modelId="{B3CC8154-AFB1-4870-AF07-28B5B15F408B}" type="presOf" srcId="{C2A202A4-9A01-4A36-8644-FEADAA842B2E}" destId="{546462E5-528D-42B3-A651-2508B53DC9E4}" srcOrd="1" destOrd="0" presId="urn:microsoft.com/office/officeart/2005/8/layout/cycle2"/>
    <dgm:cxn modelId="{D08F1E03-D559-463D-B3CD-E3FC1BB4A352}" srcId="{E6D6BB6D-D81A-4832-94FC-DCAC6AF94F2D}" destId="{5193A357-6227-43E4-809C-885F8F7AF3AF}" srcOrd="0" destOrd="0" parTransId="{BC5CD26F-1C30-4856-A25E-DE2F6F92C8AE}" sibTransId="{36785C22-9951-4BD1-A883-7CEFA57A6BF0}"/>
    <dgm:cxn modelId="{AC139881-1467-46B0-B1FD-62E73E4BF9FC}" type="presOf" srcId="{FDDD40A9-79D8-4274-8133-85C213A5DCF9}" destId="{90D08F16-13CD-43C8-B192-2BD540297CD0}" srcOrd="0" destOrd="0" presId="urn:microsoft.com/office/officeart/2005/8/layout/cycle2"/>
    <dgm:cxn modelId="{48D9F91F-684E-4467-A1AD-74D260723C38}" type="presOf" srcId="{5193A357-6227-43E4-809C-885F8F7AF3AF}" destId="{B1D06E91-6352-47ED-B103-2CBCACA4510B}" srcOrd="0" destOrd="0" presId="urn:microsoft.com/office/officeart/2005/8/layout/cycle2"/>
    <dgm:cxn modelId="{74EADF74-D8A3-4F65-BCF7-78AEC00DB654}" type="presOf" srcId="{5F5CCCAB-4E0E-43AE-8968-35A810D06466}" destId="{0AC710E3-0A4F-4697-B766-7ADC19F5F86E}" srcOrd="0" destOrd="0" presId="urn:microsoft.com/office/officeart/2005/8/layout/cycle2"/>
    <dgm:cxn modelId="{4E1C8894-7A07-4341-963C-5E077186385C}" type="presOf" srcId="{43DB6247-7733-4B22-80B3-DDCD05E2EB85}" destId="{D953D63E-D617-43DA-86AE-DFF45F4B53B3}" srcOrd="0" destOrd="0" presId="urn:microsoft.com/office/officeart/2005/8/layout/cycle2"/>
    <dgm:cxn modelId="{8CEBFF31-208D-4FFC-BE65-A6467F02D541}" type="presOf" srcId="{3E049FE1-4E46-480B-96EA-6B86CF4C6741}" destId="{E60B1D24-A5D3-4ADD-855F-80DE54BBA5EA}" srcOrd="1" destOrd="0" presId="urn:microsoft.com/office/officeart/2005/8/layout/cycle2"/>
    <dgm:cxn modelId="{90ABDC61-CDC4-4AD1-8C38-6543484D9D80}" srcId="{E6D6BB6D-D81A-4832-94FC-DCAC6AF94F2D}" destId="{5F5CCCAB-4E0E-43AE-8968-35A810D06466}" srcOrd="4" destOrd="0" parTransId="{F699C160-9208-4567-A2F5-C6493A4294AD}" sibTransId="{C2A202A4-9A01-4A36-8644-FEADAA842B2E}"/>
    <dgm:cxn modelId="{22A43EA4-85B9-442C-8010-5BE02AEDB593}" type="presOf" srcId="{3E049FE1-4E46-480B-96EA-6B86CF4C6741}" destId="{3279AA47-0F4E-4D04-8230-DC873B3AFB64}" srcOrd="0" destOrd="0" presId="urn:microsoft.com/office/officeart/2005/8/layout/cycle2"/>
    <dgm:cxn modelId="{DA058EA3-B26A-41FA-89EE-C85EAE3EA80C}" type="presOf" srcId="{E6D6BB6D-D81A-4832-94FC-DCAC6AF94F2D}" destId="{55C20A7A-E035-43E1-B10C-F8DCBC54F916}" srcOrd="0" destOrd="0" presId="urn:microsoft.com/office/officeart/2005/8/layout/cycle2"/>
    <dgm:cxn modelId="{1A77841D-6AB4-441D-AC92-8E75D58605EC}" srcId="{E6D6BB6D-D81A-4832-94FC-DCAC6AF94F2D}" destId="{3AD6AD18-661F-4B79-9157-543286369124}" srcOrd="2" destOrd="0" parTransId="{FF0053D4-A4E0-4392-9500-11141C0A0EFD}" sibTransId="{3E049FE1-4E46-480B-96EA-6B86CF4C6741}"/>
    <dgm:cxn modelId="{4A748D44-CA9E-4964-AF80-4FACB88A527C}" srcId="{E6D6BB6D-D81A-4832-94FC-DCAC6AF94F2D}" destId="{FDDD40A9-79D8-4274-8133-85C213A5DCF9}" srcOrd="1" destOrd="0" parTransId="{734D5686-94B9-4C5F-B220-5600ABB03A71}" sibTransId="{FED97FA9-EB63-453D-8C82-0A4235C0E565}"/>
    <dgm:cxn modelId="{3D891ED2-C57B-4380-A925-A7B8753B258B}" type="presOf" srcId="{3AD6AD18-661F-4B79-9157-543286369124}" destId="{B6B14F89-C303-4A7C-9CD8-965BC6407C8A}" srcOrd="0" destOrd="0" presId="urn:microsoft.com/office/officeart/2005/8/layout/cycle2"/>
    <dgm:cxn modelId="{C5336D77-FE2F-40FF-A376-1773DF9466FF}" type="presOf" srcId="{C2A202A4-9A01-4A36-8644-FEADAA842B2E}" destId="{B5D7D13D-6188-419F-8208-0DE9D3940080}" srcOrd="0" destOrd="0" presId="urn:microsoft.com/office/officeart/2005/8/layout/cycle2"/>
    <dgm:cxn modelId="{E6A5AEFC-A94C-450F-8ADE-9C6BCBFA8BEC}" srcId="{E6D6BB6D-D81A-4832-94FC-DCAC6AF94F2D}" destId="{43DB6247-7733-4B22-80B3-DDCD05E2EB85}" srcOrd="3" destOrd="0" parTransId="{2372EE2A-8713-44A9-92BD-889AEC4C5A78}" sibTransId="{AD558A99-FE1E-4831-9A32-D363F327A518}"/>
    <dgm:cxn modelId="{79313F36-968C-4474-8B33-53A99CC18434}" type="presOf" srcId="{AD558A99-FE1E-4831-9A32-D363F327A518}" destId="{B05AC391-CB11-4892-917F-1258A35790FC}" srcOrd="0" destOrd="0" presId="urn:microsoft.com/office/officeart/2005/8/layout/cycle2"/>
    <dgm:cxn modelId="{4D4B0D44-C08D-4AEA-9CC8-049955CC6142}" type="presOf" srcId="{36785C22-9951-4BD1-A883-7CEFA57A6BF0}" destId="{37D31BEA-44FA-4FDA-A17E-96DA935DA771}" srcOrd="0" destOrd="0" presId="urn:microsoft.com/office/officeart/2005/8/layout/cycle2"/>
    <dgm:cxn modelId="{A64C94AF-D1D0-40E5-AF25-296FEC64E82E}" type="presOf" srcId="{FED97FA9-EB63-453D-8C82-0A4235C0E565}" destId="{EA424523-D045-4D20-BA1A-AD218C816108}" srcOrd="1" destOrd="0" presId="urn:microsoft.com/office/officeart/2005/8/layout/cycle2"/>
    <dgm:cxn modelId="{0FB63231-95C6-49C4-A6CD-7E58B2C2D1E0}" type="presOf" srcId="{36785C22-9951-4BD1-A883-7CEFA57A6BF0}" destId="{81E61A9D-9F87-4508-BA4C-C968B0543C0F}" srcOrd="1" destOrd="0" presId="urn:microsoft.com/office/officeart/2005/8/layout/cycle2"/>
    <dgm:cxn modelId="{2D39E4CA-64E1-4338-B0E1-C7B63B1E7651}" type="presParOf" srcId="{55C20A7A-E035-43E1-B10C-F8DCBC54F916}" destId="{B1D06E91-6352-47ED-B103-2CBCACA4510B}" srcOrd="0" destOrd="0" presId="urn:microsoft.com/office/officeart/2005/8/layout/cycle2"/>
    <dgm:cxn modelId="{5E3129DA-7203-45C9-A335-70A825E081E5}" type="presParOf" srcId="{55C20A7A-E035-43E1-B10C-F8DCBC54F916}" destId="{37D31BEA-44FA-4FDA-A17E-96DA935DA771}" srcOrd="1" destOrd="0" presId="urn:microsoft.com/office/officeart/2005/8/layout/cycle2"/>
    <dgm:cxn modelId="{80D8B829-C2DA-4915-8442-549789C4C054}" type="presParOf" srcId="{37D31BEA-44FA-4FDA-A17E-96DA935DA771}" destId="{81E61A9D-9F87-4508-BA4C-C968B0543C0F}" srcOrd="0" destOrd="0" presId="urn:microsoft.com/office/officeart/2005/8/layout/cycle2"/>
    <dgm:cxn modelId="{81F1981A-2C8D-4828-B162-3D46A3965384}" type="presParOf" srcId="{55C20A7A-E035-43E1-B10C-F8DCBC54F916}" destId="{90D08F16-13CD-43C8-B192-2BD540297CD0}" srcOrd="2" destOrd="0" presId="urn:microsoft.com/office/officeart/2005/8/layout/cycle2"/>
    <dgm:cxn modelId="{7A9DAB72-C141-4B71-B75F-A8D26A0AF598}" type="presParOf" srcId="{55C20A7A-E035-43E1-B10C-F8DCBC54F916}" destId="{4B6795C8-19DE-40A7-B727-DB949A7FCA93}" srcOrd="3" destOrd="0" presId="urn:microsoft.com/office/officeart/2005/8/layout/cycle2"/>
    <dgm:cxn modelId="{70A1B671-9495-417B-8BB9-31F1BA2C31AC}" type="presParOf" srcId="{4B6795C8-19DE-40A7-B727-DB949A7FCA93}" destId="{EA424523-D045-4D20-BA1A-AD218C816108}" srcOrd="0" destOrd="0" presId="urn:microsoft.com/office/officeart/2005/8/layout/cycle2"/>
    <dgm:cxn modelId="{1C74B507-755F-42C1-AD89-F53D70D25EC8}" type="presParOf" srcId="{55C20A7A-E035-43E1-B10C-F8DCBC54F916}" destId="{B6B14F89-C303-4A7C-9CD8-965BC6407C8A}" srcOrd="4" destOrd="0" presId="urn:microsoft.com/office/officeart/2005/8/layout/cycle2"/>
    <dgm:cxn modelId="{673E85EE-5DA0-4D3E-AD63-0ED0EC01D381}" type="presParOf" srcId="{55C20A7A-E035-43E1-B10C-F8DCBC54F916}" destId="{3279AA47-0F4E-4D04-8230-DC873B3AFB64}" srcOrd="5" destOrd="0" presId="urn:microsoft.com/office/officeart/2005/8/layout/cycle2"/>
    <dgm:cxn modelId="{4FFA4929-C34D-42BF-BF95-7A6C4AF30E64}" type="presParOf" srcId="{3279AA47-0F4E-4D04-8230-DC873B3AFB64}" destId="{E60B1D24-A5D3-4ADD-855F-80DE54BBA5EA}" srcOrd="0" destOrd="0" presId="urn:microsoft.com/office/officeart/2005/8/layout/cycle2"/>
    <dgm:cxn modelId="{A76AC102-17D2-4A36-A8BA-15A0AD26DE1A}" type="presParOf" srcId="{55C20A7A-E035-43E1-B10C-F8DCBC54F916}" destId="{D953D63E-D617-43DA-86AE-DFF45F4B53B3}" srcOrd="6" destOrd="0" presId="urn:microsoft.com/office/officeart/2005/8/layout/cycle2"/>
    <dgm:cxn modelId="{E9AB836A-2B3A-4F07-A2C0-4379ECA54636}" type="presParOf" srcId="{55C20A7A-E035-43E1-B10C-F8DCBC54F916}" destId="{B05AC391-CB11-4892-917F-1258A35790FC}" srcOrd="7" destOrd="0" presId="urn:microsoft.com/office/officeart/2005/8/layout/cycle2"/>
    <dgm:cxn modelId="{EAAAC01D-0B4F-4F85-A5A8-F06BA3748DA2}" type="presParOf" srcId="{B05AC391-CB11-4892-917F-1258A35790FC}" destId="{C232D57F-6213-4520-AF99-78A5BFFB0EEC}" srcOrd="0" destOrd="0" presId="urn:microsoft.com/office/officeart/2005/8/layout/cycle2"/>
    <dgm:cxn modelId="{830F0A21-9613-452A-A8CA-234F2A7B8F18}" type="presParOf" srcId="{55C20A7A-E035-43E1-B10C-F8DCBC54F916}" destId="{0AC710E3-0A4F-4697-B766-7ADC19F5F86E}" srcOrd="8" destOrd="0" presId="urn:microsoft.com/office/officeart/2005/8/layout/cycle2"/>
    <dgm:cxn modelId="{F1C14C17-4B37-4FC0-80BC-5F93BDCBDFAB}" type="presParOf" srcId="{55C20A7A-E035-43E1-B10C-F8DCBC54F916}" destId="{B5D7D13D-6188-419F-8208-0DE9D3940080}" srcOrd="9" destOrd="0" presId="urn:microsoft.com/office/officeart/2005/8/layout/cycle2"/>
    <dgm:cxn modelId="{5C31EEC0-87BF-4F6A-BD28-D19486479B8A}" type="presParOf" srcId="{B5D7D13D-6188-419F-8208-0DE9D3940080}" destId="{546462E5-528D-42B3-A651-2508B53DC9E4}"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946C4-2B13-4D96-BB51-07B3CDD1838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F8A21B4A-5789-45DC-88E9-90D07836389E}">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Climate change</a:t>
          </a:r>
        </a:p>
      </dgm:t>
    </dgm:pt>
    <dgm:pt modelId="{EA1A222C-E14D-4F4A-BBD5-B9F3906D92EF}" type="parTrans" cxnId="{21C5BF05-3237-4FB5-AA69-C1C186D2ADAE}">
      <dgm:prSet/>
      <dgm:spPr/>
      <dgm:t>
        <a:bodyPr/>
        <a:lstStyle/>
        <a:p>
          <a:endParaRPr lang="en-US"/>
        </a:p>
      </dgm:t>
    </dgm:pt>
    <dgm:pt modelId="{E283F3D1-719C-4F9C-B32E-EB7D4F547E30}" type="sibTrans" cxnId="{21C5BF05-3237-4FB5-AA69-C1C186D2ADAE}">
      <dgm:prSet/>
      <dgm:spPr/>
      <dgm:t>
        <a:bodyPr/>
        <a:lstStyle/>
        <a:p>
          <a:endParaRPr lang="en-US"/>
        </a:p>
      </dgm:t>
    </dgm:pt>
    <dgm:pt modelId="{860D0FE3-8EC0-48FF-8332-16E20A92B0CA}">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Technological change </a:t>
          </a:r>
        </a:p>
      </dgm:t>
    </dgm:pt>
    <dgm:pt modelId="{DDA7AC4D-F0D7-4B9D-ACA7-4E9FFF522CE0}" type="parTrans" cxnId="{A66C11C3-70F1-4AD0-97E4-06ACDA994660}">
      <dgm:prSet/>
      <dgm:spPr/>
      <dgm:t>
        <a:bodyPr/>
        <a:lstStyle/>
        <a:p>
          <a:endParaRPr lang="en-US"/>
        </a:p>
      </dgm:t>
    </dgm:pt>
    <dgm:pt modelId="{D4AD6C0C-09FC-46A8-99DE-863326F27207}" type="sibTrans" cxnId="{A66C11C3-70F1-4AD0-97E4-06ACDA994660}">
      <dgm:prSet/>
      <dgm:spPr/>
      <dgm:t>
        <a:bodyPr/>
        <a:lstStyle/>
        <a:p>
          <a:endParaRPr lang="en-US"/>
        </a:p>
      </dgm:t>
    </dgm:pt>
    <dgm:pt modelId="{46727CE2-5435-4C1A-9033-C33E1C7D89AA}" type="pres">
      <dgm:prSet presAssocID="{149946C4-2B13-4D96-BB51-07B3CDD18389}" presName="diagram" presStyleCnt="0">
        <dgm:presLayoutVars>
          <dgm:dir/>
          <dgm:resizeHandles val="exact"/>
        </dgm:presLayoutVars>
      </dgm:prSet>
      <dgm:spPr/>
      <dgm:t>
        <a:bodyPr/>
        <a:lstStyle/>
        <a:p>
          <a:endParaRPr lang="en-US"/>
        </a:p>
      </dgm:t>
    </dgm:pt>
    <dgm:pt modelId="{9FEDC909-B278-4819-98DA-500BE42B4878}" type="pres">
      <dgm:prSet presAssocID="{F8A21B4A-5789-45DC-88E9-90D07836389E}" presName="arrow" presStyleLbl="node1" presStyleIdx="0" presStyleCnt="2" custRadScaleRad="103559" custRadScaleInc="6">
        <dgm:presLayoutVars>
          <dgm:bulletEnabled val="1"/>
        </dgm:presLayoutVars>
      </dgm:prSet>
      <dgm:spPr/>
      <dgm:t>
        <a:bodyPr/>
        <a:lstStyle/>
        <a:p>
          <a:endParaRPr lang="en-US"/>
        </a:p>
      </dgm:t>
    </dgm:pt>
    <dgm:pt modelId="{415CE38D-2774-4BC9-B549-06453ED3D43A}" type="pres">
      <dgm:prSet presAssocID="{860D0FE3-8EC0-48FF-8332-16E20A92B0CA}" presName="arrow" presStyleLbl="node1" presStyleIdx="1" presStyleCnt="2">
        <dgm:presLayoutVars>
          <dgm:bulletEnabled val="1"/>
        </dgm:presLayoutVars>
      </dgm:prSet>
      <dgm:spPr/>
      <dgm:t>
        <a:bodyPr/>
        <a:lstStyle/>
        <a:p>
          <a:endParaRPr lang="en-US"/>
        </a:p>
      </dgm:t>
    </dgm:pt>
  </dgm:ptLst>
  <dgm:cxnLst>
    <dgm:cxn modelId="{B45E3430-B3DB-42FE-94A8-C99168E7535D}" type="presOf" srcId="{F8A21B4A-5789-45DC-88E9-90D07836389E}" destId="{9FEDC909-B278-4819-98DA-500BE42B4878}" srcOrd="0" destOrd="0" presId="urn:microsoft.com/office/officeart/2005/8/layout/arrow5"/>
    <dgm:cxn modelId="{A66C11C3-70F1-4AD0-97E4-06ACDA994660}" srcId="{149946C4-2B13-4D96-BB51-07B3CDD18389}" destId="{860D0FE3-8EC0-48FF-8332-16E20A92B0CA}" srcOrd="1" destOrd="0" parTransId="{DDA7AC4D-F0D7-4B9D-ACA7-4E9FFF522CE0}" sibTransId="{D4AD6C0C-09FC-46A8-99DE-863326F27207}"/>
    <dgm:cxn modelId="{3DBDA828-6C78-426A-81C2-4C54CFF3B2E0}" type="presOf" srcId="{149946C4-2B13-4D96-BB51-07B3CDD18389}" destId="{46727CE2-5435-4C1A-9033-C33E1C7D89AA}" srcOrd="0" destOrd="0" presId="urn:microsoft.com/office/officeart/2005/8/layout/arrow5"/>
    <dgm:cxn modelId="{070E531E-7059-4D30-9EF8-649B51056D22}" type="presOf" srcId="{860D0FE3-8EC0-48FF-8332-16E20A92B0CA}" destId="{415CE38D-2774-4BC9-B549-06453ED3D43A}" srcOrd="0" destOrd="0" presId="urn:microsoft.com/office/officeart/2005/8/layout/arrow5"/>
    <dgm:cxn modelId="{21C5BF05-3237-4FB5-AA69-C1C186D2ADAE}" srcId="{149946C4-2B13-4D96-BB51-07B3CDD18389}" destId="{F8A21B4A-5789-45DC-88E9-90D07836389E}" srcOrd="0" destOrd="0" parTransId="{EA1A222C-E14D-4F4A-BBD5-B9F3906D92EF}" sibTransId="{E283F3D1-719C-4F9C-B32E-EB7D4F547E30}"/>
    <dgm:cxn modelId="{79B2EB88-5E9E-49B3-A760-F7D0D9F0664B}" type="presParOf" srcId="{46727CE2-5435-4C1A-9033-C33E1C7D89AA}" destId="{9FEDC909-B278-4819-98DA-500BE42B4878}" srcOrd="0" destOrd="0" presId="urn:microsoft.com/office/officeart/2005/8/layout/arrow5"/>
    <dgm:cxn modelId="{7BC40433-E473-403C-8A5F-C1781E88CD3A}" type="presParOf" srcId="{46727CE2-5435-4C1A-9033-C33E1C7D89AA}" destId="{415CE38D-2774-4BC9-B549-06453ED3D43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2D48AC-82D6-4E51-8FC5-7597D8AE98C4}"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8C0D493B-0F0B-40DF-93F4-49E8B9A5B4FC}">
      <dgm:prSet phldrT="[Text]"/>
      <dgm:spPr>
        <a:solidFill>
          <a:schemeClr val="accent2"/>
        </a:solidFill>
        <a:ln>
          <a:solidFill>
            <a:schemeClr val="bg1"/>
          </a:solidFill>
        </a:ln>
      </dgm:spPr>
      <dgm:t>
        <a:bodyPr/>
        <a:lstStyle/>
        <a:p>
          <a:r>
            <a:rPr lang="en-US" dirty="0"/>
            <a:t>technology</a:t>
          </a:r>
        </a:p>
      </dgm:t>
    </dgm:pt>
    <dgm:pt modelId="{3B44A6AA-BC68-416A-9D06-4DEA1225564F}" type="parTrans" cxnId="{A15441D9-0A6E-4928-9B72-0EDA8F732352}">
      <dgm:prSet/>
      <dgm:spPr/>
      <dgm:t>
        <a:bodyPr/>
        <a:lstStyle/>
        <a:p>
          <a:endParaRPr lang="en-US"/>
        </a:p>
      </dgm:t>
    </dgm:pt>
    <dgm:pt modelId="{56BAFD6E-175B-4078-9FDB-F62DF85AEBCF}" type="sibTrans" cxnId="{A15441D9-0A6E-4928-9B72-0EDA8F732352}">
      <dgm:prSet/>
      <dgm:spPr/>
      <dgm:t>
        <a:bodyPr/>
        <a:lstStyle/>
        <a:p>
          <a:endParaRPr lang="en-US"/>
        </a:p>
      </dgm:t>
    </dgm:pt>
    <dgm:pt modelId="{D27EDEA8-A778-464D-8D8C-BE078575C8AF}">
      <dgm:prSet phldrT="[Text]"/>
      <dgm:spPr>
        <a:solidFill>
          <a:schemeClr val="accent3"/>
        </a:solidFill>
        <a:ln>
          <a:solidFill>
            <a:schemeClr val="bg1"/>
          </a:solidFill>
        </a:ln>
      </dgm:spPr>
      <dgm:t>
        <a:bodyPr/>
        <a:lstStyle/>
        <a:p>
          <a:r>
            <a:rPr lang="en-US" dirty="0"/>
            <a:t>industry</a:t>
          </a:r>
        </a:p>
      </dgm:t>
    </dgm:pt>
    <dgm:pt modelId="{2F6D4944-1D60-4BC4-A10E-B08E4BC53ABB}" type="parTrans" cxnId="{9F80754F-5968-43ED-848F-F3FD9F687D64}">
      <dgm:prSet/>
      <dgm:spPr/>
      <dgm:t>
        <a:bodyPr/>
        <a:lstStyle/>
        <a:p>
          <a:endParaRPr lang="en-US"/>
        </a:p>
      </dgm:t>
    </dgm:pt>
    <dgm:pt modelId="{CDAEF731-075D-4ED5-BBAA-DE42AF946D15}" type="sibTrans" cxnId="{9F80754F-5968-43ED-848F-F3FD9F687D64}">
      <dgm:prSet/>
      <dgm:spPr/>
      <dgm:t>
        <a:bodyPr/>
        <a:lstStyle/>
        <a:p>
          <a:endParaRPr lang="en-US"/>
        </a:p>
      </dgm:t>
    </dgm:pt>
    <dgm:pt modelId="{70BC22D0-8566-47EB-BE50-1E886BDBF723}">
      <dgm:prSet phldrT="[Text]"/>
      <dgm:spPr>
        <a:solidFill>
          <a:schemeClr val="accent5"/>
        </a:solidFill>
        <a:ln>
          <a:solidFill>
            <a:schemeClr val="bg1"/>
          </a:solidFill>
        </a:ln>
      </dgm:spPr>
      <dgm:t>
        <a:bodyPr/>
        <a:lstStyle/>
        <a:p>
          <a:r>
            <a:rPr lang="en-US" dirty="0"/>
            <a:t>Industrial cluster</a:t>
          </a:r>
        </a:p>
      </dgm:t>
    </dgm:pt>
    <dgm:pt modelId="{79770A12-9221-462A-8915-D9012D63E85C}" type="parTrans" cxnId="{2195EF5E-FABA-4B01-A27B-B1EF6869B56A}">
      <dgm:prSet/>
      <dgm:spPr/>
      <dgm:t>
        <a:bodyPr/>
        <a:lstStyle/>
        <a:p>
          <a:endParaRPr lang="en-US"/>
        </a:p>
      </dgm:t>
    </dgm:pt>
    <dgm:pt modelId="{C8176CA3-24A8-48B2-84F5-775767AF1C5F}" type="sibTrans" cxnId="{2195EF5E-FABA-4B01-A27B-B1EF6869B56A}">
      <dgm:prSet/>
      <dgm:spPr/>
      <dgm:t>
        <a:bodyPr/>
        <a:lstStyle/>
        <a:p>
          <a:endParaRPr lang="en-US"/>
        </a:p>
      </dgm:t>
    </dgm:pt>
    <dgm:pt modelId="{99AC962E-6FA8-48DA-BEE1-E4CAA8CBC26F}">
      <dgm:prSet phldrT="[Text]"/>
      <dgm:spPr>
        <a:solidFill>
          <a:schemeClr val="accent5"/>
        </a:solidFill>
        <a:ln>
          <a:solidFill>
            <a:schemeClr val="bg1"/>
          </a:solidFill>
        </a:ln>
      </dgm:spPr>
      <dgm:t>
        <a:bodyPr/>
        <a:lstStyle/>
        <a:p>
          <a:r>
            <a:rPr lang="en-US" dirty="0"/>
            <a:t>Industrial cluster</a:t>
          </a:r>
        </a:p>
      </dgm:t>
    </dgm:pt>
    <dgm:pt modelId="{27D7874C-C4A4-4CE4-B2F6-A84234779604}" type="parTrans" cxnId="{3EA32A31-46BB-4323-A579-2C00227FF8A1}">
      <dgm:prSet/>
      <dgm:spPr/>
      <dgm:t>
        <a:bodyPr/>
        <a:lstStyle/>
        <a:p>
          <a:endParaRPr lang="en-US"/>
        </a:p>
      </dgm:t>
    </dgm:pt>
    <dgm:pt modelId="{0AA73B5A-4A13-4D25-88EC-A7C864A79B98}" type="sibTrans" cxnId="{3EA32A31-46BB-4323-A579-2C00227FF8A1}">
      <dgm:prSet/>
      <dgm:spPr/>
      <dgm:t>
        <a:bodyPr/>
        <a:lstStyle/>
        <a:p>
          <a:endParaRPr lang="en-US"/>
        </a:p>
      </dgm:t>
    </dgm:pt>
    <dgm:pt modelId="{AC7F23AA-027C-459F-958A-5A2D6F4A4E9A}">
      <dgm:prSet phldrT="[Text]"/>
      <dgm:spPr>
        <a:solidFill>
          <a:schemeClr val="accent3"/>
        </a:solidFill>
        <a:ln>
          <a:solidFill>
            <a:schemeClr val="bg1"/>
          </a:solidFill>
        </a:ln>
      </dgm:spPr>
      <dgm:t>
        <a:bodyPr/>
        <a:lstStyle/>
        <a:p>
          <a:r>
            <a:rPr lang="en-US" dirty="0"/>
            <a:t>industry</a:t>
          </a:r>
        </a:p>
      </dgm:t>
    </dgm:pt>
    <dgm:pt modelId="{550A4DF4-D5ED-47D0-A85B-41FCBE3B29A4}" type="parTrans" cxnId="{4BBE9C94-0B19-40B5-82BA-776AC317EDDC}">
      <dgm:prSet/>
      <dgm:spPr/>
      <dgm:t>
        <a:bodyPr/>
        <a:lstStyle/>
        <a:p>
          <a:endParaRPr lang="en-US"/>
        </a:p>
      </dgm:t>
    </dgm:pt>
    <dgm:pt modelId="{101D2028-C739-425E-9BDD-B98E34647939}" type="sibTrans" cxnId="{4BBE9C94-0B19-40B5-82BA-776AC317EDDC}">
      <dgm:prSet/>
      <dgm:spPr/>
      <dgm:t>
        <a:bodyPr/>
        <a:lstStyle/>
        <a:p>
          <a:endParaRPr lang="en-US"/>
        </a:p>
      </dgm:t>
    </dgm:pt>
    <dgm:pt modelId="{BFDA83A6-7A2A-4C7D-B3AD-802017125C2C}">
      <dgm:prSet phldrT="[Text]"/>
      <dgm:spPr>
        <a:solidFill>
          <a:schemeClr val="accent5"/>
        </a:solidFill>
        <a:ln>
          <a:solidFill>
            <a:schemeClr val="bg1"/>
          </a:solidFill>
        </a:ln>
      </dgm:spPr>
      <dgm:t>
        <a:bodyPr/>
        <a:lstStyle/>
        <a:p>
          <a:r>
            <a:rPr lang="en-US" dirty="0"/>
            <a:t>Industrial cluster</a:t>
          </a:r>
        </a:p>
      </dgm:t>
    </dgm:pt>
    <dgm:pt modelId="{733DD8FE-2B4C-4F0C-B30C-1370A78A1C5A}" type="parTrans" cxnId="{508F5644-F5EF-4A99-9D40-CDDD4C8C5788}">
      <dgm:prSet/>
      <dgm:spPr/>
      <dgm:t>
        <a:bodyPr/>
        <a:lstStyle/>
        <a:p>
          <a:endParaRPr lang="en-US"/>
        </a:p>
      </dgm:t>
    </dgm:pt>
    <dgm:pt modelId="{C66C4AE3-9634-4B46-8F30-91EC584C90DA}" type="sibTrans" cxnId="{508F5644-F5EF-4A99-9D40-CDDD4C8C5788}">
      <dgm:prSet/>
      <dgm:spPr/>
      <dgm:t>
        <a:bodyPr/>
        <a:lstStyle/>
        <a:p>
          <a:endParaRPr lang="en-US"/>
        </a:p>
      </dgm:t>
    </dgm:pt>
    <dgm:pt modelId="{61C05BBE-8221-469D-BC81-574235B9997D}">
      <dgm:prSet phldrT="[Text]"/>
      <dgm:spPr>
        <a:noFill/>
      </dgm:spPr>
      <dgm:t>
        <a:bodyPr/>
        <a:lstStyle/>
        <a:p>
          <a:r>
            <a:rPr lang="en-US" dirty="0">
              <a:solidFill>
                <a:srgbClr val="FF0000"/>
              </a:solidFill>
            </a:rPr>
            <a:t>places</a:t>
          </a:r>
        </a:p>
      </dgm:t>
    </dgm:pt>
    <dgm:pt modelId="{91ED0C13-5C26-426F-AAB1-1F2FA576A7B8}" type="parTrans" cxnId="{2E0C4027-12BE-4D51-AE2D-EE7CE41FE0DD}">
      <dgm:prSet/>
      <dgm:spPr/>
      <dgm:t>
        <a:bodyPr/>
        <a:lstStyle/>
        <a:p>
          <a:endParaRPr lang="en-US"/>
        </a:p>
      </dgm:t>
    </dgm:pt>
    <dgm:pt modelId="{166924D0-51E6-492F-B6F9-050E08954D25}" type="sibTrans" cxnId="{2E0C4027-12BE-4D51-AE2D-EE7CE41FE0DD}">
      <dgm:prSet/>
      <dgm:spPr/>
      <dgm:t>
        <a:bodyPr/>
        <a:lstStyle/>
        <a:p>
          <a:endParaRPr lang="en-US"/>
        </a:p>
      </dgm:t>
    </dgm:pt>
    <dgm:pt modelId="{3C602748-6E9D-4626-AF45-608697B120A2}" type="pres">
      <dgm:prSet presAssocID="{C12D48AC-82D6-4E51-8FC5-7597D8AE98C4}" presName="mainComposite" presStyleCnt="0">
        <dgm:presLayoutVars>
          <dgm:chPref val="1"/>
          <dgm:dir/>
          <dgm:animOne val="branch"/>
          <dgm:animLvl val="lvl"/>
          <dgm:resizeHandles val="exact"/>
        </dgm:presLayoutVars>
      </dgm:prSet>
      <dgm:spPr/>
      <dgm:t>
        <a:bodyPr/>
        <a:lstStyle/>
        <a:p>
          <a:endParaRPr lang="en-US"/>
        </a:p>
      </dgm:t>
    </dgm:pt>
    <dgm:pt modelId="{D2EBE45B-DAB6-41B7-834D-E78D1F65F631}" type="pres">
      <dgm:prSet presAssocID="{C12D48AC-82D6-4E51-8FC5-7597D8AE98C4}" presName="hierFlow" presStyleCnt="0"/>
      <dgm:spPr/>
    </dgm:pt>
    <dgm:pt modelId="{E4300C31-0899-4313-BC0D-CABED4E6CCB5}" type="pres">
      <dgm:prSet presAssocID="{C12D48AC-82D6-4E51-8FC5-7597D8AE98C4}" presName="firstBuf" presStyleCnt="0"/>
      <dgm:spPr/>
    </dgm:pt>
    <dgm:pt modelId="{A44469DA-AEDB-4DD3-87EB-D28211C066E3}" type="pres">
      <dgm:prSet presAssocID="{C12D48AC-82D6-4E51-8FC5-7597D8AE98C4}" presName="hierChild1" presStyleCnt="0">
        <dgm:presLayoutVars>
          <dgm:chPref val="1"/>
          <dgm:animOne val="branch"/>
          <dgm:animLvl val="lvl"/>
        </dgm:presLayoutVars>
      </dgm:prSet>
      <dgm:spPr/>
    </dgm:pt>
    <dgm:pt modelId="{9A5A4825-61E1-4E6E-85E7-4B4D1A1D6A19}" type="pres">
      <dgm:prSet presAssocID="{8C0D493B-0F0B-40DF-93F4-49E8B9A5B4FC}" presName="Name17" presStyleCnt="0"/>
      <dgm:spPr/>
    </dgm:pt>
    <dgm:pt modelId="{C3F12E88-8F2E-4E3E-B274-66E4EA37F8B0}" type="pres">
      <dgm:prSet presAssocID="{8C0D493B-0F0B-40DF-93F4-49E8B9A5B4FC}" presName="level1Shape" presStyleLbl="node0" presStyleIdx="0" presStyleCnt="1">
        <dgm:presLayoutVars>
          <dgm:chPref val="3"/>
        </dgm:presLayoutVars>
      </dgm:prSet>
      <dgm:spPr/>
      <dgm:t>
        <a:bodyPr/>
        <a:lstStyle/>
        <a:p>
          <a:endParaRPr lang="en-US"/>
        </a:p>
      </dgm:t>
    </dgm:pt>
    <dgm:pt modelId="{2332FCC4-CFD6-4C8A-AE3D-3B4AFCC49693}" type="pres">
      <dgm:prSet presAssocID="{8C0D493B-0F0B-40DF-93F4-49E8B9A5B4FC}" presName="hierChild2" presStyleCnt="0"/>
      <dgm:spPr/>
    </dgm:pt>
    <dgm:pt modelId="{D76F4AD3-C4A0-4184-98C2-419E451AE430}" type="pres">
      <dgm:prSet presAssocID="{2F6D4944-1D60-4BC4-A10E-B08E4BC53ABB}" presName="Name25" presStyleLbl="parChTrans1D2" presStyleIdx="0" presStyleCnt="2"/>
      <dgm:spPr/>
      <dgm:t>
        <a:bodyPr/>
        <a:lstStyle/>
        <a:p>
          <a:endParaRPr lang="en-US"/>
        </a:p>
      </dgm:t>
    </dgm:pt>
    <dgm:pt modelId="{6BA6E918-EA34-4B65-AE25-8BE9CDB400DC}" type="pres">
      <dgm:prSet presAssocID="{2F6D4944-1D60-4BC4-A10E-B08E4BC53ABB}" presName="connTx" presStyleLbl="parChTrans1D2" presStyleIdx="0" presStyleCnt="2"/>
      <dgm:spPr/>
      <dgm:t>
        <a:bodyPr/>
        <a:lstStyle/>
        <a:p>
          <a:endParaRPr lang="en-US"/>
        </a:p>
      </dgm:t>
    </dgm:pt>
    <dgm:pt modelId="{8CDC6D86-BB39-4C5D-8E2C-A9D48620E4ED}" type="pres">
      <dgm:prSet presAssocID="{D27EDEA8-A778-464D-8D8C-BE078575C8AF}" presName="Name30" presStyleCnt="0"/>
      <dgm:spPr/>
    </dgm:pt>
    <dgm:pt modelId="{22314D51-0562-42DE-A8AE-65B787C2EB8D}" type="pres">
      <dgm:prSet presAssocID="{D27EDEA8-A778-464D-8D8C-BE078575C8AF}" presName="level2Shape" presStyleLbl="node2" presStyleIdx="0" presStyleCnt="2"/>
      <dgm:spPr/>
      <dgm:t>
        <a:bodyPr/>
        <a:lstStyle/>
        <a:p>
          <a:endParaRPr lang="en-US"/>
        </a:p>
      </dgm:t>
    </dgm:pt>
    <dgm:pt modelId="{23E7CCED-1043-441D-AFA0-7C15178ED1B7}" type="pres">
      <dgm:prSet presAssocID="{D27EDEA8-A778-464D-8D8C-BE078575C8AF}" presName="hierChild3" presStyleCnt="0"/>
      <dgm:spPr/>
    </dgm:pt>
    <dgm:pt modelId="{9AC8D63C-CC02-4B75-B3A8-0F4EF9F4980A}" type="pres">
      <dgm:prSet presAssocID="{79770A12-9221-462A-8915-D9012D63E85C}" presName="Name25" presStyleLbl="parChTrans1D3" presStyleIdx="0" presStyleCnt="3"/>
      <dgm:spPr/>
      <dgm:t>
        <a:bodyPr/>
        <a:lstStyle/>
        <a:p>
          <a:endParaRPr lang="en-US"/>
        </a:p>
      </dgm:t>
    </dgm:pt>
    <dgm:pt modelId="{8E17E5CF-A1A1-45EF-80B2-8014A76D2C83}" type="pres">
      <dgm:prSet presAssocID="{79770A12-9221-462A-8915-D9012D63E85C}" presName="connTx" presStyleLbl="parChTrans1D3" presStyleIdx="0" presStyleCnt="3"/>
      <dgm:spPr/>
      <dgm:t>
        <a:bodyPr/>
        <a:lstStyle/>
        <a:p>
          <a:endParaRPr lang="en-US"/>
        </a:p>
      </dgm:t>
    </dgm:pt>
    <dgm:pt modelId="{2D0B75B6-F58D-4D56-8AF0-6C1094309829}" type="pres">
      <dgm:prSet presAssocID="{70BC22D0-8566-47EB-BE50-1E886BDBF723}" presName="Name30" presStyleCnt="0"/>
      <dgm:spPr/>
    </dgm:pt>
    <dgm:pt modelId="{03B9D9D8-C036-4C16-9AAC-84562C2AC0FF}" type="pres">
      <dgm:prSet presAssocID="{70BC22D0-8566-47EB-BE50-1E886BDBF723}" presName="level2Shape" presStyleLbl="node3" presStyleIdx="0" presStyleCnt="3"/>
      <dgm:spPr/>
      <dgm:t>
        <a:bodyPr/>
        <a:lstStyle/>
        <a:p>
          <a:endParaRPr lang="en-US"/>
        </a:p>
      </dgm:t>
    </dgm:pt>
    <dgm:pt modelId="{A3E81286-234F-4DFA-AEAC-C10B64872AE8}" type="pres">
      <dgm:prSet presAssocID="{70BC22D0-8566-47EB-BE50-1E886BDBF723}" presName="hierChild3" presStyleCnt="0"/>
      <dgm:spPr/>
    </dgm:pt>
    <dgm:pt modelId="{25A54963-7FCA-4458-8E0E-EF753FFA2B7C}" type="pres">
      <dgm:prSet presAssocID="{27D7874C-C4A4-4CE4-B2F6-A84234779604}" presName="Name25" presStyleLbl="parChTrans1D3" presStyleIdx="1" presStyleCnt="3"/>
      <dgm:spPr/>
      <dgm:t>
        <a:bodyPr/>
        <a:lstStyle/>
        <a:p>
          <a:endParaRPr lang="en-US"/>
        </a:p>
      </dgm:t>
    </dgm:pt>
    <dgm:pt modelId="{A9168B7B-22C7-4703-BCA6-5B0AF12059D2}" type="pres">
      <dgm:prSet presAssocID="{27D7874C-C4A4-4CE4-B2F6-A84234779604}" presName="connTx" presStyleLbl="parChTrans1D3" presStyleIdx="1" presStyleCnt="3"/>
      <dgm:spPr/>
      <dgm:t>
        <a:bodyPr/>
        <a:lstStyle/>
        <a:p>
          <a:endParaRPr lang="en-US"/>
        </a:p>
      </dgm:t>
    </dgm:pt>
    <dgm:pt modelId="{F12FB8FA-4B6A-43C0-A230-D631AB5457AE}" type="pres">
      <dgm:prSet presAssocID="{99AC962E-6FA8-48DA-BEE1-E4CAA8CBC26F}" presName="Name30" presStyleCnt="0"/>
      <dgm:spPr/>
    </dgm:pt>
    <dgm:pt modelId="{DBE75ADC-68A9-44DA-B51B-2BCA36C92C6E}" type="pres">
      <dgm:prSet presAssocID="{99AC962E-6FA8-48DA-BEE1-E4CAA8CBC26F}" presName="level2Shape" presStyleLbl="node3" presStyleIdx="1" presStyleCnt="3"/>
      <dgm:spPr/>
      <dgm:t>
        <a:bodyPr/>
        <a:lstStyle/>
        <a:p>
          <a:endParaRPr lang="en-US"/>
        </a:p>
      </dgm:t>
    </dgm:pt>
    <dgm:pt modelId="{0EF87F08-2E51-48E3-A93C-C644D44A9A0C}" type="pres">
      <dgm:prSet presAssocID="{99AC962E-6FA8-48DA-BEE1-E4CAA8CBC26F}" presName="hierChild3" presStyleCnt="0"/>
      <dgm:spPr/>
    </dgm:pt>
    <dgm:pt modelId="{31C8D169-38B0-4D9A-AE03-CF48DC4DB708}" type="pres">
      <dgm:prSet presAssocID="{550A4DF4-D5ED-47D0-A85B-41FCBE3B29A4}" presName="Name25" presStyleLbl="parChTrans1D2" presStyleIdx="1" presStyleCnt="2"/>
      <dgm:spPr/>
      <dgm:t>
        <a:bodyPr/>
        <a:lstStyle/>
        <a:p>
          <a:endParaRPr lang="en-US"/>
        </a:p>
      </dgm:t>
    </dgm:pt>
    <dgm:pt modelId="{DE9CB3DF-D657-4BDF-84DB-574C2F6B98E8}" type="pres">
      <dgm:prSet presAssocID="{550A4DF4-D5ED-47D0-A85B-41FCBE3B29A4}" presName="connTx" presStyleLbl="parChTrans1D2" presStyleIdx="1" presStyleCnt="2"/>
      <dgm:spPr/>
      <dgm:t>
        <a:bodyPr/>
        <a:lstStyle/>
        <a:p>
          <a:endParaRPr lang="en-US"/>
        </a:p>
      </dgm:t>
    </dgm:pt>
    <dgm:pt modelId="{F6390E40-D3E2-42E0-B422-639DAB4FE1B8}" type="pres">
      <dgm:prSet presAssocID="{AC7F23AA-027C-459F-958A-5A2D6F4A4E9A}" presName="Name30" presStyleCnt="0"/>
      <dgm:spPr/>
    </dgm:pt>
    <dgm:pt modelId="{34A79A2B-D054-42D3-9B93-2E92D2D76897}" type="pres">
      <dgm:prSet presAssocID="{AC7F23AA-027C-459F-958A-5A2D6F4A4E9A}" presName="level2Shape" presStyleLbl="node2" presStyleIdx="1" presStyleCnt="2"/>
      <dgm:spPr/>
      <dgm:t>
        <a:bodyPr/>
        <a:lstStyle/>
        <a:p>
          <a:endParaRPr lang="en-US"/>
        </a:p>
      </dgm:t>
    </dgm:pt>
    <dgm:pt modelId="{6EC869FD-2B14-462D-8A9A-532214C83713}" type="pres">
      <dgm:prSet presAssocID="{AC7F23AA-027C-459F-958A-5A2D6F4A4E9A}" presName="hierChild3" presStyleCnt="0"/>
      <dgm:spPr/>
    </dgm:pt>
    <dgm:pt modelId="{33C9FA00-02D7-4D9A-A29C-DFC102951FAA}" type="pres">
      <dgm:prSet presAssocID="{733DD8FE-2B4C-4F0C-B30C-1370A78A1C5A}" presName="Name25" presStyleLbl="parChTrans1D3" presStyleIdx="2" presStyleCnt="3"/>
      <dgm:spPr/>
      <dgm:t>
        <a:bodyPr/>
        <a:lstStyle/>
        <a:p>
          <a:endParaRPr lang="en-US"/>
        </a:p>
      </dgm:t>
    </dgm:pt>
    <dgm:pt modelId="{07A6AEE9-CF88-449D-A60E-D6CFE5B810E1}" type="pres">
      <dgm:prSet presAssocID="{733DD8FE-2B4C-4F0C-B30C-1370A78A1C5A}" presName="connTx" presStyleLbl="parChTrans1D3" presStyleIdx="2" presStyleCnt="3"/>
      <dgm:spPr/>
      <dgm:t>
        <a:bodyPr/>
        <a:lstStyle/>
        <a:p>
          <a:endParaRPr lang="en-US"/>
        </a:p>
      </dgm:t>
    </dgm:pt>
    <dgm:pt modelId="{719FBE60-5220-4DDD-A405-683A7DAC230D}" type="pres">
      <dgm:prSet presAssocID="{BFDA83A6-7A2A-4C7D-B3AD-802017125C2C}" presName="Name30" presStyleCnt="0"/>
      <dgm:spPr/>
    </dgm:pt>
    <dgm:pt modelId="{FC1323B4-75C1-4AAA-AE53-0F26DF2D9C71}" type="pres">
      <dgm:prSet presAssocID="{BFDA83A6-7A2A-4C7D-B3AD-802017125C2C}" presName="level2Shape" presStyleLbl="node3" presStyleIdx="2" presStyleCnt="3"/>
      <dgm:spPr/>
      <dgm:t>
        <a:bodyPr/>
        <a:lstStyle/>
        <a:p>
          <a:endParaRPr lang="en-US"/>
        </a:p>
      </dgm:t>
    </dgm:pt>
    <dgm:pt modelId="{129BA921-D74D-43FA-89AD-3AF70BA586ED}" type="pres">
      <dgm:prSet presAssocID="{BFDA83A6-7A2A-4C7D-B3AD-802017125C2C}" presName="hierChild3" presStyleCnt="0"/>
      <dgm:spPr/>
    </dgm:pt>
    <dgm:pt modelId="{FC8CA2C5-0A9C-4E2E-AB38-2F1589FCF82B}" type="pres">
      <dgm:prSet presAssocID="{C12D48AC-82D6-4E51-8FC5-7597D8AE98C4}" presName="bgShapesFlow" presStyleCnt="0"/>
      <dgm:spPr/>
    </dgm:pt>
    <dgm:pt modelId="{58B5727D-7E9B-44FE-A12B-E8E350CE7C21}" type="pres">
      <dgm:prSet presAssocID="{61C05BBE-8221-469D-BC81-574235B9997D}" presName="rectComp" presStyleCnt="0"/>
      <dgm:spPr/>
    </dgm:pt>
    <dgm:pt modelId="{B78B5B47-75DC-4D5F-8D80-2E0B5608B722}" type="pres">
      <dgm:prSet presAssocID="{61C05BBE-8221-469D-BC81-574235B9997D}" presName="bgRect" presStyleLbl="bgShp" presStyleIdx="0" presStyleCnt="1" custLinFactX="100000" custLinFactNeighborX="125254"/>
      <dgm:spPr/>
      <dgm:t>
        <a:bodyPr/>
        <a:lstStyle/>
        <a:p>
          <a:endParaRPr lang="en-US"/>
        </a:p>
      </dgm:t>
    </dgm:pt>
    <dgm:pt modelId="{782BBE81-E1E2-4F51-93B6-BDAF19E216DB}" type="pres">
      <dgm:prSet presAssocID="{61C05BBE-8221-469D-BC81-574235B9997D}" presName="bgRectTx" presStyleLbl="bgShp" presStyleIdx="0" presStyleCnt="1">
        <dgm:presLayoutVars>
          <dgm:bulletEnabled val="1"/>
        </dgm:presLayoutVars>
      </dgm:prSet>
      <dgm:spPr/>
      <dgm:t>
        <a:bodyPr/>
        <a:lstStyle/>
        <a:p>
          <a:endParaRPr lang="en-US"/>
        </a:p>
      </dgm:t>
    </dgm:pt>
  </dgm:ptLst>
  <dgm:cxnLst>
    <dgm:cxn modelId="{5FBE66BD-114D-41EB-9A9C-658569185F6B}" type="presOf" srcId="{D27EDEA8-A778-464D-8D8C-BE078575C8AF}" destId="{22314D51-0562-42DE-A8AE-65B787C2EB8D}" srcOrd="0" destOrd="0" presId="urn:microsoft.com/office/officeart/2005/8/layout/hierarchy5"/>
    <dgm:cxn modelId="{6FABE187-CA0F-4214-B154-7DEF805FDD66}" type="presOf" srcId="{99AC962E-6FA8-48DA-BEE1-E4CAA8CBC26F}" destId="{DBE75ADC-68A9-44DA-B51B-2BCA36C92C6E}" srcOrd="0" destOrd="0" presId="urn:microsoft.com/office/officeart/2005/8/layout/hierarchy5"/>
    <dgm:cxn modelId="{5709C86B-05C4-45EF-B00F-B16D3D8D95E4}" type="presOf" srcId="{79770A12-9221-462A-8915-D9012D63E85C}" destId="{9AC8D63C-CC02-4B75-B3A8-0F4EF9F4980A}" srcOrd="0" destOrd="0" presId="urn:microsoft.com/office/officeart/2005/8/layout/hierarchy5"/>
    <dgm:cxn modelId="{F92461F6-D6C6-4308-A605-A78C50840E30}" type="presOf" srcId="{2F6D4944-1D60-4BC4-A10E-B08E4BC53ABB}" destId="{D76F4AD3-C4A0-4184-98C2-419E451AE430}" srcOrd="0" destOrd="0" presId="urn:microsoft.com/office/officeart/2005/8/layout/hierarchy5"/>
    <dgm:cxn modelId="{1E3DD04F-7BB5-41F3-807A-30F557D8A1DC}" type="presOf" srcId="{733DD8FE-2B4C-4F0C-B30C-1370A78A1C5A}" destId="{07A6AEE9-CF88-449D-A60E-D6CFE5B810E1}" srcOrd="1" destOrd="0" presId="urn:microsoft.com/office/officeart/2005/8/layout/hierarchy5"/>
    <dgm:cxn modelId="{68E94073-F3FD-4211-A8F5-D97FA00479F7}" type="presOf" srcId="{BFDA83A6-7A2A-4C7D-B3AD-802017125C2C}" destId="{FC1323B4-75C1-4AAA-AE53-0F26DF2D9C71}" srcOrd="0" destOrd="0" presId="urn:microsoft.com/office/officeart/2005/8/layout/hierarchy5"/>
    <dgm:cxn modelId="{E5324E7D-E852-4CA6-8165-FA82EEBF1F7A}" type="presOf" srcId="{27D7874C-C4A4-4CE4-B2F6-A84234779604}" destId="{25A54963-7FCA-4458-8E0E-EF753FFA2B7C}" srcOrd="0" destOrd="0" presId="urn:microsoft.com/office/officeart/2005/8/layout/hierarchy5"/>
    <dgm:cxn modelId="{CBD24FBE-9989-4AD5-B769-A7D2D89ECC45}" type="presOf" srcId="{8C0D493B-0F0B-40DF-93F4-49E8B9A5B4FC}" destId="{C3F12E88-8F2E-4E3E-B274-66E4EA37F8B0}" srcOrd="0" destOrd="0" presId="urn:microsoft.com/office/officeart/2005/8/layout/hierarchy5"/>
    <dgm:cxn modelId="{9F80754F-5968-43ED-848F-F3FD9F687D64}" srcId="{8C0D493B-0F0B-40DF-93F4-49E8B9A5B4FC}" destId="{D27EDEA8-A778-464D-8D8C-BE078575C8AF}" srcOrd="0" destOrd="0" parTransId="{2F6D4944-1D60-4BC4-A10E-B08E4BC53ABB}" sibTransId="{CDAEF731-075D-4ED5-BBAA-DE42AF946D15}"/>
    <dgm:cxn modelId="{8C816D20-4975-425C-A73E-2FEC28CB512D}" type="presOf" srcId="{27D7874C-C4A4-4CE4-B2F6-A84234779604}" destId="{A9168B7B-22C7-4703-BCA6-5B0AF12059D2}" srcOrd="1" destOrd="0" presId="urn:microsoft.com/office/officeart/2005/8/layout/hierarchy5"/>
    <dgm:cxn modelId="{CDA171FF-5C64-4E94-88A0-9870064D076C}" type="presOf" srcId="{C12D48AC-82D6-4E51-8FC5-7597D8AE98C4}" destId="{3C602748-6E9D-4626-AF45-608697B120A2}" srcOrd="0" destOrd="0" presId="urn:microsoft.com/office/officeart/2005/8/layout/hierarchy5"/>
    <dgm:cxn modelId="{2195EF5E-FABA-4B01-A27B-B1EF6869B56A}" srcId="{D27EDEA8-A778-464D-8D8C-BE078575C8AF}" destId="{70BC22D0-8566-47EB-BE50-1E886BDBF723}" srcOrd="0" destOrd="0" parTransId="{79770A12-9221-462A-8915-D9012D63E85C}" sibTransId="{C8176CA3-24A8-48B2-84F5-775767AF1C5F}"/>
    <dgm:cxn modelId="{2E0C4027-12BE-4D51-AE2D-EE7CE41FE0DD}" srcId="{C12D48AC-82D6-4E51-8FC5-7597D8AE98C4}" destId="{61C05BBE-8221-469D-BC81-574235B9997D}" srcOrd="1" destOrd="0" parTransId="{91ED0C13-5C26-426F-AAB1-1F2FA576A7B8}" sibTransId="{166924D0-51E6-492F-B6F9-050E08954D25}"/>
    <dgm:cxn modelId="{508F5644-F5EF-4A99-9D40-CDDD4C8C5788}" srcId="{AC7F23AA-027C-459F-958A-5A2D6F4A4E9A}" destId="{BFDA83A6-7A2A-4C7D-B3AD-802017125C2C}" srcOrd="0" destOrd="0" parTransId="{733DD8FE-2B4C-4F0C-B30C-1370A78A1C5A}" sibTransId="{C66C4AE3-9634-4B46-8F30-91EC584C90DA}"/>
    <dgm:cxn modelId="{B107A99D-0BC6-4C89-8C1B-133C65895E7A}" type="presOf" srcId="{AC7F23AA-027C-459F-958A-5A2D6F4A4E9A}" destId="{34A79A2B-D054-42D3-9B93-2E92D2D76897}" srcOrd="0" destOrd="0" presId="urn:microsoft.com/office/officeart/2005/8/layout/hierarchy5"/>
    <dgm:cxn modelId="{A15441D9-0A6E-4928-9B72-0EDA8F732352}" srcId="{C12D48AC-82D6-4E51-8FC5-7597D8AE98C4}" destId="{8C0D493B-0F0B-40DF-93F4-49E8B9A5B4FC}" srcOrd="0" destOrd="0" parTransId="{3B44A6AA-BC68-416A-9D06-4DEA1225564F}" sibTransId="{56BAFD6E-175B-4078-9FDB-F62DF85AEBCF}"/>
    <dgm:cxn modelId="{3EA32A31-46BB-4323-A579-2C00227FF8A1}" srcId="{D27EDEA8-A778-464D-8D8C-BE078575C8AF}" destId="{99AC962E-6FA8-48DA-BEE1-E4CAA8CBC26F}" srcOrd="1" destOrd="0" parTransId="{27D7874C-C4A4-4CE4-B2F6-A84234779604}" sibTransId="{0AA73B5A-4A13-4D25-88EC-A7C864A79B98}"/>
    <dgm:cxn modelId="{56779A97-BAD2-4580-8107-8CF97D74AEA8}" type="presOf" srcId="{61C05BBE-8221-469D-BC81-574235B9997D}" destId="{B78B5B47-75DC-4D5F-8D80-2E0B5608B722}" srcOrd="0" destOrd="0" presId="urn:microsoft.com/office/officeart/2005/8/layout/hierarchy5"/>
    <dgm:cxn modelId="{55EFF273-AEB2-4F88-B0B8-3B36DE0A56DE}" type="presOf" srcId="{79770A12-9221-462A-8915-D9012D63E85C}" destId="{8E17E5CF-A1A1-45EF-80B2-8014A76D2C83}" srcOrd="1" destOrd="0" presId="urn:microsoft.com/office/officeart/2005/8/layout/hierarchy5"/>
    <dgm:cxn modelId="{02E0913C-AC25-4B18-AF4A-65D043D8999A}" type="presOf" srcId="{2F6D4944-1D60-4BC4-A10E-B08E4BC53ABB}" destId="{6BA6E918-EA34-4B65-AE25-8BE9CDB400DC}" srcOrd="1" destOrd="0" presId="urn:microsoft.com/office/officeart/2005/8/layout/hierarchy5"/>
    <dgm:cxn modelId="{C3864006-6A05-41E4-816F-DCDA09520980}" type="presOf" srcId="{70BC22D0-8566-47EB-BE50-1E886BDBF723}" destId="{03B9D9D8-C036-4C16-9AAC-84562C2AC0FF}" srcOrd="0" destOrd="0" presId="urn:microsoft.com/office/officeart/2005/8/layout/hierarchy5"/>
    <dgm:cxn modelId="{5D3D4B3C-F08D-4231-B9F6-92F709FCB2FE}" type="presOf" srcId="{733DD8FE-2B4C-4F0C-B30C-1370A78A1C5A}" destId="{33C9FA00-02D7-4D9A-A29C-DFC102951FAA}" srcOrd="0" destOrd="0" presId="urn:microsoft.com/office/officeart/2005/8/layout/hierarchy5"/>
    <dgm:cxn modelId="{4BBE9C94-0B19-40B5-82BA-776AC317EDDC}" srcId="{8C0D493B-0F0B-40DF-93F4-49E8B9A5B4FC}" destId="{AC7F23AA-027C-459F-958A-5A2D6F4A4E9A}" srcOrd="1" destOrd="0" parTransId="{550A4DF4-D5ED-47D0-A85B-41FCBE3B29A4}" sibTransId="{101D2028-C739-425E-9BDD-B98E34647939}"/>
    <dgm:cxn modelId="{4AD19CE2-0D28-4EB0-A09D-229DCFDCE4C9}" type="presOf" srcId="{61C05BBE-8221-469D-BC81-574235B9997D}" destId="{782BBE81-E1E2-4F51-93B6-BDAF19E216DB}" srcOrd="1" destOrd="0" presId="urn:microsoft.com/office/officeart/2005/8/layout/hierarchy5"/>
    <dgm:cxn modelId="{630ACAEE-0D8B-494C-86E4-A19AE082FDF2}" type="presOf" srcId="{550A4DF4-D5ED-47D0-A85B-41FCBE3B29A4}" destId="{31C8D169-38B0-4D9A-AE03-CF48DC4DB708}" srcOrd="0" destOrd="0" presId="urn:microsoft.com/office/officeart/2005/8/layout/hierarchy5"/>
    <dgm:cxn modelId="{F3D526AF-1A50-4784-8634-DFE1CBF63E31}" type="presOf" srcId="{550A4DF4-D5ED-47D0-A85B-41FCBE3B29A4}" destId="{DE9CB3DF-D657-4BDF-84DB-574C2F6B98E8}" srcOrd="1" destOrd="0" presId="urn:microsoft.com/office/officeart/2005/8/layout/hierarchy5"/>
    <dgm:cxn modelId="{8F3901F8-C6D2-4971-A472-703651946D3D}" type="presParOf" srcId="{3C602748-6E9D-4626-AF45-608697B120A2}" destId="{D2EBE45B-DAB6-41B7-834D-E78D1F65F631}" srcOrd="0" destOrd="0" presId="urn:microsoft.com/office/officeart/2005/8/layout/hierarchy5"/>
    <dgm:cxn modelId="{95BE759F-5B0A-4AE1-90B6-7EE81173C724}" type="presParOf" srcId="{D2EBE45B-DAB6-41B7-834D-E78D1F65F631}" destId="{E4300C31-0899-4313-BC0D-CABED4E6CCB5}" srcOrd="0" destOrd="0" presId="urn:microsoft.com/office/officeart/2005/8/layout/hierarchy5"/>
    <dgm:cxn modelId="{6E4E704A-A629-49CC-A70A-9EFD606C2806}" type="presParOf" srcId="{D2EBE45B-DAB6-41B7-834D-E78D1F65F631}" destId="{A44469DA-AEDB-4DD3-87EB-D28211C066E3}" srcOrd="1" destOrd="0" presId="urn:microsoft.com/office/officeart/2005/8/layout/hierarchy5"/>
    <dgm:cxn modelId="{B951CEA0-90B9-4F5D-972B-9E1A5931A764}" type="presParOf" srcId="{A44469DA-AEDB-4DD3-87EB-D28211C066E3}" destId="{9A5A4825-61E1-4E6E-85E7-4B4D1A1D6A19}" srcOrd="0" destOrd="0" presId="urn:microsoft.com/office/officeart/2005/8/layout/hierarchy5"/>
    <dgm:cxn modelId="{842FEA44-0010-4FB8-90DC-AAF120F1ABCD}" type="presParOf" srcId="{9A5A4825-61E1-4E6E-85E7-4B4D1A1D6A19}" destId="{C3F12E88-8F2E-4E3E-B274-66E4EA37F8B0}" srcOrd="0" destOrd="0" presId="urn:microsoft.com/office/officeart/2005/8/layout/hierarchy5"/>
    <dgm:cxn modelId="{58C997D6-5CB3-4CA0-BD89-F0FD20462CE8}" type="presParOf" srcId="{9A5A4825-61E1-4E6E-85E7-4B4D1A1D6A19}" destId="{2332FCC4-CFD6-4C8A-AE3D-3B4AFCC49693}" srcOrd="1" destOrd="0" presId="urn:microsoft.com/office/officeart/2005/8/layout/hierarchy5"/>
    <dgm:cxn modelId="{B0B5A6D0-7C9D-4C38-86F3-3CED4C174839}" type="presParOf" srcId="{2332FCC4-CFD6-4C8A-AE3D-3B4AFCC49693}" destId="{D76F4AD3-C4A0-4184-98C2-419E451AE430}" srcOrd="0" destOrd="0" presId="urn:microsoft.com/office/officeart/2005/8/layout/hierarchy5"/>
    <dgm:cxn modelId="{886F0FC4-3DEB-4A82-B174-0D3D44630C52}" type="presParOf" srcId="{D76F4AD3-C4A0-4184-98C2-419E451AE430}" destId="{6BA6E918-EA34-4B65-AE25-8BE9CDB400DC}" srcOrd="0" destOrd="0" presId="urn:microsoft.com/office/officeart/2005/8/layout/hierarchy5"/>
    <dgm:cxn modelId="{114640C4-8C1F-452D-8B63-EF7CBEB1E7AB}" type="presParOf" srcId="{2332FCC4-CFD6-4C8A-AE3D-3B4AFCC49693}" destId="{8CDC6D86-BB39-4C5D-8E2C-A9D48620E4ED}" srcOrd="1" destOrd="0" presId="urn:microsoft.com/office/officeart/2005/8/layout/hierarchy5"/>
    <dgm:cxn modelId="{F11CBF86-D120-472A-A9E5-F477B43F1432}" type="presParOf" srcId="{8CDC6D86-BB39-4C5D-8E2C-A9D48620E4ED}" destId="{22314D51-0562-42DE-A8AE-65B787C2EB8D}" srcOrd="0" destOrd="0" presId="urn:microsoft.com/office/officeart/2005/8/layout/hierarchy5"/>
    <dgm:cxn modelId="{CF6854BD-C6C5-42AF-A03F-BE1BDC1019C9}" type="presParOf" srcId="{8CDC6D86-BB39-4C5D-8E2C-A9D48620E4ED}" destId="{23E7CCED-1043-441D-AFA0-7C15178ED1B7}" srcOrd="1" destOrd="0" presId="urn:microsoft.com/office/officeart/2005/8/layout/hierarchy5"/>
    <dgm:cxn modelId="{B351C274-F737-43C1-BF4C-4B88ADE926E7}" type="presParOf" srcId="{23E7CCED-1043-441D-AFA0-7C15178ED1B7}" destId="{9AC8D63C-CC02-4B75-B3A8-0F4EF9F4980A}" srcOrd="0" destOrd="0" presId="urn:microsoft.com/office/officeart/2005/8/layout/hierarchy5"/>
    <dgm:cxn modelId="{B30E38A5-67D5-473D-B43D-09E90C962C4C}" type="presParOf" srcId="{9AC8D63C-CC02-4B75-B3A8-0F4EF9F4980A}" destId="{8E17E5CF-A1A1-45EF-80B2-8014A76D2C83}" srcOrd="0" destOrd="0" presId="urn:microsoft.com/office/officeart/2005/8/layout/hierarchy5"/>
    <dgm:cxn modelId="{359D45ED-5467-4FF3-BE32-5D4C4C9F45CE}" type="presParOf" srcId="{23E7CCED-1043-441D-AFA0-7C15178ED1B7}" destId="{2D0B75B6-F58D-4D56-8AF0-6C1094309829}" srcOrd="1" destOrd="0" presId="urn:microsoft.com/office/officeart/2005/8/layout/hierarchy5"/>
    <dgm:cxn modelId="{0506FCDD-7732-4D33-8C39-A282D36667C9}" type="presParOf" srcId="{2D0B75B6-F58D-4D56-8AF0-6C1094309829}" destId="{03B9D9D8-C036-4C16-9AAC-84562C2AC0FF}" srcOrd="0" destOrd="0" presId="urn:microsoft.com/office/officeart/2005/8/layout/hierarchy5"/>
    <dgm:cxn modelId="{86F6AAD9-9B96-4440-ACF1-09B0D1B5FB09}" type="presParOf" srcId="{2D0B75B6-F58D-4D56-8AF0-6C1094309829}" destId="{A3E81286-234F-4DFA-AEAC-C10B64872AE8}" srcOrd="1" destOrd="0" presId="urn:microsoft.com/office/officeart/2005/8/layout/hierarchy5"/>
    <dgm:cxn modelId="{DAB7505F-8822-40EC-8B13-86EB8B8D96A4}" type="presParOf" srcId="{23E7CCED-1043-441D-AFA0-7C15178ED1B7}" destId="{25A54963-7FCA-4458-8E0E-EF753FFA2B7C}" srcOrd="2" destOrd="0" presId="urn:microsoft.com/office/officeart/2005/8/layout/hierarchy5"/>
    <dgm:cxn modelId="{11C229DC-1605-40A6-8A29-B7FD737018BF}" type="presParOf" srcId="{25A54963-7FCA-4458-8E0E-EF753FFA2B7C}" destId="{A9168B7B-22C7-4703-BCA6-5B0AF12059D2}" srcOrd="0" destOrd="0" presId="urn:microsoft.com/office/officeart/2005/8/layout/hierarchy5"/>
    <dgm:cxn modelId="{F47726FB-8E8C-4791-A90B-473A6EEB9845}" type="presParOf" srcId="{23E7CCED-1043-441D-AFA0-7C15178ED1B7}" destId="{F12FB8FA-4B6A-43C0-A230-D631AB5457AE}" srcOrd="3" destOrd="0" presId="urn:microsoft.com/office/officeart/2005/8/layout/hierarchy5"/>
    <dgm:cxn modelId="{92E03B3A-964B-464A-8220-5BBAB20EDAC6}" type="presParOf" srcId="{F12FB8FA-4B6A-43C0-A230-D631AB5457AE}" destId="{DBE75ADC-68A9-44DA-B51B-2BCA36C92C6E}" srcOrd="0" destOrd="0" presId="urn:microsoft.com/office/officeart/2005/8/layout/hierarchy5"/>
    <dgm:cxn modelId="{3AE4BA52-151C-45CA-8F4D-2BA41AE779D5}" type="presParOf" srcId="{F12FB8FA-4B6A-43C0-A230-D631AB5457AE}" destId="{0EF87F08-2E51-48E3-A93C-C644D44A9A0C}" srcOrd="1" destOrd="0" presId="urn:microsoft.com/office/officeart/2005/8/layout/hierarchy5"/>
    <dgm:cxn modelId="{5E4D6901-6105-4D00-A4BF-CE0330E0B400}" type="presParOf" srcId="{2332FCC4-CFD6-4C8A-AE3D-3B4AFCC49693}" destId="{31C8D169-38B0-4D9A-AE03-CF48DC4DB708}" srcOrd="2" destOrd="0" presId="urn:microsoft.com/office/officeart/2005/8/layout/hierarchy5"/>
    <dgm:cxn modelId="{1A8EDB86-1C1B-41D2-BA3B-3C64FE515C7A}" type="presParOf" srcId="{31C8D169-38B0-4D9A-AE03-CF48DC4DB708}" destId="{DE9CB3DF-D657-4BDF-84DB-574C2F6B98E8}" srcOrd="0" destOrd="0" presId="urn:microsoft.com/office/officeart/2005/8/layout/hierarchy5"/>
    <dgm:cxn modelId="{BE04DB4D-E191-4867-8A13-4C0C975EC9B4}" type="presParOf" srcId="{2332FCC4-CFD6-4C8A-AE3D-3B4AFCC49693}" destId="{F6390E40-D3E2-42E0-B422-639DAB4FE1B8}" srcOrd="3" destOrd="0" presId="urn:microsoft.com/office/officeart/2005/8/layout/hierarchy5"/>
    <dgm:cxn modelId="{C384DC30-BA24-4692-A6BD-720DEDC143CB}" type="presParOf" srcId="{F6390E40-D3E2-42E0-B422-639DAB4FE1B8}" destId="{34A79A2B-D054-42D3-9B93-2E92D2D76897}" srcOrd="0" destOrd="0" presId="urn:microsoft.com/office/officeart/2005/8/layout/hierarchy5"/>
    <dgm:cxn modelId="{AC1E4C25-3CB3-4086-8EDE-979BEDBE5781}" type="presParOf" srcId="{F6390E40-D3E2-42E0-B422-639DAB4FE1B8}" destId="{6EC869FD-2B14-462D-8A9A-532214C83713}" srcOrd="1" destOrd="0" presId="urn:microsoft.com/office/officeart/2005/8/layout/hierarchy5"/>
    <dgm:cxn modelId="{03564E8E-B70E-4752-810C-780AC736F7A7}" type="presParOf" srcId="{6EC869FD-2B14-462D-8A9A-532214C83713}" destId="{33C9FA00-02D7-4D9A-A29C-DFC102951FAA}" srcOrd="0" destOrd="0" presId="urn:microsoft.com/office/officeart/2005/8/layout/hierarchy5"/>
    <dgm:cxn modelId="{8CFBD673-B0C2-4B78-81AD-1000DD194ECB}" type="presParOf" srcId="{33C9FA00-02D7-4D9A-A29C-DFC102951FAA}" destId="{07A6AEE9-CF88-449D-A60E-D6CFE5B810E1}" srcOrd="0" destOrd="0" presId="urn:microsoft.com/office/officeart/2005/8/layout/hierarchy5"/>
    <dgm:cxn modelId="{4B166C0C-4826-4902-8C36-680419BBA065}" type="presParOf" srcId="{6EC869FD-2B14-462D-8A9A-532214C83713}" destId="{719FBE60-5220-4DDD-A405-683A7DAC230D}" srcOrd="1" destOrd="0" presId="urn:microsoft.com/office/officeart/2005/8/layout/hierarchy5"/>
    <dgm:cxn modelId="{30A6AF5D-7031-46BB-B10F-E520A288EFC4}" type="presParOf" srcId="{719FBE60-5220-4DDD-A405-683A7DAC230D}" destId="{FC1323B4-75C1-4AAA-AE53-0F26DF2D9C71}" srcOrd="0" destOrd="0" presId="urn:microsoft.com/office/officeart/2005/8/layout/hierarchy5"/>
    <dgm:cxn modelId="{858B30E8-DAC7-4698-9844-6D10F0EC1FB9}" type="presParOf" srcId="{719FBE60-5220-4DDD-A405-683A7DAC230D}" destId="{129BA921-D74D-43FA-89AD-3AF70BA586ED}" srcOrd="1" destOrd="0" presId="urn:microsoft.com/office/officeart/2005/8/layout/hierarchy5"/>
    <dgm:cxn modelId="{4C68F327-E442-4FA0-8F16-33E4C356BDE4}" type="presParOf" srcId="{3C602748-6E9D-4626-AF45-608697B120A2}" destId="{FC8CA2C5-0A9C-4E2E-AB38-2F1589FCF82B}" srcOrd="1" destOrd="0" presId="urn:microsoft.com/office/officeart/2005/8/layout/hierarchy5"/>
    <dgm:cxn modelId="{641E09E5-4CC5-41F8-9CC9-616A9C037E3F}" type="presParOf" srcId="{FC8CA2C5-0A9C-4E2E-AB38-2F1589FCF82B}" destId="{58B5727D-7E9B-44FE-A12B-E8E350CE7C21}" srcOrd="0" destOrd="0" presId="urn:microsoft.com/office/officeart/2005/8/layout/hierarchy5"/>
    <dgm:cxn modelId="{6AACD2BA-0BFA-4F26-B233-B6CB2A3CBDC0}" type="presParOf" srcId="{58B5727D-7E9B-44FE-A12B-E8E350CE7C21}" destId="{B78B5B47-75DC-4D5F-8D80-2E0B5608B722}" srcOrd="0" destOrd="0" presId="urn:microsoft.com/office/officeart/2005/8/layout/hierarchy5"/>
    <dgm:cxn modelId="{AF19B1FA-3640-4768-A278-F8B9B759CE9A}" type="presParOf" srcId="{58B5727D-7E9B-44FE-A12B-E8E350CE7C21}" destId="{782BBE81-E1E2-4F51-93B6-BDAF19E216DB}"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131904-0E04-4EA7-9036-9449A746CEB6}" type="doc">
      <dgm:prSet loTypeId="urn:microsoft.com/office/officeart/2005/8/layout/rings+Icon" loCatId="relationship" qsTypeId="urn:microsoft.com/office/officeart/2005/8/quickstyle/simple1" qsCatId="simple" csTypeId="urn:microsoft.com/office/officeart/2005/8/colors/accent5_2" csCatId="accent5" phldr="1"/>
      <dgm:spPr/>
    </dgm:pt>
    <dgm:pt modelId="{01141EA2-D581-4420-9068-FB7E0E2BEA04}">
      <dgm:prSet phldrT="[Text]"/>
      <dgm:spPr/>
      <dgm:t>
        <a:bodyPr/>
        <a:lstStyle/>
        <a:p>
          <a:r>
            <a:rPr lang="en-GB" dirty="0"/>
            <a:t>Regional policy</a:t>
          </a:r>
        </a:p>
      </dgm:t>
    </dgm:pt>
    <dgm:pt modelId="{8BCC9437-A6EA-4559-AD9E-D1F313E4C6EA}" type="parTrans" cxnId="{8FDAA4D4-C612-4A0F-BCF2-92625EF444DD}">
      <dgm:prSet/>
      <dgm:spPr/>
      <dgm:t>
        <a:bodyPr/>
        <a:lstStyle/>
        <a:p>
          <a:endParaRPr lang="en-GB"/>
        </a:p>
      </dgm:t>
    </dgm:pt>
    <dgm:pt modelId="{4D62B0E4-FA56-4E24-849D-D5545E41A012}" type="sibTrans" cxnId="{8FDAA4D4-C612-4A0F-BCF2-92625EF444DD}">
      <dgm:prSet/>
      <dgm:spPr/>
      <dgm:t>
        <a:bodyPr/>
        <a:lstStyle/>
        <a:p>
          <a:endParaRPr lang="en-GB"/>
        </a:p>
      </dgm:t>
    </dgm:pt>
    <dgm:pt modelId="{0DF514C1-6F94-49DF-96A5-D40B9C971EAE}">
      <dgm:prSet phldrT="[Text]"/>
      <dgm:spPr/>
      <dgm:t>
        <a:bodyPr/>
        <a:lstStyle/>
        <a:p>
          <a:r>
            <a:rPr lang="en-GB" dirty="0"/>
            <a:t>EU Digital Agenda</a:t>
          </a:r>
        </a:p>
      </dgm:t>
    </dgm:pt>
    <dgm:pt modelId="{C1BE770C-122C-4DA4-A50B-C2B7E2CBF320}" type="parTrans" cxnId="{4EC28D40-E5CD-4776-AAF6-CFCDAA5FF654}">
      <dgm:prSet/>
      <dgm:spPr/>
      <dgm:t>
        <a:bodyPr/>
        <a:lstStyle/>
        <a:p>
          <a:endParaRPr lang="en-GB"/>
        </a:p>
      </dgm:t>
    </dgm:pt>
    <dgm:pt modelId="{9EE2306D-0295-43DE-BADE-D609CD869521}" type="sibTrans" cxnId="{4EC28D40-E5CD-4776-AAF6-CFCDAA5FF654}">
      <dgm:prSet/>
      <dgm:spPr/>
      <dgm:t>
        <a:bodyPr/>
        <a:lstStyle/>
        <a:p>
          <a:endParaRPr lang="en-GB"/>
        </a:p>
      </dgm:t>
    </dgm:pt>
    <dgm:pt modelId="{F41661F5-E3AF-4E23-876F-F114FEA5772D}">
      <dgm:prSet phldrT="[Text]"/>
      <dgm:spPr/>
      <dgm:t>
        <a:bodyPr/>
        <a:lstStyle/>
        <a:p>
          <a:r>
            <a:rPr lang="en-GB" dirty="0"/>
            <a:t>EU Green Deal</a:t>
          </a:r>
        </a:p>
      </dgm:t>
    </dgm:pt>
    <dgm:pt modelId="{FAA96BA2-6E9A-4526-85B5-E8CACB4576D4}" type="parTrans" cxnId="{9B47A8C6-02FA-4F3C-9AD7-5DF3C57C9E45}">
      <dgm:prSet/>
      <dgm:spPr/>
      <dgm:t>
        <a:bodyPr/>
        <a:lstStyle/>
        <a:p>
          <a:endParaRPr lang="en-GB"/>
        </a:p>
      </dgm:t>
    </dgm:pt>
    <dgm:pt modelId="{77CAB5AC-3E34-4553-82DA-6CB9DA3DA906}" type="sibTrans" cxnId="{9B47A8C6-02FA-4F3C-9AD7-5DF3C57C9E45}">
      <dgm:prSet/>
      <dgm:spPr/>
      <dgm:t>
        <a:bodyPr/>
        <a:lstStyle/>
        <a:p>
          <a:endParaRPr lang="en-GB"/>
        </a:p>
      </dgm:t>
    </dgm:pt>
    <dgm:pt modelId="{20347280-8487-46E1-9FB2-338D14C1CFF5}" type="pres">
      <dgm:prSet presAssocID="{73131904-0E04-4EA7-9036-9449A746CEB6}" presName="Name0" presStyleCnt="0">
        <dgm:presLayoutVars>
          <dgm:chMax val="7"/>
          <dgm:dir/>
          <dgm:resizeHandles val="exact"/>
        </dgm:presLayoutVars>
      </dgm:prSet>
      <dgm:spPr/>
    </dgm:pt>
    <dgm:pt modelId="{5D793971-E6A0-4FFA-A535-F16BA3B6D341}" type="pres">
      <dgm:prSet presAssocID="{73131904-0E04-4EA7-9036-9449A746CEB6}" presName="ellipse1" presStyleLbl="vennNode1" presStyleIdx="0" presStyleCnt="3" custLinFactNeighborX="19461" custLinFactNeighborY="-3248">
        <dgm:presLayoutVars>
          <dgm:bulletEnabled val="1"/>
        </dgm:presLayoutVars>
      </dgm:prSet>
      <dgm:spPr/>
      <dgm:t>
        <a:bodyPr/>
        <a:lstStyle/>
        <a:p>
          <a:endParaRPr lang="en-US"/>
        </a:p>
      </dgm:t>
    </dgm:pt>
    <dgm:pt modelId="{8D5E741D-C31F-4ADC-96A2-96604A7518BD}" type="pres">
      <dgm:prSet presAssocID="{73131904-0E04-4EA7-9036-9449A746CEB6}" presName="ellipse2" presStyleLbl="vennNode1" presStyleIdx="1" presStyleCnt="3">
        <dgm:presLayoutVars>
          <dgm:bulletEnabled val="1"/>
        </dgm:presLayoutVars>
      </dgm:prSet>
      <dgm:spPr/>
      <dgm:t>
        <a:bodyPr/>
        <a:lstStyle/>
        <a:p>
          <a:endParaRPr lang="en-US"/>
        </a:p>
      </dgm:t>
    </dgm:pt>
    <dgm:pt modelId="{B5E3BB8E-B3AB-4717-A2E2-F438C9D22E11}" type="pres">
      <dgm:prSet presAssocID="{73131904-0E04-4EA7-9036-9449A746CEB6}" presName="ellipse3" presStyleLbl="vennNode1" presStyleIdx="2" presStyleCnt="3" custLinFactNeighborX="-10082" custLinFactNeighborY="8637">
        <dgm:presLayoutVars>
          <dgm:bulletEnabled val="1"/>
        </dgm:presLayoutVars>
      </dgm:prSet>
      <dgm:spPr/>
      <dgm:t>
        <a:bodyPr/>
        <a:lstStyle/>
        <a:p>
          <a:endParaRPr lang="en-US"/>
        </a:p>
      </dgm:t>
    </dgm:pt>
  </dgm:ptLst>
  <dgm:cxnLst>
    <dgm:cxn modelId="{FE18D4CA-24F2-463C-A85E-17104D992603}" type="presOf" srcId="{F41661F5-E3AF-4E23-876F-F114FEA5772D}" destId="{B5E3BB8E-B3AB-4717-A2E2-F438C9D22E11}" srcOrd="0" destOrd="0" presId="urn:microsoft.com/office/officeart/2005/8/layout/rings+Icon"/>
    <dgm:cxn modelId="{F1341002-DE9C-4086-B021-D0E95480F3FC}" type="presOf" srcId="{73131904-0E04-4EA7-9036-9449A746CEB6}" destId="{20347280-8487-46E1-9FB2-338D14C1CFF5}" srcOrd="0" destOrd="0" presId="urn:microsoft.com/office/officeart/2005/8/layout/rings+Icon"/>
    <dgm:cxn modelId="{63675F51-133B-4CF5-A5C3-F8ACDCE813F1}" type="presOf" srcId="{01141EA2-D581-4420-9068-FB7E0E2BEA04}" destId="{5D793971-E6A0-4FFA-A535-F16BA3B6D341}" srcOrd="0" destOrd="0" presId="urn:microsoft.com/office/officeart/2005/8/layout/rings+Icon"/>
    <dgm:cxn modelId="{8FDAA4D4-C612-4A0F-BCF2-92625EF444DD}" srcId="{73131904-0E04-4EA7-9036-9449A746CEB6}" destId="{01141EA2-D581-4420-9068-FB7E0E2BEA04}" srcOrd="0" destOrd="0" parTransId="{8BCC9437-A6EA-4559-AD9E-D1F313E4C6EA}" sibTransId="{4D62B0E4-FA56-4E24-849D-D5545E41A012}"/>
    <dgm:cxn modelId="{0249C187-36E4-493E-A84F-BF8B95008E4A}" type="presOf" srcId="{0DF514C1-6F94-49DF-96A5-D40B9C971EAE}" destId="{8D5E741D-C31F-4ADC-96A2-96604A7518BD}" srcOrd="0" destOrd="0" presId="urn:microsoft.com/office/officeart/2005/8/layout/rings+Icon"/>
    <dgm:cxn modelId="{4EC28D40-E5CD-4776-AAF6-CFCDAA5FF654}" srcId="{73131904-0E04-4EA7-9036-9449A746CEB6}" destId="{0DF514C1-6F94-49DF-96A5-D40B9C971EAE}" srcOrd="1" destOrd="0" parTransId="{C1BE770C-122C-4DA4-A50B-C2B7E2CBF320}" sibTransId="{9EE2306D-0295-43DE-BADE-D609CD869521}"/>
    <dgm:cxn modelId="{9B47A8C6-02FA-4F3C-9AD7-5DF3C57C9E45}" srcId="{73131904-0E04-4EA7-9036-9449A746CEB6}" destId="{F41661F5-E3AF-4E23-876F-F114FEA5772D}" srcOrd="2" destOrd="0" parTransId="{FAA96BA2-6E9A-4526-85B5-E8CACB4576D4}" sibTransId="{77CAB5AC-3E34-4553-82DA-6CB9DA3DA906}"/>
    <dgm:cxn modelId="{C4E3A8AB-49BF-4344-B85D-A9AF09D6946E}" type="presParOf" srcId="{20347280-8487-46E1-9FB2-338D14C1CFF5}" destId="{5D793971-E6A0-4FFA-A535-F16BA3B6D341}" srcOrd="0" destOrd="0" presId="urn:microsoft.com/office/officeart/2005/8/layout/rings+Icon"/>
    <dgm:cxn modelId="{85F23B51-F549-45E7-A262-6BB58954A5ED}" type="presParOf" srcId="{20347280-8487-46E1-9FB2-338D14C1CFF5}" destId="{8D5E741D-C31F-4ADC-96A2-96604A7518BD}" srcOrd="1" destOrd="0" presId="urn:microsoft.com/office/officeart/2005/8/layout/rings+Icon"/>
    <dgm:cxn modelId="{24A8A8AF-50EC-4BA3-8AB3-B6AD085CF583}" type="presParOf" srcId="{20347280-8487-46E1-9FB2-338D14C1CFF5}" destId="{B5E3BB8E-B3AB-4717-A2E2-F438C9D22E11}"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3131904-0E04-4EA7-9036-9449A746CEB6}" type="doc">
      <dgm:prSet loTypeId="urn:microsoft.com/office/officeart/2005/8/layout/rings+Icon" loCatId="relationship" qsTypeId="urn:microsoft.com/office/officeart/2005/8/quickstyle/simple1" qsCatId="simple" csTypeId="urn:microsoft.com/office/officeart/2005/8/colors/accent5_2" csCatId="accent5" phldr="1"/>
      <dgm:spPr/>
    </dgm:pt>
    <dgm:pt modelId="{01141EA2-D581-4420-9068-FB7E0E2BEA04}">
      <dgm:prSet phldrT="[Text]"/>
      <dgm:spPr>
        <a:noFill/>
      </dgm:spPr>
      <dgm:t>
        <a:bodyPr/>
        <a:lstStyle/>
        <a:p>
          <a:endParaRPr lang="en-GB" dirty="0">
            <a:noFill/>
          </a:endParaRPr>
        </a:p>
      </dgm:t>
    </dgm:pt>
    <dgm:pt modelId="{8BCC9437-A6EA-4559-AD9E-D1F313E4C6EA}" type="parTrans" cxnId="{8FDAA4D4-C612-4A0F-BCF2-92625EF444DD}">
      <dgm:prSet/>
      <dgm:spPr/>
      <dgm:t>
        <a:bodyPr/>
        <a:lstStyle/>
        <a:p>
          <a:endParaRPr lang="en-GB"/>
        </a:p>
      </dgm:t>
    </dgm:pt>
    <dgm:pt modelId="{4D62B0E4-FA56-4E24-849D-D5545E41A012}" type="sibTrans" cxnId="{8FDAA4D4-C612-4A0F-BCF2-92625EF444DD}">
      <dgm:prSet/>
      <dgm:spPr/>
      <dgm:t>
        <a:bodyPr/>
        <a:lstStyle/>
        <a:p>
          <a:endParaRPr lang="en-GB"/>
        </a:p>
      </dgm:t>
    </dgm:pt>
    <dgm:pt modelId="{0DF514C1-6F94-49DF-96A5-D40B9C971EAE}">
      <dgm:prSet phldrT="[Text]"/>
      <dgm:spPr/>
      <dgm:t>
        <a:bodyPr/>
        <a:lstStyle/>
        <a:p>
          <a:r>
            <a:rPr lang="en-GB" dirty="0"/>
            <a:t>EU Digital Agenda</a:t>
          </a:r>
        </a:p>
      </dgm:t>
    </dgm:pt>
    <dgm:pt modelId="{C1BE770C-122C-4DA4-A50B-C2B7E2CBF320}" type="parTrans" cxnId="{4EC28D40-E5CD-4776-AAF6-CFCDAA5FF654}">
      <dgm:prSet/>
      <dgm:spPr/>
      <dgm:t>
        <a:bodyPr/>
        <a:lstStyle/>
        <a:p>
          <a:endParaRPr lang="en-GB"/>
        </a:p>
      </dgm:t>
    </dgm:pt>
    <dgm:pt modelId="{9EE2306D-0295-43DE-BADE-D609CD869521}" type="sibTrans" cxnId="{4EC28D40-E5CD-4776-AAF6-CFCDAA5FF654}">
      <dgm:prSet/>
      <dgm:spPr/>
      <dgm:t>
        <a:bodyPr/>
        <a:lstStyle/>
        <a:p>
          <a:endParaRPr lang="en-GB"/>
        </a:p>
      </dgm:t>
    </dgm:pt>
    <dgm:pt modelId="{F41661F5-E3AF-4E23-876F-F114FEA5772D}">
      <dgm:prSet phldrT="[Text]"/>
      <dgm:spPr/>
      <dgm:t>
        <a:bodyPr/>
        <a:lstStyle/>
        <a:p>
          <a:r>
            <a:rPr lang="en-GB" dirty="0"/>
            <a:t>EU Green Deal</a:t>
          </a:r>
        </a:p>
      </dgm:t>
    </dgm:pt>
    <dgm:pt modelId="{FAA96BA2-6E9A-4526-85B5-E8CACB4576D4}" type="parTrans" cxnId="{9B47A8C6-02FA-4F3C-9AD7-5DF3C57C9E45}">
      <dgm:prSet/>
      <dgm:spPr/>
      <dgm:t>
        <a:bodyPr/>
        <a:lstStyle/>
        <a:p>
          <a:endParaRPr lang="en-GB"/>
        </a:p>
      </dgm:t>
    </dgm:pt>
    <dgm:pt modelId="{77CAB5AC-3E34-4553-82DA-6CB9DA3DA906}" type="sibTrans" cxnId="{9B47A8C6-02FA-4F3C-9AD7-5DF3C57C9E45}">
      <dgm:prSet/>
      <dgm:spPr/>
      <dgm:t>
        <a:bodyPr/>
        <a:lstStyle/>
        <a:p>
          <a:endParaRPr lang="en-GB"/>
        </a:p>
      </dgm:t>
    </dgm:pt>
    <dgm:pt modelId="{20347280-8487-46E1-9FB2-338D14C1CFF5}" type="pres">
      <dgm:prSet presAssocID="{73131904-0E04-4EA7-9036-9449A746CEB6}" presName="Name0" presStyleCnt="0">
        <dgm:presLayoutVars>
          <dgm:chMax val="7"/>
          <dgm:dir/>
          <dgm:resizeHandles val="exact"/>
        </dgm:presLayoutVars>
      </dgm:prSet>
      <dgm:spPr/>
    </dgm:pt>
    <dgm:pt modelId="{5D793971-E6A0-4FFA-A535-F16BA3B6D341}" type="pres">
      <dgm:prSet presAssocID="{73131904-0E04-4EA7-9036-9449A746CEB6}" presName="ellipse1" presStyleLbl="vennNode1" presStyleIdx="0" presStyleCnt="3" custLinFactNeighborX="19461" custLinFactNeighborY="-3248">
        <dgm:presLayoutVars>
          <dgm:bulletEnabled val="1"/>
        </dgm:presLayoutVars>
      </dgm:prSet>
      <dgm:spPr/>
      <dgm:t>
        <a:bodyPr/>
        <a:lstStyle/>
        <a:p>
          <a:endParaRPr lang="en-US"/>
        </a:p>
      </dgm:t>
    </dgm:pt>
    <dgm:pt modelId="{8D5E741D-C31F-4ADC-96A2-96604A7518BD}" type="pres">
      <dgm:prSet presAssocID="{73131904-0E04-4EA7-9036-9449A746CEB6}" presName="ellipse2" presStyleLbl="vennNode1" presStyleIdx="1" presStyleCnt="3" custLinFactNeighborX="-44631" custLinFactNeighborY="-59417">
        <dgm:presLayoutVars>
          <dgm:bulletEnabled val="1"/>
        </dgm:presLayoutVars>
      </dgm:prSet>
      <dgm:spPr/>
      <dgm:t>
        <a:bodyPr/>
        <a:lstStyle/>
        <a:p>
          <a:endParaRPr lang="en-US"/>
        </a:p>
      </dgm:t>
    </dgm:pt>
    <dgm:pt modelId="{B5E3BB8E-B3AB-4717-A2E2-F438C9D22E11}" type="pres">
      <dgm:prSet presAssocID="{73131904-0E04-4EA7-9036-9449A746CEB6}" presName="ellipse3" presStyleLbl="vennNode1" presStyleIdx="2" presStyleCnt="3" custLinFactNeighborX="-10082" custLinFactNeighborY="8637">
        <dgm:presLayoutVars>
          <dgm:bulletEnabled val="1"/>
        </dgm:presLayoutVars>
      </dgm:prSet>
      <dgm:spPr/>
      <dgm:t>
        <a:bodyPr/>
        <a:lstStyle/>
        <a:p>
          <a:endParaRPr lang="en-US"/>
        </a:p>
      </dgm:t>
    </dgm:pt>
  </dgm:ptLst>
  <dgm:cxnLst>
    <dgm:cxn modelId="{FE18D4CA-24F2-463C-A85E-17104D992603}" type="presOf" srcId="{F41661F5-E3AF-4E23-876F-F114FEA5772D}" destId="{B5E3BB8E-B3AB-4717-A2E2-F438C9D22E11}" srcOrd="0" destOrd="0" presId="urn:microsoft.com/office/officeart/2005/8/layout/rings+Icon"/>
    <dgm:cxn modelId="{F1341002-DE9C-4086-B021-D0E95480F3FC}" type="presOf" srcId="{73131904-0E04-4EA7-9036-9449A746CEB6}" destId="{20347280-8487-46E1-9FB2-338D14C1CFF5}" srcOrd="0" destOrd="0" presId="urn:microsoft.com/office/officeart/2005/8/layout/rings+Icon"/>
    <dgm:cxn modelId="{63675F51-133B-4CF5-A5C3-F8ACDCE813F1}" type="presOf" srcId="{01141EA2-D581-4420-9068-FB7E0E2BEA04}" destId="{5D793971-E6A0-4FFA-A535-F16BA3B6D341}" srcOrd="0" destOrd="0" presId="urn:microsoft.com/office/officeart/2005/8/layout/rings+Icon"/>
    <dgm:cxn modelId="{8FDAA4D4-C612-4A0F-BCF2-92625EF444DD}" srcId="{73131904-0E04-4EA7-9036-9449A746CEB6}" destId="{01141EA2-D581-4420-9068-FB7E0E2BEA04}" srcOrd="0" destOrd="0" parTransId="{8BCC9437-A6EA-4559-AD9E-D1F313E4C6EA}" sibTransId="{4D62B0E4-FA56-4E24-849D-D5545E41A012}"/>
    <dgm:cxn modelId="{0249C187-36E4-493E-A84F-BF8B95008E4A}" type="presOf" srcId="{0DF514C1-6F94-49DF-96A5-D40B9C971EAE}" destId="{8D5E741D-C31F-4ADC-96A2-96604A7518BD}" srcOrd="0" destOrd="0" presId="urn:microsoft.com/office/officeart/2005/8/layout/rings+Icon"/>
    <dgm:cxn modelId="{4EC28D40-E5CD-4776-AAF6-CFCDAA5FF654}" srcId="{73131904-0E04-4EA7-9036-9449A746CEB6}" destId="{0DF514C1-6F94-49DF-96A5-D40B9C971EAE}" srcOrd="1" destOrd="0" parTransId="{C1BE770C-122C-4DA4-A50B-C2B7E2CBF320}" sibTransId="{9EE2306D-0295-43DE-BADE-D609CD869521}"/>
    <dgm:cxn modelId="{9B47A8C6-02FA-4F3C-9AD7-5DF3C57C9E45}" srcId="{73131904-0E04-4EA7-9036-9449A746CEB6}" destId="{F41661F5-E3AF-4E23-876F-F114FEA5772D}" srcOrd="2" destOrd="0" parTransId="{FAA96BA2-6E9A-4526-85B5-E8CACB4576D4}" sibTransId="{77CAB5AC-3E34-4553-82DA-6CB9DA3DA906}"/>
    <dgm:cxn modelId="{C4E3A8AB-49BF-4344-B85D-A9AF09D6946E}" type="presParOf" srcId="{20347280-8487-46E1-9FB2-338D14C1CFF5}" destId="{5D793971-E6A0-4FFA-A535-F16BA3B6D341}" srcOrd="0" destOrd="0" presId="urn:microsoft.com/office/officeart/2005/8/layout/rings+Icon"/>
    <dgm:cxn modelId="{85F23B51-F549-45E7-A262-6BB58954A5ED}" type="presParOf" srcId="{20347280-8487-46E1-9FB2-338D14C1CFF5}" destId="{8D5E741D-C31F-4ADC-96A2-96604A7518BD}" srcOrd="1" destOrd="0" presId="urn:microsoft.com/office/officeart/2005/8/layout/rings+Icon"/>
    <dgm:cxn modelId="{24A8A8AF-50EC-4BA3-8AB3-B6AD085CF583}" type="presParOf" srcId="{20347280-8487-46E1-9FB2-338D14C1CFF5}" destId="{B5E3BB8E-B3AB-4717-A2E2-F438C9D22E11}" srcOrd="2"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3131904-0E04-4EA7-9036-9449A746CEB6}" type="doc">
      <dgm:prSet loTypeId="urn:microsoft.com/office/officeart/2005/8/layout/rings+Icon" loCatId="relationship" qsTypeId="urn:microsoft.com/office/officeart/2005/8/quickstyle/simple1" qsCatId="simple" csTypeId="urn:microsoft.com/office/officeart/2005/8/colors/accent5_2" csCatId="accent5" phldr="1"/>
      <dgm:spPr/>
    </dgm:pt>
    <dgm:pt modelId="{01141EA2-D581-4420-9068-FB7E0E2BEA04}">
      <dgm:prSet phldrT="[Text]"/>
      <dgm:spPr/>
      <dgm:t>
        <a:bodyPr/>
        <a:lstStyle/>
        <a:p>
          <a:r>
            <a:rPr lang="en-GB" dirty="0"/>
            <a:t>Regional policy</a:t>
          </a:r>
        </a:p>
      </dgm:t>
    </dgm:pt>
    <dgm:pt modelId="{8BCC9437-A6EA-4559-AD9E-D1F313E4C6EA}" type="parTrans" cxnId="{8FDAA4D4-C612-4A0F-BCF2-92625EF444DD}">
      <dgm:prSet/>
      <dgm:spPr/>
      <dgm:t>
        <a:bodyPr/>
        <a:lstStyle/>
        <a:p>
          <a:endParaRPr lang="en-GB"/>
        </a:p>
      </dgm:t>
    </dgm:pt>
    <dgm:pt modelId="{4D62B0E4-FA56-4E24-849D-D5545E41A012}" type="sibTrans" cxnId="{8FDAA4D4-C612-4A0F-BCF2-92625EF444DD}">
      <dgm:prSet/>
      <dgm:spPr/>
      <dgm:t>
        <a:bodyPr/>
        <a:lstStyle/>
        <a:p>
          <a:endParaRPr lang="en-GB"/>
        </a:p>
      </dgm:t>
    </dgm:pt>
    <dgm:pt modelId="{0DF514C1-6F94-49DF-96A5-D40B9C971EAE}">
      <dgm:prSet phldrT="[Text]"/>
      <dgm:spPr/>
      <dgm:t>
        <a:bodyPr/>
        <a:lstStyle/>
        <a:p>
          <a:r>
            <a:rPr lang="en-GB" dirty="0"/>
            <a:t>EU Digital Agenda</a:t>
          </a:r>
        </a:p>
      </dgm:t>
    </dgm:pt>
    <dgm:pt modelId="{C1BE770C-122C-4DA4-A50B-C2B7E2CBF320}" type="parTrans" cxnId="{4EC28D40-E5CD-4776-AAF6-CFCDAA5FF654}">
      <dgm:prSet/>
      <dgm:spPr/>
      <dgm:t>
        <a:bodyPr/>
        <a:lstStyle/>
        <a:p>
          <a:endParaRPr lang="en-GB"/>
        </a:p>
      </dgm:t>
    </dgm:pt>
    <dgm:pt modelId="{9EE2306D-0295-43DE-BADE-D609CD869521}" type="sibTrans" cxnId="{4EC28D40-E5CD-4776-AAF6-CFCDAA5FF654}">
      <dgm:prSet/>
      <dgm:spPr/>
      <dgm:t>
        <a:bodyPr/>
        <a:lstStyle/>
        <a:p>
          <a:endParaRPr lang="en-GB"/>
        </a:p>
      </dgm:t>
    </dgm:pt>
    <dgm:pt modelId="{F41661F5-E3AF-4E23-876F-F114FEA5772D}">
      <dgm:prSet phldrT="[Text]"/>
      <dgm:spPr/>
      <dgm:t>
        <a:bodyPr/>
        <a:lstStyle/>
        <a:p>
          <a:r>
            <a:rPr lang="en-GB" dirty="0"/>
            <a:t>EU Green Deal</a:t>
          </a:r>
        </a:p>
      </dgm:t>
    </dgm:pt>
    <dgm:pt modelId="{FAA96BA2-6E9A-4526-85B5-E8CACB4576D4}" type="parTrans" cxnId="{9B47A8C6-02FA-4F3C-9AD7-5DF3C57C9E45}">
      <dgm:prSet/>
      <dgm:spPr/>
      <dgm:t>
        <a:bodyPr/>
        <a:lstStyle/>
        <a:p>
          <a:endParaRPr lang="en-GB"/>
        </a:p>
      </dgm:t>
    </dgm:pt>
    <dgm:pt modelId="{77CAB5AC-3E34-4553-82DA-6CB9DA3DA906}" type="sibTrans" cxnId="{9B47A8C6-02FA-4F3C-9AD7-5DF3C57C9E45}">
      <dgm:prSet/>
      <dgm:spPr/>
      <dgm:t>
        <a:bodyPr/>
        <a:lstStyle/>
        <a:p>
          <a:endParaRPr lang="en-GB"/>
        </a:p>
      </dgm:t>
    </dgm:pt>
    <dgm:pt modelId="{20347280-8487-46E1-9FB2-338D14C1CFF5}" type="pres">
      <dgm:prSet presAssocID="{73131904-0E04-4EA7-9036-9449A746CEB6}" presName="Name0" presStyleCnt="0">
        <dgm:presLayoutVars>
          <dgm:chMax val="7"/>
          <dgm:dir/>
          <dgm:resizeHandles val="exact"/>
        </dgm:presLayoutVars>
      </dgm:prSet>
      <dgm:spPr/>
    </dgm:pt>
    <dgm:pt modelId="{5D793971-E6A0-4FFA-A535-F16BA3B6D341}" type="pres">
      <dgm:prSet presAssocID="{73131904-0E04-4EA7-9036-9449A746CEB6}" presName="ellipse1" presStyleLbl="vennNode1" presStyleIdx="0" presStyleCnt="3" custLinFactNeighborX="19461" custLinFactNeighborY="-3248">
        <dgm:presLayoutVars>
          <dgm:bulletEnabled val="1"/>
        </dgm:presLayoutVars>
      </dgm:prSet>
      <dgm:spPr/>
      <dgm:t>
        <a:bodyPr/>
        <a:lstStyle/>
        <a:p>
          <a:endParaRPr lang="en-US"/>
        </a:p>
      </dgm:t>
    </dgm:pt>
    <dgm:pt modelId="{8D5E741D-C31F-4ADC-96A2-96604A7518BD}" type="pres">
      <dgm:prSet presAssocID="{73131904-0E04-4EA7-9036-9449A746CEB6}" presName="ellipse2" presStyleLbl="vennNode1" presStyleIdx="1" presStyleCnt="3">
        <dgm:presLayoutVars>
          <dgm:bulletEnabled val="1"/>
        </dgm:presLayoutVars>
      </dgm:prSet>
      <dgm:spPr/>
      <dgm:t>
        <a:bodyPr/>
        <a:lstStyle/>
        <a:p>
          <a:endParaRPr lang="en-US"/>
        </a:p>
      </dgm:t>
    </dgm:pt>
    <dgm:pt modelId="{B5E3BB8E-B3AB-4717-A2E2-F438C9D22E11}" type="pres">
      <dgm:prSet presAssocID="{73131904-0E04-4EA7-9036-9449A746CEB6}" presName="ellipse3" presStyleLbl="vennNode1" presStyleIdx="2" presStyleCnt="3" custLinFactNeighborX="-10082" custLinFactNeighborY="8637">
        <dgm:presLayoutVars>
          <dgm:bulletEnabled val="1"/>
        </dgm:presLayoutVars>
      </dgm:prSet>
      <dgm:spPr/>
      <dgm:t>
        <a:bodyPr/>
        <a:lstStyle/>
        <a:p>
          <a:endParaRPr lang="en-US"/>
        </a:p>
      </dgm:t>
    </dgm:pt>
  </dgm:ptLst>
  <dgm:cxnLst>
    <dgm:cxn modelId="{FE18D4CA-24F2-463C-A85E-17104D992603}" type="presOf" srcId="{F41661F5-E3AF-4E23-876F-F114FEA5772D}" destId="{B5E3BB8E-B3AB-4717-A2E2-F438C9D22E11}" srcOrd="0" destOrd="0" presId="urn:microsoft.com/office/officeart/2005/8/layout/rings+Icon"/>
    <dgm:cxn modelId="{F1341002-DE9C-4086-B021-D0E95480F3FC}" type="presOf" srcId="{73131904-0E04-4EA7-9036-9449A746CEB6}" destId="{20347280-8487-46E1-9FB2-338D14C1CFF5}" srcOrd="0" destOrd="0" presId="urn:microsoft.com/office/officeart/2005/8/layout/rings+Icon"/>
    <dgm:cxn modelId="{63675F51-133B-4CF5-A5C3-F8ACDCE813F1}" type="presOf" srcId="{01141EA2-D581-4420-9068-FB7E0E2BEA04}" destId="{5D793971-E6A0-4FFA-A535-F16BA3B6D341}" srcOrd="0" destOrd="0" presId="urn:microsoft.com/office/officeart/2005/8/layout/rings+Icon"/>
    <dgm:cxn modelId="{8FDAA4D4-C612-4A0F-BCF2-92625EF444DD}" srcId="{73131904-0E04-4EA7-9036-9449A746CEB6}" destId="{01141EA2-D581-4420-9068-FB7E0E2BEA04}" srcOrd="0" destOrd="0" parTransId="{8BCC9437-A6EA-4559-AD9E-D1F313E4C6EA}" sibTransId="{4D62B0E4-FA56-4E24-849D-D5545E41A012}"/>
    <dgm:cxn modelId="{0249C187-36E4-493E-A84F-BF8B95008E4A}" type="presOf" srcId="{0DF514C1-6F94-49DF-96A5-D40B9C971EAE}" destId="{8D5E741D-C31F-4ADC-96A2-96604A7518BD}" srcOrd="0" destOrd="0" presId="urn:microsoft.com/office/officeart/2005/8/layout/rings+Icon"/>
    <dgm:cxn modelId="{4EC28D40-E5CD-4776-AAF6-CFCDAA5FF654}" srcId="{73131904-0E04-4EA7-9036-9449A746CEB6}" destId="{0DF514C1-6F94-49DF-96A5-D40B9C971EAE}" srcOrd="1" destOrd="0" parTransId="{C1BE770C-122C-4DA4-A50B-C2B7E2CBF320}" sibTransId="{9EE2306D-0295-43DE-BADE-D609CD869521}"/>
    <dgm:cxn modelId="{9B47A8C6-02FA-4F3C-9AD7-5DF3C57C9E45}" srcId="{73131904-0E04-4EA7-9036-9449A746CEB6}" destId="{F41661F5-E3AF-4E23-876F-F114FEA5772D}" srcOrd="2" destOrd="0" parTransId="{FAA96BA2-6E9A-4526-85B5-E8CACB4576D4}" sibTransId="{77CAB5AC-3E34-4553-82DA-6CB9DA3DA906}"/>
    <dgm:cxn modelId="{C4E3A8AB-49BF-4344-B85D-A9AF09D6946E}" type="presParOf" srcId="{20347280-8487-46E1-9FB2-338D14C1CFF5}" destId="{5D793971-E6A0-4FFA-A535-F16BA3B6D341}" srcOrd="0" destOrd="0" presId="urn:microsoft.com/office/officeart/2005/8/layout/rings+Icon"/>
    <dgm:cxn modelId="{85F23B51-F549-45E7-A262-6BB58954A5ED}" type="presParOf" srcId="{20347280-8487-46E1-9FB2-338D14C1CFF5}" destId="{8D5E741D-C31F-4ADC-96A2-96604A7518BD}" srcOrd="1" destOrd="0" presId="urn:microsoft.com/office/officeart/2005/8/layout/rings+Icon"/>
    <dgm:cxn modelId="{24A8A8AF-50EC-4BA3-8AB3-B6AD085CF583}" type="presParOf" srcId="{20347280-8487-46E1-9FB2-338D14C1CFF5}" destId="{B5E3BB8E-B3AB-4717-A2E2-F438C9D22E11}"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3131904-0E04-4EA7-9036-9449A746CEB6}" type="doc">
      <dgm:prSet loTypeId="urn:microsoft.com/office/officeart/2005/8/layout/rings+Icon" loCatId="relationship" qsTypeId="urn:microsoft.com/office/officeart/2005/8/quickstyle/simple1" qsCatId="simple" csTypeId="urn:microsoft.com/office/officeart/2005/8/colors/accent5_2" csCatId="accent5" phldr="1"/>
      <dgm:spPr/>
    </dgm:pt>
    <dgm:pt modelId="{01141EA2-D581-4420-9068-FB7E0E2BEA04}">
      <dgm:prSet phldrT="[Text]"/>
      <dgm:spPr>
        <a:noFill/>
      </dgm:spPr>
      <dgm:t>
        <a:bodyPr/>
        <a:lstStyle/>
        <a:p>
          <a:endParaRPr lang="en-GB" dirty="0">
            <a:noFill/>
          </a:endParaRPr>
        </a:p>
      </dgm:t>
    </dgm:pt>
    <dgm:pt modelId="{8BCC9437-A6EA-4559-AD9E-D1F313E4C6EA}" type="parTrans" cxnId="{8FDAA4D4-C612-4A0F-BCF2-92625EF444DD}">
      <dgm:prSet/>
      <dgm:spPr/>
      <dgm:t>
        <a:bodyPr/>
        <a:lstStyle/>
        <a:p>
          <a:endParaRPr lang="en-GB"/>
        </a:p>
      </dgm:t>
    </dgm:pt>
    <dgm:pt modelId="{4D62B0E4-FA56-4E24-849D-D5545E41A012}" type="sibTrans" cxnId="{8FDAA4D4-C612-4A0F-BCF2-92625EF444DD}">
      <dgm:prSet/>
      <dgm:spPr/>
      <dgm:t>
        <a:bodyPr/>
        <a:lstStyle/>
        <a:p>
          <a:endParaRPr lang="en-GB"/>
        </a:p>
      </dgm:t>
    </dgm:pt>
    <dgm:pt modelId="{0DF514C1-6F94-49DF-96A5-D40B9C971EAE}">
      <dgm:prSet phldrT="[Text]"/>
      <dgm:spPr/>
      <dgm:t>
        <a:bodyPr/>
        <a:lstStyle/>
        <a:p>
          <a:r>
            <a:rPr lang="en-GB" dirty="0"/>
            <a:t>EU Digital Agenda</a:t>
          </a:r>
        </a:p>
      </dgm:t>
    </dgm:pt>
    <dgm:pt modelId="{C1BE770C-122C-4DA4-A50B-C2B7E2CBF320}" type="parTrans" cxnId="{4EC28D40-E5CD-4776-AAF6-CFCDAA5FF654}">
      <dgm:prSet/>
      <dgm:spPr/>
      <dgm:t>
        <a:bodyPr/>
        <a:lstStyle/>
        <a:p>
          <a:endParaRPr lang="en-GB"/>
        </a:p>
      </dgm:t>
    </dgm:pt>
    <dgm:pt modelId="{9EE2306D-0295-43DE-BADE-D609CD869521}" type="sibTrans" cxnId="{4EC28D40-E5CD-4776-AAF6-CFCDAA5FF654}">
      <dgm:prSet/>
      <dgm:spPr/>
      <dgm:t>
        <a:bodyPr/>
        <a:lstStyle/>
        <a:p>
          <a:endParaRPr lang="en-GB"/>
        </a:p>
      </dgm:t>
    </dgm:pt>
    <dgm:pt modelId="{F41661F5-E3AF-4E23-876F-F114FEA5772D}">
      <dgm:prSet phldrT="[Text]"/>
      <dgm:spPr/>
      <dgm:t>
        <a:bodyPr/>
        <a:lstStyle/>
        <a:p>
          <a:r>
            <a:rPr lang="en-GB" dirty="0"/>
            <a:t>EU Green Deal</a:t>
          </a:r>
        </a:p>
      </dgm:t>
    </dgm:pt>
    <dgm:pt modelId="{FAA96BA2-6E9A-4526-85B5-E8CACB4576D4}" type="parTrans" cxnId="{9B47A8C6-02FA-4F3C-9AD7-5DF3C57C9E45}">
      <dgm:prSet/>
      <dgm:spPr/>
      <dgm:t>
        <a:bodyPr/>
        <a:lstStyle/>
        <a:p>
          <a:endParaRPr lang="en-GB"/>
        </a:p>
      </dgm:t>
    </dgm:pt>
    <dgm:pt modelId="{77CAB5AC-3E34-4553-82DA-6CB9DA3DA906}" type="sibTrans" cxnId="{9B47A8C6-02FA-4F3C-9AD7-5DF3C57C9E45}">
      <dgm:prSet/>
      <dgm:spPr/>
      <dgm:t>
        <a:bodyPr/>
        <a:lstStyle/>
        <a:p>
          <a:endParaRPr lang="en-GB"/>
        </a:p>
      </dgm:t>
    </dgm:pt>
    <dgm:pt modelId="{20347280-8487-46E1-9FB2-338D14C1CFF5}" type="pres">
      <dgm:prSet presAssocID="{73131904-0E04-4EA7-9036-9449A746CEB6}" presName="Name0" presStyleCnt="0">
        <dgm:presLayoutVars>
          <dgm:chMax val="7"/>
          <dgm:dir/>
          <dgm:resizeHandles val="exact"/>
        </dgm:presLayoutVars>
      </dgm:prSet>
      <dgm:spPr/>
    </dgm:pt>
    <dgm:pt modelId="{5D793971-E6A0-4FFA-A535-F16BA3B6D341}" type="pres">
      <dgm:prSet presAssocID="{73131904-0E04-4EA7-9036-9449A746CEB6}" presName="ellipse1" presStyleLbl="vennNode1" presStyleIdx="0" presStyleCnt="3" custLinFactNeighborX="19461" custLinFactNeighborY="-3248">
        <dgm:presLayoutVars>
          <dgm:bulletEnabled val="1"/>
        </dgm:presLayoutVars>
      </dgm:prSet>
      <dgm:spPr/>
      <dgm:t>
        <a:bodyPr/>
        <a:lstStyle/>
        <a:p>
          <a:endParaRPr lang="en-US"/>
        </a:p>
      </dgm:t>
    </dgm:pt>
    <dgm:pt modelId="{8D5E741D-C31F-4ADC-96A2-96604A7518BD}" type="pres">
      <dgm:prSet presAssocID="{73131904-0E04-4EA7-9036-9449A746CEB6}" presName="ellipse2" presStyleLbl="vennNode1" presStyleIdx="1" presStyleCnt="3" custLinFactNeighborX="-44631" custLinFactNeighborY="-59417">
        <dgm:presLayoutVars>
          <dgm:bulletEnabled val="1"/>
        </dgm:presLayoutVars>
      </dgm:prSet>
      <dgm:spPr/>
      <dgm:t>
        <a:bodyPr/>
        <a:lstStyle/>
        <a:p>
          <a:endParaRPr lang="en-US"/>
        </a:p>
      </dgm:t>
    </dgm:pt>
    <dgm:pt modelId="{B5E3BB8E-B3AB-4717-A2E2-F438C9D22E11}" type="pres">
      <dgm:prSet presAssocID="{73131904-0E04-4EA7-9036-9449A746CEB6}" presName="ellipse3" presStyleLbl="vennNode1" presStyleIdx="2" presStyleCnt="3" custLinFactNeighborX="-10082" custLinFactNeighborY="8637">
        <dgm:presLayoutVars>
          <dgm:bulletEnabled val="1"/>
        </dgm:presLayoutVars>
      </dgm:prSet>
      <dgm:spPr/>
      <dgm:t>
        <a:bodyPr/>
        <a:lstStyle/>
        <a:p>
          <a:endParaRPr lang="en-US"/>
        </a:p>
      </dgm:t>
    </dgm:pt>
  </dgm:ptLst>
  <dgm:cxnLst>
    <dgm:cxn modelId="{FE18D4CA-24F2-463C-A85E-17104D992603}" type="presOf" srcId="{F41661F5-E3AF-4E23-876F-F114FEA5772D}" destId="{B5E3BB8E-B3AB-4717-A2E2-F438C9D22E11}" srcOrd="0" destOrd="0" presId="urn:microsoft.com/office/officeart/2005/8/layout/rings+Icon"/>
    <dgm:cxn modelId="{F1341002-DE9C-4086-B021-D0E95480F3FC}" type="presOf" srcId="{73131904-0E04-4EA7-9036-9449A746CEB6}" destId="{20347280-8487-46E1-9FB2-338D14C1CFF5}" srcOrd="0" destOrd="0" presId="urn:microsoft.com/office/officeart/2005/8/layout/rings+Icon"/>
    <dgm:cxn modelId="{63675F51-133B-4CF5-A5C3-F8ACDCE813F1}" type="presOf" srcId="{01141EA2-D581-4420-9068-FB7E0E2BEA04}" destId="{5D793971-E6A0-4FFA-A535-F16BA3B6D341}" srcOrd="0" destOrd="0" presId="urn:microsoft.com/office/officeart/2005/8/layout/rings+Icon"/>
    <dgm:cxn modelId="{8FDAA4D4-C612-4A0F-BCF2-92625EF444DD}" srcId="{73131904-0E04-4EA7-9036-9449A746CEB6}" destId="{01141EA2-D581-4420-9068-FB7E0E2BEA04}" srcOrd="0" destOrd="0" parTransId="{8BCC9437-A6EA-4559-AD9E-D1F313E4C6EA}" sibTransId="{4D62B0E4-FA56-4E24-849D-D5545E41A012}"/>
    <dgm:cxn modelId="{0249C187-36E4-493E-A84F-BF8B95008E4A}" type="presOf" srcId="{0DF514C1-6F94-49DF-96A5-D40B9C971EAE}" destId="{8D5E741D-C31F-4ADC-96A2-96604A7518BD}" srcOrd="0" destOrd="0" presId="urn:microsoft.com/office/officeart/2005/8/layout/rings+Icon"/>
    <dgm:cxn modelId="{4EC28D40-E5CD-4776-AAF6-CFCDAA5FF654}" srcId="{73131904-0E04-4EA7-9036-9449A746CEB6}" destId="{0DF514C1-6F94-49DF-96A5-D40B9C971EAE}" srcOrd="1" destOrd="0" parTransId="{C1BE770C-122C-4DA4-A50B-C2B7E2CBF320}" sibTransId="{9EE2306D-0295-43DE-BADE-D609CD869521}"/>
    <dgm:cxn modelId="{9B47A8C6-02FA-4F3C-9AD7-5DF3C57C9E45}" srcId="{73131904-0E04-4EA7-9036-9449A746CEB6}" destId="{F41661F5-E3AF-4E23-876F-F114FEA5772D}" srcOrd="2" destOrd="0" parTransId="{FAA96BA2-6E9A-4526-85B5-E8CACB4576D4}" sibTransId="{77CAB5AC-3E34-4553-82DA-6CB9DA3DA906}"/>
    <dgm:cxn modelId="{C4E3A8AB-49BF-4344-B85D-A9AF09D6946E}" type="presParOf" srcId="{20347280-8487-46E1-9FB2-338D14C1CFF5}" destId="{5D793971-E6A0-4FFA-A535-F16BA3B6D341}" srcOrd="0" destOrd="0" presId="urn:microsoft.com/office/officeart/2005/8/layout/rings+Icon"/>
    <dgm:cxn modelId="{85F23B51-F549-45E7-A262-6BB58954A5ED}" type="presParOf" srcId="{20347280-8487-46E1-9FB2-338D14C1CFF5}" destId="{8D5E741D-C31F-4ADC-96A2-96604A7518BD}" srcOrd="1" destOrd="0" presId="urn:microsoft.com/office/officeart/2005/8/layout/rings+Icon"/>
    <dgm:cxn modelId="{24A8A8AF-50EC-4BA3-8AB3-B6AD085CF583}" type="presParOf" srcId="{20347280-8487-46E1-9FB2-338D14C1CFF5}" destId="{B5E3BB8E-B3AB-4717-A2E2-F438C9D22E11}" srcOrd="2"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3131904-0E04-4EA7-9036-9449A746CEB6}" type="doc">
      <dgm:prSet loTypeId="urn:microsoft.com/office/officeart/2005/8/layout/rings+Icon" loCatId="relationship" qsTypeId="urn:microsoft.com/office/officeart/2005/8/quickstyle/simple1" qsCatId="simple" csTypeId="urn:microsoft.com/office/officeart/2005/8/colors/accent5_2" csCatId="accent5" phldr="1"/>
      <dgm:spPr/>
    </dgm:pt>
    <dgm:pt modelId="{01141EA2-D581-4420-9068-FB7E0E2BEA04}">
      <dgm:prSet phldrT="[Text]"/>
      <dgm:spPr/>
      <dgm:t>
        <a:bodyPr/>
        <a:lstStyle/>
        <a:p>
          <a:r>
            <a:rPr lang="en-GB" dirty="0"/>
            <a:t>Regional policy</a:t>
          </a:r>
        </a:p>
      </dgm:t>
    </dgm:pt>
    <dgm:pt modelId="{8BCC9437-A6EA-4559-AD9E-D1F313E4C6EA}" type="parTrans" cxnId="{8FDAA4D4-C612-4A0F-BCF2-92625EF444DD}">
      <dgm:prSet/>
      <dgm:spPr/>
      <dgm:t>
        <a:bodyPr/>
        <a:lstStyle/>
        <a:p>
          <a:endParaRPr lang="en-GB"/>
        </a:p>
      </dgm:t>
    </dgm:pt>
    <dgm:pt modelId="{4D62B0E4-FA56-4E24-849D-D5545E41A012}" type="sibTrans" cxnId="{8FDAA4D4-C612-4A0F-BCF2-92625EF444DD}">
      <dgm:prSet/>
      <dgm:spPr/>
      <dgm:t>
        <a:bodyPr/>
        <a:lstStyle/>
        <a:p>
          <a:endParaRPr lang="en-GB"/>
        </a:p>
      </dgm:t>
    </dgm:pt>
    <dgm:pt modelId="{0DF514C1-6F94-49DF-96A5-D40B9C971EAE}">
      <dgm:prSet phldrT="[Text]"/>
      <dgm:spPr/>
      <dgm:t>
        <a:bodyPr/>
        <a:lstStyle/>
        <a:p>
          <a:r>
            <a:rPr lang="en-GB" dirty="0"/>
            <a:t>EU Digital Agenda</a:t>
          </a:r>
        </a:p>
      </dgm:t>
    </dgm:pt>
    <dgm:pt modelId="{C1BE770C-122C-4DA4-A50B-C2B7E2CBF320}" type="parTrans" cxnId="{4EC28D40-E5CD-4776-AAF6-CFCDAA5FF654}">
      <dgm:prSet/>
      <dgm:spPr/>
      <dgm:t>
        <a:bodyPr/>
        <a:lstStyle/>
        <a:p>
          <a:endParaRPr lang="en-GB"/>
        </a:p>
      </dgm:t>
    </dgm:pt>
    <dgm:pt modelId="{9EE2306D-0295-43DE-BADE-D609CD869521}" type="sibTrans" cxnId="{4EC28D40-E5CD-4776-AAF6-CFCDAA5FF654}">
      <dgm:prSet/>
      <dgm:spPr/>
      <dgm:t>
        <a:bodyPr/>
        <a:lstStyle/>
        <a:p>
          <a:endParaRPr lang="en-GB"/>
        </a:p>
      </dgm:t>
    </dgm:pt>
    <dgm:pt modelId="{F41661F5-E3AF-4E23-876F-F114FEA5772D}">
      <dgm:prSet phldrT="[Text]"/>
      <dgm:spPr/>
      <dgm:t>
        <a:bodyPr/>
        <a:lstStyle/>
        <a:p>
          <a:r>
            <a:rPr lang="en-GB" dirty="0"/>
            <a:t>EU Green Deal</a:t>
          </a:r>
        </a:p>
      </dgm:t>
    </dgm:pt>
    <dgm:pt modelId="{FAA96BA2-6E9A-4526-85B5-E8CACB4576D4}" type="parTrans" cxnId="{9B47A8C6-02FA-4F3C-9AD7-5DF3C57C9E45}">
      <dgm:prSet/>
      <dgm:spPr/>
      <dgm:t>
        <a:bodyPr/>
        <a:lstStyle/>
        <a:p>
          <a:endParaRPr lang="en-GB"/>
        </a:p>
      </dgm:t>
    </dgm:pt>
    <dgm:pt modelId="{77CAB5AC-3E34-4553-82DA-6CB9DA3DA906}" type="sibTrans" cxnId="{9B47A8C6-02FA-4F3C-9AD7-5DF3C57C9E45}">
      <dgm:prSet/>
      <dgm:spPr/>
      <dgm:t>
        <a:bodyPr/>
        <a:lstStyle/>
        <a:p>
          <a:endParaRPr lang="en-GB"/>
        </a:p>
      </dgm:t>
    </dgm:pt>
    <dgm:pt modelId="{20347280-8487-46E1-9FB2-338D14C1CFF5}" type="pres">
      <dgm:prSet presAssocID="{73131904-0E04-4EA7-9036-9449A746CEB6}" presName="Name0" presStyleCnt="0">
        <dgm:presLayoutVars>
          <dgm:chMax val="7"/>
          <dgm:dir/>
          <dgm:resizeHandles val="exact"/>
        </dgm:presLayoutVars>
      </dgm:prSet>
      <dgm:spPr/>
    </dgm:pt>
    <dgm:pt modelId="{5D793971-E6A0-4FFA-A535-F16BA3B6D341}" type="pres">
      <dgm:prSet presAssocID="{73131904-0E04-4EA7-9036-9449A746CEB6}" presName="ellipse1" presStyleLbl="vennNode1" presStyleIdx="0" presStyleCnt="3" custLinFactNeighborX="19461" custLinFactNeighborY="-3248">
        <dgm:presLayoutVars>
          <dgm:bulletEnabled val="1"/>
        </dgm:presLayoutVars>
      </dgm:prSet>
      <dgm:spPr/>
      <dgm:t>
        <a:bodyPr/>
        <a:lstStyle/>
        <a:p>
          <a:endParaRPr lang="en-US"/>
        </a:p>
      </dgm:t>
    </dgm:pt>
    <dgm:pt modelId="{8D5E741D-C31F-4ADC-96A2-96604A7518BD}" type="pres">
      <dgm:prSet presAssocID="{73131904-0E04-4EA7-9036-9449A746CEB6}" presName="ellipse2" presStyleLbl="vennNode1" presStyleIdx="1" presStyleCnt="3">
        <dgm:presLayoutVars>
          <dgm:bulletEnabled val="1"/>
        </dgm:presLayoutVars>
      </dgm:prSet>
      <dgm:spPr/>
      <dgm:t>
        <a:bodyPr/>
        <a:lstStyle/>
        <a:p>
          <a:endParaRPr lang="en-US"/>
        </a:p>
      </dgm:t>
    </dgm:pt>
    <dgm:pt modelId="{B5E3BB8E-B3AB-4717-A2E2-F438C9D22E11}" type="pres">
      <dgm:prSet presAssocID="{73131904-0E04-4EA7-9036-9449A746CEB6}" presName="ellipse3" presStyleLbl="vennNode1" presStyleIdx="2" presStyleCnt="3" custLinFactNeighborX="-10082" custLinFactNeighborY="8637">
        <dgm:presLayoutVars>
          <dgm:bulletEnabled val="1"/>
        </dgm:presLayoutVars>
      </dgm:prSet>
      <dgm:spPr/>
      <dgm:t>
        <a:bodyPr/>
        <a:lstStyle/>
        <a:p>
          <a:endParaRPr lang="en-US"/>
        </a:p>
      </dgm:t>
    </dgm:pt>
  </dgm:ptLst>
  <dgm:cxnLst>
    <dgm:cxn modelId="{FE18D4CA-24F2-463C-A85E-17104D992603}" type="presOf" srcId="{F41661F5-E3AF-4E23-876F-F114FEA5772D}" destId="{B5E3BB8E-B3AB-4717-A2E2-F438C9D22E11}" srcOrd="0" destOrd="0" presId="urn:microsoft.com/office/officeart/2005/8/layout/rings+Icon"/>
    <dgm:cxn modelId="{F1341002-DE9C-4086-B021-D0E95480F3FC}" type="presOf" srcId="{73131904-0E04-4EA7-9036-9449A746CEB6}" destId="{20347280-8487-46E1-9FB2-338D14C1CFF5}" srcOrd="0" destOrd="0" presId="urn:microsoft.com/office/officeart/2005/8/layout/rings+Icon"/>
    <dgm:cxn modelId="{63675F51-133B-4CF5-A5C3-F8ACDCE813F1}" type="presOf" srcId="{01141EA2-D581-4420-9068-FB7E0E2BEA04}" destId="{5D793971-E6A0-4FFA-A535-F16BA3B6D341}" srcOrd="0" destOrd="0" presId="urn:microsoft.com/office/officeart/2005/8/layout/rings+Icon"/>
    <dgm:cxn modelId="{8FDAA4D4-C612-4A0F-BCF2-92625EF444DD}" srcId="{73131904-0E04-4EA7-9036-9449A746CEB6}" destId="{01141EA2-D581-4420-9068-FB7E0E2BEA04}" srcOrd="0" destOrd="0" parTransId="{8BCC9437-A6EA-4559-AD9E-D1F313E4C6EA}" sibTransId="{4D62B0E4-FA56-4E24-849D-D5545E41A012}"/>
    <dgm:cxn modelId="{0249C187-36E4-493E-A84F-BF8B95008E4A}" type="presOf" srcId="{0DF514C1-6F94-49DF-96A5-D40B9C971EAE}" destId="{8D5E741D-C31F-4ADC-96A2-96604A7518BD}" srcOrd="0" destOrd="0" presId="urn:microsoft.com/office/officeart/2005/8/layout/rings+Icon"/>
    <dgm:cxn modelId="{4EC28D40-E5CD-4776-AAF6-CFCDAA5FF654}" srcId="{73131904-0E04-4EA7-9036-9449A746CEB6}" destId="{0DF514C1-6F94-49DF-96A5-D40B9C971EAE}" srcOrd="1" destOrd="0" parTransId="{C1BE770C-122C-4DA4-A50B-C2B7E2CBF320}" sibTransId="{9EE2306D-0295-43DE-BADE-D609CD869521}"/>
    <dgm:cxn modelId="{9B47A8C6-02FA-4F3C-9AD7-5DF3C57C9E45}" srcId="{73131904-0E04-4EA7-9036-9449A746CEB6}" destId="{F41661F5-E3AF-4E23-876F-F114FEA5772D}" srcOrd="2" destOrd="0" parTransId="{FAA96BA2-6E9A-4526-85B5-E8CACB4576D4}" sibTransId="{77CAB5AC-3E34-4553-82DA-6CB9DA3DA906}"/>
    <dgm:cxn modelId="{C4E3A8AB-49BF-4344-B85D-A9AF09D6946E}" type="presParOf" srcId="{20347280-8487-46E1-9FB2-338D14C1CFF5}" destId="{5D793971-E6A0-4FFA-A535-F16BA3B6D341}" srcOrd="0" destOrd="0" presId="urn:microsoft.com/office/officeart/2005/8/layout/rings+Icon"/>
    <dgm:cxn modelId="{85F23B51-F549-45E7-A262-6BB58954A5ED}" type="presParOf" srcId="{20347280-8487-46E1-9FB2-338D14C1CFF5}" destId="{8D5E741D-C31F-4ADC-96A2-96604A7518BD}" srcOrd="1" destOrd="0" presId="urn:microsoft.com/office/officeart/2005/8/layout/rings+Icon"/>
    <dgm:cxn modelId="{24A8A8AF-50EC-4BA3-8AB3-B6AD085CF583}" type="presParOf" srcId="{20347280-8487-46E1-9FB2-338D14C1CFF5}" destId="{B5E3BB8E-B3AB-4717-A2E2-F438C9D22E11}"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3131904-0E04-4EA7-9036-9449A746CEB6}" type="doc">
      <dgm:prSet loTypeId="urn:microsoft.com/office/officeart/2005/8/layout/rings+Icon" loCatId="relationship" qsTypeId="urn:microsoft.com/office/officeart/2005/8/quickstyle/simple1" qsCatId="simple" csTypeId="urn:microsoft.com/office/officeart/2005/8/colors/accent5_2" csCatId="accent5" phldr="1"/>
      <dgm:spPr/>
    </dgm:pt>
    <dgm:pt modelId="{01141EA2-D581-4420-9068-FB7E0E2BEA04}">
      <dgm:prSet phldrT="[Text]"/>
      <dgm:spPr>
        <a:noFill/>
      </dgm:spPr>
      <dgm:t>
        <a:bodyPr/>
        <a:lstStyle/>
        <a:p>
          <a:endParaRPr lang="en-GB" dirty="0">
            <a:noFill/>
          </a:endParaRPr>
        </a:p>
      </dgm:t>
    </dgm:pt>
    <dgm:pt modelId="{8BCC9437-A6EA-4559-AD9E-D1F313E4C6EA}" type="parTrans" cxnId="{8FDAA4D4-C612-4A0F-BCF2-92625EF444DD}">
      <dgm:prSet/>
      <dgm:spPr/>
      <dgm:t>
        <a:bodyPr/>
        <a:lstStyle/>
        <a:p>
          <a:endParaRPr lang="en-GB"/>
        </a:p>
      </dgm:t>
    </dgm:pt>
    <dgm:pt modelId="{4D62B0E4-FA56-4E24-849D-D5545E41A012}" type="sibTrans" cxnId="{8FDAA4D4-C612-4A0F-BCF2-92625EF444DD}">
      <dgm:prSet/>
      <dgm:spPr/>
      <dgm:t>
        <a:bodyPr/>
        <a:lstStyle/>
        <a:p>
          <a:endParaRPr lang="en-GB"/>
        </a:p>
      </dgm:t>
    </dgm:pt>
    <dgm:pt modelId="{0DF514C1-6F94-49DF-96A5-D40B9C971EAE}">
      <dgm:prSet phldrT="[Text]"/>
      <dgm:spPr/>
      <dgm:t>
        <a:bodyPr/>
        <a:lstStyle/>
        <a:p>
          <a:r>
            <a:rPr lang="en-GB" dirty="0"/>
            <a:t>EU Digital Agenda</a:t>
          </a:r>
        </a:p>
      </dgm:t>
    </dgm:pt>
    <dgm:pt modelId="{C1BE770C-122C-4DA4-A50B-C2B7E2CBF320}" type="parTrans" cxnId="{4EC28D40-E5CD-4776-AAF6-CFCDAA5FF654}">
      <dgm:prSet/>
      <dgm:spPr/>
      <dgm:t>
        <a:bodyPr/>
        <a:lstStyle/>
        <a:p>
          <a:endParaRPr lang="en-GB"/>
        </a:p>
      </dgm:t>
    </dgm:pt>
    <dgm:pt modelId="{9EE2306D-0295-43DE-BADE-D609CD869521}" type="sibTrans" cxnId="{4EC28D40-E5CD-4776-AAF6-CFCDAA5FF654}">
      <dgm:prSet/>
      <dgm:spPr/>
      <dgm:t>
        <a:bodyPr/>
        <a:lstStyle/>
        <a:p>
          <a:endParaRPr lang="en-GB"/>
        </a:p>
      </dgm:t>
    </dgm:pt>
    <dgm:pt modelId="{F41661F5-E3AF-4E23-876F-F114FEA5772D}">
      <dgm:prSet phldrT="[Text]"/>
      <dgm:spPr/>
      <dgm:t>
        <a:bodyPr/>
        <a:lstStyle/>
        <a:p>
          <a:r>
            <a:rPr lang="en-GB" dirty="0"/>
            <a:t>EU Green Deal</a:t>
          </a:r>
        </a:p>
      </dgm:t>
    </dgm:pt>
    <dgm:pt modelId="{FAA96BA2-6E9A-4526-85B5-E8CACB4576D4}" type="parTrans" cxnId="{9B47A8C6-02FA-4F3C-9AD7-5DF3C57C9E45}">
      <dgm:prSet/>
      <dgm:spPr/>
      <dgm:t>
        <a:bodyPr/>
        <a:lstStyle/>
        <a:p>
          <a:endParaRPr lang="en-GB"/>
        </a:p>
      </dgm:t>
    </dgm:pt>
    <dgm:pt modelId="{77CAB5AC-3E34-4553-82DA-6CB9DA3DA906}" type="sibTrans" cxnId="{9B47A8C6-02FA-4F3C-9AD7-5DF3C57C9E45}">
      <dgm:prSet/>
      <dgm:spPr/>
      <dgm:t>
        <a:bodyPr/>
        <a:lstStyle/>
        <a:p>
          <a:endParaRPr lang="en-GB"/>
        </a:p>
      </dgm:t>
    </dgm:pt>
    <dgm:pt modelId="{20347280-8487-46E1-9FB2-338D14C1CFF5}" type="pres">
      <dgm:prSet presAssocID="{73131904-0E04-4EA7-9036-9449A746CEB6}" presName="Name0" presStyleCnt="0">
        <dgm:presLayoutVars>
          <dgm:chMax val="7"/>
          <dgm:dir/>
          <dgm:resizeHandles val="exact"/>
        </dgm:presLayoutVars>
      </dgm:prSet>
      <dgm:spPr/>
    </dgm:pt>
    <dgm:pt modelId="{5D793971-E6A0-4FFA-A535-F16BA3B6D341}" type="pres">
      <dgm:prSet presAssocID="{73131904-0E04-4EA7-9036-9449A746CEB6}" presName="ellipse1" presStyleLbl="vennNode1" presStyleIdx="0" presStyleCnt="3" custLinFactNeighborX="19461" custLinFactNeighborY="-3248">
        <dgm:presLayoutVars>
          <dgm:bulletEnabled val="1"/>
        </dgm:presLayoutVars>
      </dgm:prSet>
      <dgm:spPr/>
      <dgm:t>
        <a:bodyPr/>
        <a:lstStyle/>
        <a:p>
          <a:endParaRPr lang="en-US"/>
        </a:p>
      </dgm:t>
    </dgm:pt>
    <dgm:pt modelId="{8D5E741D-C31F-4ADC-96A2-96604A7518BD}" type="pres">
      <dgm:prSet presAssocID="{73131904-0E04-4EA7-9036-9449A746CEB6}" presName="ellipse2" presStyleLbl="vennNode1" presStyleIdx="1" presStyleCnt="3" custLinFactNeighborX="-44631" custLinFactNeighborY="-59417">
        <dgm:presLayoutVars>
          <dgm:bulletEnabled val="1"/>
        </dgm:presLayoutVars>
      </dgm:prSet>
      <dgm:spPr/>
      <dgm:t>
        <a:bodyPr/>
        <a:lstStyle/>
        <a:p>
          <a:endParaRPr lang="en-US"/>
        </a:p>
      </dgm:t>
    </dgm:pt>
    <dgm:pt modelId="{B5E3BB8E-B3AB-4717-A2E2-F438C9D22E11}" type="pres">
      <dgm:prSet presAssocID="{73131904-0E04-4EA7-9036-9449A746CEB6}" presName="ellipse3" presStyleLbl="vennNode1" presStyleIdx="2" presStyleCnt="3" custLinFactNeighborX="-10082" custLinFactNeighborY="8637">
        <dgm:presLayoutVars>
          <dgm:bulletEnabled val="1"/>
        </dgm:presLayoutVars>
      </dgm:prSet>
      <dgm:spPr/>
      <dgm:t>
        <a:bodyPr/>
        <a:lstStyle/>
        <a:p>
          <a:endParaRPr lang="en-US"/>
        </a:p>
      </dgm:t>
    </dgm:pt>
  </dgm:ptLst>
  <dgm:cxnLst>
    <dgm:cxn modelId="{FE18D4CA-24F2-463C-A85E-17104D992603}" type="presOf" srcId="{F41661F5-E3AF-4E23-876F-F114FEA5772D}" destId="{B5E3BB8E-B3AB-4717-A2E2-F438C9D22E11}" srcOrd="0" destOrd="0" presId="urn:microsoft.com/office/officeart/2005/8/layout/rings+Icon"/>
    <dgm:cxn modelId="{F1341002-DE9C-4086-B021-D0E95480F3FC}" type="presOf" srcId="{73131904-0E04-4EA7-9036-9449A746CEB6}" destId="{20347280-8487-46E1-9FB2-338D14C1CFF5}" srcOrd="0" destOrd="0" presId="urn:microsoft.com/office/officeart/2005/8/layout/rings+Icon"/>
    <dgm:cxn modelId="{63675F51-133B-4CF5-A5C3-F8ACDCE813F1}" type="presOf" srcId="{01141EA2-D581-4420-9068-FB7E0E2BEA04}" destId="{5D793971-E6A0-4FFA-A535-F16BA3B6D341}" srcOrd="0" destOrd="0" presId="urn:microsoft.com/office/officeart/2005/8/layout/rings+Icon"/>
    <dgm:cxn modelId="{8FDAA4D4-C612-4A0F-BCF2-92625EF444DD}" srcId="{73131904-0E04-4EA7-9036-9449A746CEB6}" destId="{01141EA2-D581-4420-9068-FB7E0E2BEA04}" srcOrd="0" destOrd="0" parTransId="{8BCC9437-A6EA-4559-AD9E-D1F313E4C6EA}" sibTransId="{4D62B0E4-FA56-4E24-849D-D5545E41A012}"/>
    <dgm:cxn modelId="{0249C187-36E4-493E-A84F-BF8B95008E4A}" type="presOf" srcId="{0DF514C1-6F94-49DF-96A5-D40B9C971EAE}" destId="{8D5E741D-C31F-4ADC-96A2-96604A7518BD}" srcOrd="0" destOrd="0" presId="urn:microsoft.com/office/officeart/2005/8/layout/rings+Icon"/>
    <dgm:cxn modelId="{4EC28D40-E5CD-4776-AAF6-CFCDAA5FF654}" srcId="{73131904-0E04-4EA7-9036-9449A746CEB6}" destId="{0DF514C1-6F94-49DF-96A5-D40B9C971EAE}" srcOrd="1" destOrd="0" parTransId="{C1BE770C-122C-4DA4-A50B-C2B7E2CBF320}" sibTransId="{9EE2306D-0295-43DE-BADE-D609CD869521}"/>
    <dgm:cxn modelId="{9B47A8C6-02FA-4F3C-9AD7-5DF3C57C9E45}" srcId="{73131904-0E04-4EA7-9036-9449A746CEB6}" destId="{F41661F5-E3AF-4E23-876F-F114FEA5772D}" srcOrd="2" destOrd="0" parTransId="{FAA96BA2-6E9A-4526-85B5-E8CACB4576D4}" sibTransId="{77CAB5AC-3E34-4553-82DA-6CB9DA3DA906}"/>
    <dgm:cxn modelId="{C4E3A8AB-49BF-4344-B85D-A9AF09D6946E}" type="presParOf" srcId="{20347280-8487-46E1-9FB2-338D14C1CFF5}" destId="{5D793971-E6A0-4FFA-A535-F16BA3B6D341}" srcOrd="0" destOrd="0" presId="urn:microsoft.com/office/officeart/2005/8/layout/rings+Icon"/>
    <dgm:cxn modelId="{85F23B51-F549-45E7-A262-6BB58954A5ED}" type="presParOf" srcId="{20347280-8487-46E1-9FB2-338D14C1CFF5}" destId="{8D5E741D-C31F-4ADC-96A2-96604A7518BD}" srcOrd="1" destOrd="0" presId="urn:microsoft.com/office/officeart/2005/8/layout/rings+Icon"/>
    <dgm:cxn modelId="{24A8A8AF-50EC-4BA3-8AB3-B6AD085CF583}" type="presParOf" srcId="{20347280-8487-46E1-9FB2-338D14C1CFF5}" destId="{B5E3BB8E-B3AB-4717-A2E2-F438C9D22E11}" srcOrd="2"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6E91-6352-47ED-B103-2CBCACA4510B}">
      <dsp:nvSpPr>
        <dsp:cNvPr id="0" name=""/>
        <dsp:cNvSpPr/>
      </dsp:nvSpPr>
      <dsp:spPr>
        <a:xfrm>
          <a:off x="3727629" y="2575"/>
          <a:ext cx="1652624" cy="165262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dirty="0">
              <a:latin typeface="Times New Roman"/>
              <a:ea typeface="ＭＳ Ｐゴシック"/>
            </a:rPr>
            <a:t>4.0 technologies</a:t>
          </a:r>
          <a:endParaRPr lang="en-US" sz="1300" kern="1200" dirty="0"/>
        </a:p>
      </dsp:txBody>
      <dsp:txXfrm>
        <a:off x="3969650" y="244596"/>
        <a:ext cx="1168582" cy="1168582"/>
      </dsp:txXfrm>
    </dsp:sp>
    <dsp:sp modelId="{37D31BEA-44FA-4FDA-A17E-96DA935DA771}">
      <dsp:nvSpPr>
        <dsp:cNvPr id="0" name=""/>
        <dsp:cNvSpPr/>
      </dsp:nvSpPr>
      <dsp:spPr>
        <a:xfrm rot="2160000">
          <a:off x="5322930" y="1260604"/>
          <a:ext cx="418129" cy="557760"/>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5334908" y="1335290"/>
        <a:ext cx="292690" cy="334656"/>
      </dsp:txXfrm>
    </dsp:sp>
    <dsp:sp modelId="{90D08F16-13CD-43C8-B192-2BD540297CD0}">
      <dsp:nvSpPr>
        <dsp:cNvPr id="0" name=""/>
        <dsp:cNvSpPr/>
      </dsp:nvSpPr>
      <dsp:spPr>
        <a:xfrm>
          <a:off x="5709358" y="1394499"/>
          <a:ext cx="1700319" cy="1783049"/>
        </a:xfrm>
        <a:prstGeom prst="ellipse">
          <a:avLst/>
        </a:prstGeom>
        <a:gradFill rotWithShape="0">
          <a:gsLst>
            <a:gs pos="0">
              <a:schemeClr val="accent2">
                <a:hueOff val="0"/>
                <a:satOff val="0"/>
                <a:lumOff val="-2745"/>
                <a:alphaOff val="0"/>
                <a:tint val="50000"/>
                <a:satMod val="300000"/>
              </a:schemeClr>
            </a:gs>
            <a:gs pos="35000">
              <a:schemeClr val="accent2">
                <a:hueOff val="0"/>
                <a:satOff val="0"/>
                <a:lumOff val="-2745"/>
                <a:alphaOff val="0"/>
                <a:tint val="37000"/>
                <a:satMod val="300000"/>
              </a:schemeClr>
            </a:gs>
            <a:gs pos="100000">
              <a:schemeClr val="accent2">
                <a:hueOff val="0"/>
                <a:satOff val="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dirty="0" smtClean="0">
              <a:latin typeface="Times New Roman"/>
              <a:ea typeface="ＭＳ Ｐゴシック"/>
            </a:rPr>
            <a:t>Approaches to technological change</a:t>
          </a:r>
        </a:p>
      </dsp:txBody>
      <dsp:txXfrm>
        <a:off x="5958364" y="1655620"/>
        <a:ext cx="1202307" cy="1260807"/>
      </dsp:txXfrm>
    </dsp:sp>
    <dsp:sp modelId="{4B6795C8-19DE-40A7-B727-DB949A7FCA93}">
      <dsp:nvSpPr>
        <dsp:cNvPr id="0" name=""/>
        <dsp:cNvSpPr/>
      </dsp:nvSpPr>
      <dsp:spPr>
        <a:xfrm rot="6480000">
          <a:off x="5967777" y="3204079"/>
          <a:ext cx="405664" cy="557760"/>
        </a:xfrm>
        <a:prstGeom prst="rightArrow">
          <a:avLst>
            <a:gd name="adj1" fmla="val 60000"/>
            <a:gd name="adj2" fmla="val 50000"/>
          </a:avLst>
        </a:prstGeom>
        <a:gradFill rotWithShape="0">
          <a:gsLst>
            <a:gs pos="0">
              <a:schemeClr val="accent2">
                <a:hueOff val="0"/>
                <a:satOff val="0"/>
                <a:lumOff val="-2745"/>
                <a:alphaOff val="0"/>
                <a:tint val="50000"/>
                <a:satMod val="300000"/>
              </a:schemeClr>
            </a:gs>
            <a:gs pos="35000">
              <a:schemeClr val="accent2">
                <a:hueOff val="0"/>
                <a:satOff val="0"/>
                <a:lumOff val="-2745"/>
                <a:alphaOff val="0"/>
                <a:tint val="37000"/>
                <a:satMod val="300000"/>
              </a:schemeClr>
            </a:gs>
            <a:gs pos="100000">
              <a:schemeClr val="accent2">
                <a:hueOff val="0"/>
                <a:satOff val="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6047430" y="3257760"/>
        <a:ext cx="283965" cy="334656"/>
      </dsp:txXfrm>
    </dsp:sp>
    <dsp:sp modelId="{B6B14F89-C303-4A7C-9CD8-965BC6407C8A}">
      <dsp:nvSpPr>
        <dsp:cNvPr id="0" name=""/>
        <dsp:cNvSpPr/>
      </dsp:nvSpPr>
      <dsp:spPr>
        <a:xfrm>
          <a:off x="4967143" y="3817408"/>
          <a:ext cx="1652624" cy="1652624"/>
        </a:xfrm>
        <a:prstGeom prst="ellipse">
          <a:avLst/>
        </a:prstGeom>
        <a:gradFill rotWithShape="0">
          <a:gsLst>
            <a:gs pos="0">
              <a:schemeClr val="accent2">
                <a:hueOff val="0"/>
                <a:satOff val="0"/>
                <a:lumOff val="-5490"/>
                <a:alphaOff val="0"/>
                <a:tint val="50000"/>
                <a:satMod val="300000"/>
              </a:schemeClr>
            </a:gs>
            <a:gs pos="35000">
              <a:schemeClr val="accent2">
                <a:hueOff val="0"/>
                <a:satOff val="0"/>
                <a:lumOff val="-5490"/>
                <a:alphaOff val="0"/>
                <a:tint val="37000"/>
                <a:satMod val="300000"/>
              </a:schemeClr>
            </a:gs>
            <a:gs pos="100000">
              <a:schemeClr val="accent2">
                <a:hueOff val="0"/>
                <a:satOff val="0"/>
                <a:lumOff val="-54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dirty="0" smtClean="0"/>
            <a:t>Top-down</a:t>
          </a:r>
        </a:p>
        <a:p>
          <a:pPr lvl="0" algn="ctr" defTabSz="577850" rtl="0">
            <a:lnSpc>
              <a:spcPct val="90000"/>
            </a:lnSpc>
            <a:spcBef>
              <a:spcPct val="0"/>
            </a:spcBef>
            <a:spcAft>
              <a:spcPct val="35000"/>
            </a:spcAft>
          </a:pPr>
          <a:r>
            <a:rPr lang="en-US" sz="1300" kern="1200" dirty="0" smtClean="0"/>
            <a:t>Vs</a:t>
          </a:r>
        </a:p>
        <a:p>
          <a:pPr lvl="0" algn="ctr" defTabSz="577850" rtl="0">
            <a:lnSpc>
              <a:spcPct val="90000"/>
            </a:lnSpc>
            <a:spcBef>
              <a:spcPct val="0"/>
            </a:spcBef>
            <a:spcAft>
              <a:spcPct val="35000"/>
            </a:spcAft>
          </a:pPr>
          <a:r>
            <a:rPr lang="en-US" sz="1300" kern="1200" dirty="0" smtClean="0"/>
            <a:t>Bottom </a:t>
          </a:r>
          <a:r>
            <a:rPr lang="en-US" sz="1300" kern="1200" dirty="0"/>
            <a:t>up &amp;</a:t>
          </a:r>
        </a:p>
        <a:p>
          <a:pPr lvl="0" algn="ctr" defTabSz="577850" rtl="0">
            <a:lnSpc>
              <a:spcPct val="90000"/>
            </a:lnSpc>
            <a:spcBef>
              <a:spcPct val="0"/>
            </a:spcBef>
            <a:spcAft>
              <a:spcPct val="35000"/>
            </a:spcAft>
          </a:pPr>
          <a:r>
            <a:rPr lang="en-US" sz="1300" kern="1200" dirty="0"/>
            <a:t> middle- and-out</a:t>
          </a:r>
        </a:p>
      </dsp:txBody>
      <dsp:txXfrm>
        <a:off x="5209164" y="4059429"/>
        <a:ext cx="1168582" cy="1168582"/>
      </dsp:txXfrm>
    </dsp:sp>
    <dsp:sp modelId="{3279AA47-0F4E-4D04-8230-DC873B3AFB64}">
      <dsp:nvSpPr>
        <dsp:cNvPr id="0" name=""/>
        <dsp:cNvSpPr/>
      </dsp:nvSpPr>
      <dsp:spPr>
        <a:xfrm rot="10800000">
          <a:off x="4347340" y="4364840"/>
          <a:ext cx="437994" cy="557760"/>
        </a:xfrm>
        <a:prstGeom prst="rightArrow">
          <a:avLst>
            <a:gd name="adj1" fmla="val 60000"/>
            <a:gd name="adj2" fmla="val 50000"/>
          </a:avLst>
        </a:prstGeom>
        <a:gradFill rotWithShape="0">
          <a:gsLst>
            <a:gs pos="0">
              <a:schemeClr val="accent2">
                <a:hueOff val="0"/>
                <a:satOff val="0"/>
                <a:lumOff val="-5490"/>
                <a:alphaOff val="0"/>
                <a:tint val="50000"/>
                <a:satMod val="300000"/>
              </a:schemeClr>
            </a:gs>
            <a:gs pos="35000">
              <a:schemeClr val="accent2">
                <a:hueOff val="0"/>
                <a:satOff val="0"/>
                <a:lumOff val="-5490"/>
                <a:alphaOff val="0"/>
                <a:tint val="37000"/>
                <a:satMod val="300000"/>
              </a:schemeClr>
            </a:gs>
            <a:gs pos="100000">
              <a:schemeClr val="accent2">
                <a:hueOff val="0"/>
                <a:satOff val="0"/>
                <a:lumOff val="-549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4478738" y="4476392"/>
        <a:ext cx="306596" cy="334656"/>
      </dsp:txXfrm>
    </dsp:sp>
    <dsp:sp modelId="{D953D63E-D617-43DA-86AE-DFF45F4B53B3}">
      <dsp:nvSpPr>
        <dsp:cNvPr id="0" name=""/>
        <dsp:cNvSpPr/>
      </dsp:nvSpPr>
      <dsp:spPr>
        <a:xfrm>
          <a:off x="2488115" y="3817408"/>
          <a:ext cx="1652624" cy="1652624"/>
        </a:xfrm>
        <a:prstGeom prst="ellipse">
          <a:avLst/>
        </a:prstGeom>
        <a:gradFill rotWithShape="0">
          <a:gsLst>
            <a:gs pos="0">
              <a:schemeClr val="accent2">
                <a:hueOff val="0"/>
                <a:satOff val="0"/>
                <a:lumOff val="-8235"/>
                <a:alphaOff val="0"/>
                <a:tint val="50000"/>
                <a:satMod val="300000"/>
              </a:schemeClr>
            </a:gs>
            <a:gs pos="35000">
              <a:schemeClr val="accent2">
                <a:hueOff val="0"/>
                <a:satOff val="0"/>
                <a:lumOff val="-8235"/>
                <a:alphaOff val="0"/>
                <a:tint val="37000"/>
                <a:satMod val="300000"/>
              </a:schemeClr>
            </a:gs>
            <a:gs pos="100000">
              <a:schemeClr val="accent2">
                <a:hueOff val="0"/>
                <a:satOff val="0"/>
                <a:lumOff val="-8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S3 and S4</a:t>
          </a:r>
          <a:endParaRPr lang="en-US" sz="1300" kern="1200" dirty="0"/>
        </a:p>
      </dsp:txBody>
      <dsp:txXfrm>
        <a:off x="2730136" y="4059429"/>
        <a:ext cx="1168582" cy="1168582"/>
      </dsp:txXfrm>
    </dsp:sp>
    <dsp:sp modelId="{B05AC391-CB11-4892-917F-1258A35790FC}">
      <dsp:nvSpPr>
        <dsp:cNvPr id="0" name=""/>
        <dsp:cNvSpPr/>
      </dsp:nvSpPr>
      <dsp:spPr>
        <a:xfrm rot="15120000">
          <a:off x="2800898" y="3291917"/>
          <a:ext cx="329829" cy="557760"/>
        </a:xfrm>
        <a:prstGeom prst="rightArrow">
          <a:avLst>
            <a:gd name="adj1" fmla="val 60000"/>
            <a:gd name="adj2" fmla="val 50000"/>
          </a:avLst>
        </a:prstGeom>
        <a:gradFill rotWithShape="0">
          <a:gsLst>
            <a:gs pos="0">
              <a:schemeClr val="accent2">
                <a:hueOff val="0"/>
                <a:satOff val="0"/>
                <a:lumOff val="-8235"/>
                <a:alphaOff val="0"/>
                <a:tint val="50000"/>
                <a:satMod val="300000"/>
              </a:schemeClr>
            </a:gs>
            <a:gs pos="35000">
              <a:schemeClr val="accent2">
                <a:hueOff val="0"/>
                <a:satOff val="0"/>
                <a:lumOff val="-8235"/>
                <a:alphaOff val="0"/>
                <a:tint val="37000"/>
                <a:satMod val="300000"/>
              </a:schemeClr>
            </a:gs>
            <a:gs pos="100000">
              <a:schemeClr val="accent2">
                <a:hueOff val="0"/>
                <a:satOff val="0"/>
                <a:lumOff val="-823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2865661" y="3450522"/>
        <a:ext cx="230880" cy="334656"/>
      </dsp:txXfrm>
    </dsp:sp>
    <dsp:sp modelId="{0AC710E3-0A4F-4697-B766-7ADC19F5F86E}">
      <dsp:nvSpPr>
        <dsp:cNvPr id="0" name=""/>
        <dsp:cNvSpPr/>
      </dsp:nvSpPr>
      <dsp:spPr>
        <a:xfrm>
          <a:off x="1438884" y="1263024"/>
          <a:ext cx="2218962" cy="2045998"/>
        </a:xfrm>
        <a:prstGeom prst="ellipse">
          <a:avLst/>
        </a:prstGeom>
        <a:gradFill rotWithShape="0">
          <a:gsLst>
            <a:gs pos="0">
              <a:schemeClr val="accent2">
                <a:hueOff val="0"/>
                <a:satOff val="0"/>
                <a:lumOff val="-10980"/>
                <a:alphaOff val="0"/>
                <a:tint val="50000"/>
                <a:satMod val="300000"/>
              </a:schemeClr>
            </a:gs>
            <a:gs pos="35000">
              <a:schemeClr val="accent2">
                <a:hueOff val="0"/>
                <a:satOff val="0"/>
                <a:lumOff val="-10980"/>
                <a:alphaOff val="0"/>
                <a:tint val="37000"/>
                <a:satMod val="300000"/>
              </a:schemeClr>
            </a:gs>
            <a:gs pos="100000">
              <a:schemeClr val="accent2">
                <a:hueOff val="0"/>
                <a:satOff val="0"/>
                <a:lumOff val="-109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Nested innovation </a:t>
          </a:r>
          <a:r>
            <a:rPr lang="en-US" sz="1300" kern="1200" dirty="0" smtClean="0"/>
            <a:t>systems &amp; policies</a:t>
          </a:r>
          <a:endParaRPr lang="en-US" sz="1300" kern="1200" dirty="0"/>
        </a:p>
      </dsp:txBody>
      <dsp:txXfrm>
        <a:off x="1763843" y="1562653"/>
        <a:ext cx="1569044" cy="1446740"/>
      </dsp:txXfrm>
    </dsp:sp>
    <dsp:sp modelId="{B5D7D13D-6188-419F-8208-0DE9D3940080}">
      <dsp:nvSpPr>
        <dsp:cNvPr id="0" name=""/>
        <dsp:cNvSpPr/>
      </dsp:nvSpPr>
      <dsp:spPr>
        <a:xfrm rot="19440000">
          <a:off x="3493126" y="1209923"/>
          <a:ext cx="305037" cy="557760"/>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501865" y="1348369"/>
        <a:ext cx="213526" cy="334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DC909-B278-4819-98DA-500BE42B4878}">
      <dsp:nvSpPr>
        <dsp:cNvPr id="0" name=""/>
        <dsp:cNvSpPr/>
      </dsp:nvSpPr>
      <dsp:spPr>
        <a:xfrm rot="16200000">
          <a:off x="0" y="255"/>
          <a:ext cx="3654697" cy="3654697"/>
        </a:xfrm>
        <a:prstGeom prst="downArrow">
          <a:avLst>
            <a:gd name="adj1" fmla="val 50000"/>
            <a:gd name="adj2" fmla="val 35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Climate change</a:t>
          </a:r>
        </a:p>
      </dsp:txBody>
      <dsp:txXfrm rot="5400000">
        <a:off x="0" y="913929"/>
        <a:ext cx="3015125" cy="1827349"/>
      </dsp:txXfrm>
    </dsp:sp>
    <dsp:sp modelId="{415CE38D-2774-4BC9-B549-06453ED3D43A}">
      <dsp:nvSpPr>
        <dsp:cNvPr id="0" name=""/>
        <dsp:cNvSpPr/>
      </dsp:nvSpPr>
      <dsp:spPr>
        <a:xfrm rot="5400000">
          <a:off x="4116666" y="657"/>
          <a:ext cx="3654697" cy="3654697"/>
        </a:xfrm>
        <a:prstGeom prst="downArrow">
          <a:avLst>
            <a:gd name="adj1" fmla="val 50000"/>
            <a:gd name="adj2" fmla="val 35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Technological change </a:t>
          </a:r>
        </a:p>
      </dsp:txBody>
      <dsp:txXfrm rot="-5400000">
        <a:off x="4756238" y="914331"/>
        <a:ext cx="3015125" cy="1827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B5B47-75DC-4D5F-8D80-2E0B5608B722}">
      <dsp:nvSpPr>
        <dsp:cNvPr id="0" name=""/>
        <dsp:cNvSpPr/>
      </dsp:nvSpPr>
      <dsp:spPr>
        <a:xfrm>
          <a:off x="4200128" y="0"/>
          <a:ext cx="1835943" cy="40640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solidFill>
                <a:srgbClr val="FF0000"/>
              </a:solidFill>
            </a:rPr>
            <a:t>places</a:t>
          </a:r>
        </a:p>
      </dsp:txBody>
      <dsp:txXfrm>
        <a:off x="4200128" y="0"/>
        <a:ext cx="1835943" cy="1219200"/>
      </dsp:txXfrm>
    </dsp:sp>
    <dsp:sp modelId="{C3F12E88-8F2E-4E3E-B274-66E4EA37F8B0}">
      <dsp:nvSpPr>
        <dsp:cNvPr id="0" name=""/>
        <dsp:cNvSpPr/>
      </dsp:nvSpPr>
      <dsp:spPr>
        <a:xfrm>
          <a:off x="217586" y="2397762"/>
          <a:ext cx="1529953" cy="764976"/>
        </a:xfrm>
        <a:prstGeom prst="roundRect">
          <a:avLst>
            <a:gd name="adj" fmla="val 10000"/>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technology</a:t>
          </a:r>
        </a:p>
      </dsp:txBody>
      <dsp:txXfrm>
        <a:off x="239991" y="2420167"/>
        <a:ext cx="1485143" cy="720166"/>
      </dsp:txXfrm>
    </dsp:sp>
    <dsp:sp modelId="{D76F4AD3-C4A0-4184-98C2-419E451AE430}">
      <dsp:nvSpPr>
        <dsp:cNvPr id="0" name=""/>
        <dsp:cNvSpPr/>
      </dsp:nvSpPr>
      <dsp:spPr>
        <a:xfrm rot="18770822">
          <a:off x="1603572" y="2433413"/>
          <a:ext cx="899914" cy="33881"/>
        </a:xfrm>
        <a:custGeom>
          <a:avLst/>
          <a:gdLst/>
          <a:ahLst/>
          <a:cxnLst/>
          <a:rect l="0" t="0" r="0" b="0"/>
          <a:pathLst>
            <a:path>
              <a:moveTo>
                <a:pt x="0" y="16940"/>
              </a:moveTo>
              <a:lnTo>
                <a:pt x="899914" y="169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31032" y="2427856"/>
        <a:ext cx="44995" cy="44995"/>
      </dsp:txXfrm>
    </dsp:sp>
    <dsp:sp modelId="{22314D51-0562-42DE-A8AE-65B787C2EB8D}">
      <dsp:nvSpPr>
        <dsp:cNvPr id="0" name=""/>
        <dsp:cNvSpPr/>
      </dsp:nvSpPr>
      <dsp:spPr>
        <a:xfrm>
          <a:off x="2359521" y="1737970"/>
          <a:ext cx="1529953" cy="764976"/>
        </a:xfrm>
        <a:prstGeom prst="roundRect">
          <a:avLst>
            <a:gd name="adj" fmla="val 10000"/>
          </a:avLst>
        </a:prstGeom>
        <a:solidFill>
          <a:schemeClr val="accent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industry</a:t>
          </a:r>
        </a:p>
      </dsp:txBody>
      <dsp:txXfrm>
        <a:off x="2381926" y="1760375"/>
        <a:ext cx="1485143" cy="720166"/>
      </dsp:txXfrm>
    </dsp:sp>
    <dsp:sp modelId="{9AC8D63C-CC02-4B75-B3A8-0F4EF9F4980A}">
      <dsp:nvSpPr>
        <dsp:cNvPr id="0" name=""/>
        <dsp:cNvSpPr/>
      </dsp:nvSpPr>
      <dsp:spPr>
        <a:xfrm rot="19457599">
          <a:off x="3818636" y="1883586"/>
          <a:ext cx="753657" cy="33881"/>
        </a:xfrm>
        <a:custGeom>
          <a:avLst/>
          <a:gdLst/>
          <a:ahLst/>
          <a:cxnLst/>
          <a:rect l="0" t="0" r="0" b="0"/>
          <a:pathLst>
            <a:path>
              <a:moveTo>
                <a:pt x="0" y="16940"/>
              </a:moveTo>
              <a:lnTo>
                <a:pt x="753657" y="169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76623" y="1881686"/>
        <a:ext cx="37682" cy="37682"/>
      </dsp:txXfrm>
    </dsp:sp>
    <dsp:sp modelId="{03B9D9D8-C036-4C16-9AAC-84562C2AC0FF}">
      <dsp:nvSpPr>
        <dsp:cNvPr id="0" name=""/>
        <dsp:cNvSpPr/>
      </dsp:nvSpPr>
      <dsp:spPr>
        <a:xfrm>
          <a:off x="4501455" y="1298108"/>
          <a:ext cx="1529953" cy="764976"/>
        </a:xfrm>
        <a:prstGeom prst="roundRect">
          <a:avLst>
            <a:gd name="adj" fmla="val 10000"/>
          </a:avLst>
        </a:prstGeom>
        <a:solidFill>
          <a:schemeClr val="accent5"/>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Industrial cluster</a:t>
          </a:r>
        </a:p>
      </dsp:txBody>
      <dsp:txXfrm>
        <a:off x="4523860" y="1320513"/>
        <a:ext cx="1485143" cy="720166"/>
      </dsp:txXfrm>
    </dsp:sp>
    <dsp:sp modelId="{25A54963-7FCA-4458-8E0E-EF753FFA2B7C}">
      <dsp:nvSpPr>
        <dsp:cNvPr id="0" name=""/>
        <dsp:cNvSpPr/>
      </dsp:nvSpPr>
      <dsp:spPr>
        <a:xfrm rot="2142401">
          <a:off x="3818636" y="2323448"/>
          <a:ext cx="753657" cy="33881"/>
        </a:xfrm>
        <a:custGeom>
          <a:avLst/>
          <a:gdLst/>
          <a:ahLst/>
          <a:cxnLst/>
          <a:rect l="0" t="0" r="0" b="0"/>
          <a:pathLst>
            <a:path>
              <a:moveTo>
                <a:pt x="0" y="16940"/>
              </a:moveTo>
              <a:lnTo>
                <a:pt x="753657" y="169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76623" y="2321547"/>
        <a:ext cx="37682" cy="37682"/>
      </dsp:txXfrm>
    </dsp:sp>
    <dsp:sp modelId="{DBE75ADC-68A9-44DA-B51B-2BCA36C92C6E}">
      <dsp:nvSpPr>
        <dsp:cNvPr id="0" name=""/>
        <dsp:cNvSpPr/>
      </dsp:nvSpPr>
      <dsp:spPr>
        <a:xfrm>
          <a:off x="4501455" y="2177831"/>
          <a:ext cx="1529953" cy="764976"/>
        </a:xfrm>
        <a:prstGeom prst="roundRect">
          <a:avLst>
            <a:gd name="adj" fmla="val 10000"/>
          </a:avLst>
        </a:prstGeom>
        <a:solidFill>
          <a:schemeClr val="accent5"/>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Industrial cluster</a:t>
          </a:r>
        </a:p>
      </dsp:txBody>
      <dsp:txXfrm>
        <a:off x="4523860" y="2200236"/>
        <a:ext cx="1485143" cy="720166"/>
      </dsp:txXfrm>
    </dsp:sp>
    <dsp:sp modelId="{31C8D169-38B0-4D9A-AE03-CF48DC4DB708}">
      <dsp:nvSpPr>
        <dsp:cNvPr id="0" name=""/>
        <dsp:cNvSpPr/>
      </dsp:nvSpPr>
      <dsp:spPr>
        <a:xfrm rot="2829178">
          <a:off x="1603572" y="3093205"/>
          <a:ext cx="899914" cy="33881"/>
        </a:xfrm>
        <a:custGeom>
          <a:avLst/>
          <a:gdLst/>
          <a:ahLst/>
          <a:cxnLst/>
          <a:rect l="0" t="0" r="0" b="0"/>
          <a:pathLst>
            <a:path>
              <a:moveTo>
                <a:pt x="0" y="16940"/>
              </a:moveTo>
              <a:lnTo>
                <a:pt x="899914" y="169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31032" y="3087649"/>
        <a:ext cx="44995" cy="44995"/>
      </dsp:txXfrm>
    </dsp:sp>
    <dsp:sp modelId="{34A79A2B-D054-42D3-9B93-2E92D2D76897}">
      <dsp:nvSpPr>
        <dsp:cNvPr id="0" name=""/>
        <dsp:cNvSpPr/>
      </dsp:nvSpPr>
      <dsp:spPr>
        <a:xfrm>
          <a:off x="2359521" y="3057554"/>
          <a:ext cx="1529953" cy="764976"/>
        </a:xfrm>
        <a:prstGeom prst="roundRect">
          <a:avLst>
            <a:gd name="adj" fmla="val 10000"/>
          </a:avLst>
        </a:prstGeom>
        <a:solidFill>
          <a:schemeClr val="accent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industry</a:t>
          </a:r>
        </a:p>
      </dsp:txBody>
      <dsp:txXfrm>
        <a:off x="2381926" y="3079959"/>
        <a:ext cx="1485143" cy="720166"/>
      </dsp:txXfrm>
    </dsp:sp>
    <dsp:sp modelId="{33C9FA00-02D7-4D9A-A29C-DFC102951FAA}">
      <dsp:nvSpPr>
        <dsp:cNvPr id="0" name=""/>
        <dsp:cNvSpPr/>
      </dsp:nvSpPr>
      <dsp:spPr>
        <a:xfrm>
          <a:off x="3889474" y="3423102"/>
          <a:ext cx="611981" cy="33881"/>
        </a:xfrm>
        <a:custGeom>
          <a:avLst/>
          <a:gdLst/>
          <a:ahLst/>
          <a:cxnLst/>
          <a:rect l="0" t="0" r="0" b="0"/>
          <a:pathLst>
            <a:path>
              <a:moveTo>
                <a:pt x="0" y="16940"/>
              </a:moveTo>
              <a:lnTo>
                <a:pt x="611981" y="169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0165" y="3424743"/>
        <a:ext cx="30599" cy="30599"/>
      </dsp:txXfrm>
    </dsp:sp>
    <dsp:sp modelId="{FC1323B4-75C1-4AAA-AE53-0F26DF2D9C71}">
      <dsp:nvSpPr>
        <dsp:cNvPr id="0" name=""/>
        <dsp:cNvSpPr/>
      </dsp:nvSpPr>
      <dsp:spPr>
        <a:xfrm>
          <a:off x="4501455" y="3057554"/>
          <a:ext cx="1529953" cy="764976"/>
        </a:xfrm>
        <a:prstGeom prst="roundRect">
          <a:avLst>
            <a:gd name="adj" fmla="val 10000"/>
          </a:avLst>
        </a:prstGeom>
        <a:solidFill>
          <a:schemeClr val="accent5"/>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Industrial cluster</a:t>
          </a:r>
        </a:p>
      </dsp:txBody>
      <dsp:txXfrm>
        <a:off x="4523860" y="3079959"/>
        <a:ext cx="1485143" cy="720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93971-E6A0-4FFA-A535-F16BA3B6D341}">
      <dsp:nvSpPr>
        <dsp:cNvPr id="0" name=""/>
        <dsp:cNvSpPr/>
      </dsp:nvSpPr>
      <dsp:spPr>
        <a:xfrm>
          <a:off x="1529411" y="0"/>
          <a:ext cx="1168716" cy="11686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Regional policy</a:t>
          </a:r>
        </a:p>
      </dsp:txBody>
      <dsp:txXfrm>
        <a:off x="1700565" y="171152"/>
        <a:ext cx="826408" cy="826395"/>
      </dsp:txXfrm>
    </dsp:sp>
    <dsp:sp modelId="{8D5E741D-C31F-4ADC-96A2-96604A7518BD}">
      <dsp:nvSpPr>
        <dsp:cNvPr id="0" name=""/>
        <dsp:cNvSpPr/>
      </dsp:nvSpPr>
      <dsp:spPr>
        <a:xfrm>
          <a:off x="1903516" y="779458"/>
          <a:ext cx="1168716" cy="11686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EU Digital Agenda</a:t>
          </a:r>
        </a:p>
      </dsp:txBody>
      <dsp:txXfrm>
        <a:off x="2074670" y="950610"/>
        <a:ext cx="826408" cy="826395"/>
      </dsp:txXfrm>
    </dsp:sp>
    <dsp:sp modelId="{B5E3BB8E-B3AB-4717-A2E2-F438C9D22E11}">
      <dsp:nvSpPr>
        <dsp:cNvPr id="0" name=""/>
        <dsp:cNvSpPr/>
      </dsp:nvSpPr>
      <dsp:spPr>
        <a:xfrm>
          <a:off x="2386523" y="100940"/>
          <a:ext cx="1168716" cy="11686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EU Green Deal</a:t>
          </a:r>
        </a:p>
      </dsp:txBody>
      <dsp:txXfrm>
        <a:off x="2557677" y="272092"/>
        <a:ext cx="826408" cy="826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93971-E6A0-4FFA-A535-F16BA3B6D341}">
      <dsp:nvSpPr>
        <dsp:cNvPr id="0" name=""/>
        <dsp:cNvSpPr/>
      </dsp:nvSpPr>
      <dsp:spPr>
        <a:xfrm>
          <a:off x="1591283" y="0"/>
          <a:ext cx="1221042" cy="122102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GB" sz="1600" kern="1200" dirty="0">
            <a:noFill/>
          </a:endParaRPr>
        </a:p>
      </dsp:txBody>
      <dsp:txXfrm>
        <a:off x="1770100" y="178815"/>
        <a:ext cx="863408" cy="863395"/>
      </dsp:txXfrm>
    </dsp:sp>
    <dsp:sp modelId="{8D5E741D-C31F-4ADC-96A2-96604A7518BD}">
      <dsp:nvSpPr>
        <dsp:cNvPr id="0" name=""/>
        <dsp:cNvSpPr/>
      </dsp:nvSpPr>
      <dsp:spPr>
        <a:xfrm>
          <a:off x="1437174" y="88859"/>
          <a:ext cx="1221042" cy="122102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EU Digital Agenda</a:t>
          </a:r>
        </a:p>
      </dsp:txBody>
      <dsp:txXfrm>
        <a:off x="1615991" y="267674"/>
        <a:ext cx="863408" cy="863395"/>
      </dsp:txXfrm>
    </dsp:sp>
    <dsp:sp modelId="{B5E3BB8E-B3AB-4717-A2E2-F438C9D22E11}">
      <dsp:nvSpPr>
        <dsp:cNvPr id="0" name=""/>
        <dsp:cNvSpPr/>
      </dsp:nvSpPr>
      <dsp:spPr>
        <a:xfrm>
          <a:off x="2486771" y="105459"/>
          <a:ext cx="1221042" cy="122102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EU Green Deal</a:t>
          </a:r>
        </a:p>
      </dsp:txBody>
      <dsp:txXfrm>
        <a:off x="2665588" y="284274"/>
        <a:ext cx="863408" cy="8633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93971-E6A0-4FFA-A535-F16BA3B6D341}">
      <dsp:nvSpPr>
        <dsp:cNvPr id="0" name=""/>
        <dsp:cNvSpPr/>
      </dsp:nvSpPr>
      <dsp:spPr>
        <a:xfrm>
          <a:off x="1529411" y="0"/>
          <a:ext cx="1168716" cy="11686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Regional policy</a:t>
          </a:r>
        </a:p>
      </dsp:txBody>
      <dsp:txXfrm>
        <a:off x="1700565" y="171152"/>
        <a:ext cx="826408" cy="826395"/>
      </dsp:txXfrm>
    </dsp:sp>
    <dsp:sp modelId="{8D5E741D-C31F-4ADC-96A2-96604A7518BD}">
      <dsp:nvSpPr>
        <dsp:cNvPr id="0" name=""/>
        <dsp:cNvSpPr/>
      </dsp:nvSpPr>
      <dsp:spPr>
        <a:xfrm>
          <a:off x="1903516" y="779458"/>
          <a:ext cx="1168716" cy="11686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EU Digital Agenda</a:t>
          </a:r>
        </a:p>
      </dsp:txBody>
      <dsp:txXfrm>
        <a:off x="2074670" y="950610"/>
        <a:ext cx="826408" cy="826395"/>
      </dsp:txXfrm>
    </dsp:sp>
    <dsp:sp modelId="{B5E3BB8E-B3AB-4717-A2E2-F438C9D22E11}">
      <dsp:nvSpPr>
        <dsp:cNvPr id="0" name=""/>
        <dsp:cNvSpPr/>
      </dsp:nvSpPr>
      <dsp:spPr>
        <a:xfrm>
          <a:off x="2386523" y="100940"/>
          <a:ext cx="1168716" cy="11686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EU Green Deal</a:t>
          </a:r>
        </a:p>
      </dsp:txBody>
      <dsp:txXfrm>
        <a:off x="2557677" y="272092"/>
        <a:ext cx="826408" cy="8263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93971-E6A0-4FFA-A535-F16BA3B6D341}">
      <dsp:nvSpPr>
        <dsp:cNvPr id="0" name=""/>
        <dsp:cNvSpPr/>
      </dsp:nvSpPr>
      <dsp:spPr>
        <a:xfrm>
          <a:off x="1591283" y="0"/>
          <a:ext cx="1221042" cy="122102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GB" sz="1600" kern="1200" dirty="0">
            <a:noFill/>
          </a:endParaRPr>
        </a:p>
      </dsp:txBody>
      <dsp:txXfrm>
        <a:off x="1770100" y="178815"/>
        <a:ext cx="863408" cy="863395"/>
      </dsp:txXfrm>
    </dsp:sp>
    <dsp:sp modelId="{8D5E741D-C31F-4ADC-96A2-96604A7518BD}">
      <dsp:nvSpPr>
        <dsp:cNvPr id="0" name=""/>
        <dsp:cNvSpPr/>
      </dsp:nvSpPr>
      <dsp:spPr>
        <a:xfrm>
          <a:off x="1437174" y="88859"/>
          <a:ext cx="1221042" cy="122102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EU Digital Agenda</a:t>
          </a:r>
        </a:p>
      </dsp:txBody>
      <dsp:txXfrm>
        <a:off x="1615991" y="267674"/>
        <a:ext cx="863408" cy="863395"/>
      </dsp:txXfrm>
    </dsp:sp>
    <dsp:sp modelId="{B5E3BB8E-B3AB-4717-A2E2-F438C9D22E11}">
      <dsp:nvSpPr>
        <dsp:cNvPr id="0" name=""/>
        <dsp:cNvSpPr/>
      </dsp:nvSpPr>
      <dsp:spPr>
        <a:xfrm>
          <a:off x="2486771" y="105459"/>
          <a:ext cx="1221042" cy="122102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EU Green Deal</a:t>
          </a:r>
        </a:p>
      </dsp:txBody>
      <dsp:txXfrm>
        <a:off x="2665588" y="284274"/>
        <a:ext cx="863408" cy="8633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93971-E6A0-4FFA-A535-F16BA3B6D341}">
      <dsp:nvSpPr>
        <dsp:cNvPr id="0" name=""/>
        <dsp:cNvSpPr/>
      </dsp:nvSpPr>
      <dsp:spPr>
        <a:xfrm>
          <a:off x="1529411" y="0"/>
          <a:ext cx="1168716" cy="11686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Regional policy</a:t>
          </a:r>
        </a:p>
      </dsp:txBody>
      <dsp:txXfrm>
        <a:off x="1700565" y="171152"/>
        <a:ext cx="826408" cy="826395"/>
      </dsp:txXfrm>
    </dsp:sp>
    <dsp:sp modelId="{8D5E741D-C31F-4ADC-96A2-96604A7518BD}">
      <dsp:nvSpPr>
        <dsp:cNvPr id="0" name=""/>
        <dsp:cNvSpPr/>
      </dsp:nvSpPr>
      <dsp:spPr>
        <a:xfrm>
          <a:off x="1903516" y="779458"/>
          <a:ext cx="1168716" cy="11686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EU Digital Agenda</a:t>
          </a:r>
        </a:p>
      </dsp:txBody>
      <dsp:txXfrm>
        <a:off x="2074670" y="950610"/>
        <a:ext cx="826408" cy="826395"/>
      </dsp:txXfrm>
    </dsp:sp>
    <dsp:sp modelId="{B5E3BB8E-B3AB-4717-A2E2-F438C9D22E11}">
      <dsp:nvSpPr>
        <dsp:cNvPr id="0" name=""/>
        <dsp:cNvSpPr/>
      </dsp:nvSpPr>
      <dsp:spPr>
        <a:xfrm>
          <a:off x="2386523" y="100940"/>
          <a:ext cx="1168716" cy="11686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EU Green Deal</a:t>
          </a:r>
        </a:p>
      </dsp:txBody>
      <dsp:txXfrm>
        <a:off x="2557677" y="272092"/>
        <a:ext cx="826408" cy="8263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93971-E6A0-4FFA-A535-F16BA3B6D341}">
      <dsp:nvSpPr>
        <dsp:cNvPr id="0" name=""/>
        <dsp:cNvSpPr/>
      </dsp:nvSpPr>
      <dsp:spPr>
        <a:xfrm>
          <a:off x="1591283" y="0"/>
          <a:ext cx="1221042" cy="122102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GB" sz="1600" kern="1200" dirty="0">
            <a:noFill/>
          </a:endParaRPr>
        </a:p>
      </dsp:txBody>
      <dsp:txXfrm>
        <a:off x="1770100" y="178815"/>
        <a:ext cx="863408" cy="863395"/>
      </dsp:txXfrm>
    </dsp:sp>
    <dsp:sp modelId="{8D5E741D-C31F-4ADC-96A2-96604A7518BD}">
      <dsp:nvSpPr>
        <dsp:cNvPr id="0" name=""/>
        <dsp:cNvSpPr/>
      </dsp:nvSpPr>
      <dsp:spPr>
        <a:xfrm>
          <a:off x="1437174" y="88859"/>
          <a:ext cx="1221042" cy="122102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EU Digital Agenda</a:t>
          </a:r>
        </a:p>
      </dsp:txBody>
      <dsp:txXfrm>
        <a:off x="1615991" y="267674"/>
        <a:ext cx="863408" cy="863395"/>
      </dsp:txXfrm>
    </dsp:sp>
    <dsp:sp modelId="{B5E3BB8E-B3AB-4717-A2E2-F438C9D22E11}">
      <dsp:nvSpPr>
        <dsp:cNvPr id="0" name=""/>
        <dsp:cNvSpPr/>
      </dsp:nvSpPr>
      <dsp:spPr>
        <a:xfrm>
          <a:off x="2486771" y="105459"/>
          <a:ext cx="1221042" cy="122102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EU Green Deal</a:t>
          </a:r>
        </a:p>
      </dsp:txBody>
      <dsp:txXfrm>
        <a:off x="2665588" y="284274"/>
        <a:ext cx="863408" cy="86339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5559" tIns="47780" rIns="95559" bIns="47780" rtlCol="0"/>
          <a:lstStyle>
            <a:lvl1pPr algn="l">
              <a:defRPr sz="1300"/>
            </a:lvl1pPr>
          </a:lstStyle>
          <a:p>
            <a:endParaRPr lang="en-GB"/>
          </a:p>
        </p:txBody>
      </p:sp>
      <p:sp>
        <p:nvSpPr>
          <p:cNvPr id="3" name="Date Placeholder 2"/>
          <p:cNvSpPr>
            <a:spLocks noGrp="1"/>
          </p:cNvSpPr>
          <p:nvPr>
            <p:ph type="dt" sz="quarter" idx="1"/>
          </p:nvPr>
        </p:nvSpPr>
        <p:spPr>
          <a:xfrm>
            <a:off x="5622799" y="0"/>
            <a:ext cx="4301543" cy="341064"/>
          </a:xfrm>
          <a:prstGeom prst="rect">
            <a:avLst/>
          </a:prstGeom>
        </p:spPr>
        <p:txBody>
          <a:bodyPr vert="horz" lIns="95559" tIns="47780" rIns="95559" bIns="47780" rtlCol="0"/>
          <a:lstStyle>
            <a:lvl1pPr algn="r">
              <a:defRPr sz="1300"/>
            </a:lvl1pPr>
          </a:lstStyle>
          <a:p>
            <a:fld id="{650D9CDD-F6EA-47E6-8C40-9F753EC5CB1B}" type="datetimeFigureOut">
              <a:rPr lang="en-GB" smtClean="0"/>
              <a:t>11/11/2022</a:t>
            </a:fld>
            <a:endParaRPr lang="en-GB"/>
          </a:p>
        </p:txBody>
      </p:sp>
      <p:sp>
        <p:nvSpPr>
          <p:cNvPr id="4" name="Footer Placeholder 3"/>
          <p:cNvSpPr>
            <a:spLocks noGrp="1"/>
          </p:cNvSpPr>
          <p:nvPr>
            <p:ph type="ftr" sz="quarter" idx="2"/>
          </p:nvPr>
        </p:nvSpPr>
        <p:spPr>
          <a:xfrm>
            <a:off x="1" y="6456613"/>
            <a:ext cx="4301543" cy="341064"/>
          </a:xfrm>
          <a:prstGeom prst="rect">
            <a:avLst/>
          </a:prstGeom>
        </p:spPr>
        <p:txBody>
          <a:bodyPr vert="horz" lIns="95559" tIns="47780" rIns="95559" bIns="47780" rtlCol="0" anchor="b"/>
          <a:lstStyle>
            <a:lvl1pPr algn="l">
              <a:defRPr sz="1300"/>
            </a:lvl1pPr>
          </a:lstStyle>
          <a:p>
            <a:endParaRPr lang="en-GB"/>
          </a:p>
        </p:txBody>
      </p:sp>
      <p:sp>
        <p:nvSpPr>
          <p:cNvPr id="5" name="Slide Number Placeholder 4"/>
          <p:cNvSpPr>
            <a:spLocks noGrp="1"/>
          </p:cNvSpPr>
          <p:nvPr>
            <p:ph type="sldNum" sz="quarter" idx="3"/>
          </p:nvPr>
        </p:nvSpPr>
        <p:spPr>
          <a:xfrm>
            <a:off x="5622799" y="6456613"/>
            <a:ext cx="4301543" cy="341064"/>
          </a:xfrm>
          <a:prstGeom prst="rect">
            <a:avLst/>
          </a:prstGeom>
        </p:spPr>
        <p:txBody>
          <a:bodyPr vert="horz" lIns="95559" tIns="47780" rIns="95559" bIns="47780" rtlCol="0" anchor="b"/>
          <a:lstStyle>
            <a:lvl1pPr algn="r">
              <a:defRPr sz="1300"/>
            </a:lvl1pPr>
          </a:lstStyle>
          <a:p>
            <a:fld id="{591A6349-822F-4DBE-808C-3DB1B577C29E}" type="slidenum">
              <a:rPr lang="en-GB" smtClean="0"/>
              <a:t>‹#›</a:t>
            </a:fld>
            <a:endParaRPr lang="en-GB"/>
          </a:p>
        </p:txBody>
      </p:sp>
    </p:spTree>
    <p:extLst>
      <p:ext uri="{BB962C8B-B14F-4D97-AF65-F5344CB8AC3E}">
        <p14:creationId xmlns:p14="http://schemas.microsoft.com/office/powerpoint/2010/main" val="1150258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5559" tIns="47780" rIns="95559" bIns="47780" rtlCol="0"/>
          <a:lstStyle>
            <a:lvl1pPr algn="l">
              <a:defRPr sz="1300" smtClean="0"/>
            </a:lvl1pPr>
          </a:lstStyle>
          <a:p>
            <a:pPr>
              <a:defRPr/>
            </a:pPr>
            <a:endParaRPr lang="en-GB"/>
          </a:p>
        </p:txBody>
      </p:sp>
      <p:sp>
        <p:nvSpPr>
          <p:cNvPr id="3" name="Date Placeholder 2"/>
          <p:cNvSpPr>
            <a:spLocks noGrp="1"/>
          </p:cNvSpPr>
          <p:nvPr>
            <p:ph type="dt" idx="1"/>
          </p:nvPr>
        </p:nvSpPr>
        <p:spPr>
          <a:xfrm>
            <a:off x="5622799" y="0"/>
            <a:ext cx="4301543" cy="339884"/>
          </a:xfrm>
          <a:prstGeom prst="rect">
            <a:avLst/>
          </a:prstGeom>
        </p:spPr>
        <p:txBody>
          <a:bodyPr vert="horz" lIns="95559" tIns="47780" rIns="95559" bIns="47780" rtlCol="0"/>
          <a:lstStyle>
            <a:lvl1pPr algn="r">
              <a:defRPr sz="1300" smtClean="0"/>
            </a:lvl1pPr>
          </a:lstStyle>
          <a:p>
            <a:pPr>
              <a:defRPr/>
            </a:pPr>
            <a:fld id="{CC207817-5B8C-40B7-89B3-32260A44133E}" type="datetimeFigureOut">
              <a:rPr lang="en-GB"/>
              <a:pPr>
                <a:defRPr/>
              </a:pPr>
              <a:t>11/11/2022</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5559" tIns="47780" rIns="95559" bIns="47780" rtlCol="0" anchor="ctr"/>
          <a:lstStyle/>
          <a:p>
            <a:pPr lvl="0"/>
            <a:endParaRPr lang="en-GB" noProof="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5559" tIns="47780" rIns="95559" bIns="477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6456611"/>
            <a:ext cx="4301543" cy="339884"/>
          </a:xfrm>
          <a:prstGeom prst="rect">
            <a:avLst/>
          </a:prstGeom>
        </p:spPr>
        <p:txBody>
          <a:bodyPr vert="horz" lIns="95559" tIns="47780" rIns="95559" bIns="47780" rtlCol="0" anchor="b"/>
          <a:lstStyle>
            <a:lvl1pPr algn="l">
              <a:defRPr sz="1300" smtClean="0"/>
            </a:lvl1pPr>
          </a:lstStyle>
          <a:p>
            <a:pPr>
              <a:defRPr/>
            </a:pPr>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5559" tIns="47780" rIns="95559" bIns="47780" rtlCol="0" anchor="b"/>
          <a:lstStyle>
            <a:lvl1pPr algn="r">
              <a:defRPr sz="1300" smtClean="0"/>
            </a:lvl1pPr>
          </a:lstStyle>
          <a:p>
            <a:pPr>
              <a:defRPr/>
            </a:pPr>
            <a:fld id="{B16C1AA0-6E62-43B3-B160-78C9E9138736}" type="slidenum">
              <a:rPr lang="en-GB"/>
              <a:pPr>
                <a:defRPr/>
              </a:pPr>
              <a:t>‹#›</a:t>
            </a:fld>
            <a:endParaRPr lang="en-GB"/>
          </a:p>
        </p:txBody>
      </p:sp>
    </p:spTree>
    <p:extLst>
      <p:ext uri="{BB962C8B-B14F-4D97-AF65-F5344CB8AC3E}">
        <p14:creationId xmlns:p14="http://schemas.microsoft.com/office/powerpoint/2010/main" val="229875985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97" fontAlgn="auto">
              <a:spcBef>
                <a:spcPts val="0"/>
              </a:spcBef>
              <a:spcAft>
                <a:spcPts val="0"/>
              </a:spcAft>
              <a:defRPr/>
            </a:pPr>
            <a:r>
              <a:rPr lang="en-GB" dirty="0"/>
              <a:t>Cyber-physical systems</a:t>
            </a:r>
          </a:p>
          <a:p>
            <a:pPr defTabSz="955597" fontAlgn="auto">
              <a:spcBef>
                <a:spcPts val="0"/>
              </a:spcBef>
              <a:spcAft>
                <a:spcPts val="0"/>
              </a:spcAft>
              <a:defRPr/>
            </a:pPr>
            <a:endParaRPr lang="en-GB" dirty="0"/>
          </a:p>
          <a:p>
            <a:r>
              <a:rPr lang="en-GB" dirty="0"/>
              <a:t>Increased velocity through the Research-Development-Innovation pipeline</a:t>
            </a:r>
          </a:p>
          <a:p>
            <a:r>
              <a:rPr lang="en-GB" dirty="0"/>
              <a:t>What are the other 3 before?</a:t>
            </a:r>
            <a:r>
              <a:rPr lang="en-GB" baseline="0" dirty="0"/>
              <a:t> </a:t>
            </a:r>
          </a:p>
          <a:p>
            <a:r>
              <a:rPr lang="en-GB" sz="1300" dirty="0"/>
              <a:t>A </a:t>
            </a:r>
            <a:r>
              <a:rPr lang="en-GB" sz="1300" b="1" dirty="0"/>
              <a:t>first</a:t>
            </a:r>
            <a:r>
              <a:rPr lang="en-GB" sz="1300" dirty="0"/>
              <a:t> wave of technological change in contemporary history starts with innovations related to </a:t>
            </a:r>
            <a:r>
              <a:rPr lang="en-GB" sz="1300" b="1" dirty="0"/>
              <a:t>steam power, cotton, steel, and railways, coupled with mechanisation and the surge of the factory system</a:t>
            </a:r>
            <a:r>
              <a:rPr lang="en-GB" sz="1300" dirty="0"/>
              <a:t>. This marked the ‘first’ industrial revolution between the last decades of the XVIII century and the first half of the XIX century. Cottage industries were dwarfed or replaced. Industrial districts (Marshall, 1923) were often seedbeds of those developments, even if progressively challenged by the increasing importance of economies of scale in bigger factories leading to the industrialisation of rural spaces and the emergence of industrial cities and regions. </a:t>
            </a:r>
          </a:p>
          <a:p>
            <a:r>
              <a:rPr lang="en-GB" sz="1300" dirty="0"/>
              <a:t>The </a:t>
            </a:r>
            <a:r>
              <a:rPr lang="en-GB" sz="1300" b="1" dirty="0"/>
              <a:t>second</a:t>
            </a:r>
            <a:r>
              <a:rPr lang="en-GB" sz="1300" dirty="0"/>
              <a:t> industrial revolution was triggered by the introduction of </a:t>
            </a:r>
            <a:r>
              <a:rPr lang="en-GB" sz="1300" b="1" dirty="0"/>
              <a:t>electricity, heavy and mechanical engineering and synthetic chemistry </a:t>
            </a:r>
            <a:r>
              <a:rPr lang="en-GB" sz="1300" dirty="0"/>
              <a:t>in the second half of the XIX century. This took in a few decades to the age of oil and automobile. New sectors emerged, not only those related to the automotive systems, and others were given a different identity as in the case of many consumable goods with the consolidation of the large scale production model. Standardised demand was satisfied by mass production thanks to internal economies of scale. Even more complex business forms, such as multi-national firms, developed. </a:t>
            </a:r>
          </a:p>
          <a:p>
            <a:r>
              <a:rPr lang="en-GB" sz="1300" dirty="0"/>
              <a:t>The </a:t>
            </a:r>
            <a:r>
              <a:rPr lang="en-GB" sz="1300" b="1" dirty="0"/>
              <a:t>third</a:t>
            </a:r>
            <a:r>
              <a:rPr lang="en-GB" sz="1300" dirty="0"/>
              <a:t> industrial revolution was prompted by innovations in </a:t>
            </a:r>
            <a:r>
              <a:rPr lang="en-GB" sz="1300" b="1" dirty="0"/>
              <a:t>electronics and computers, petrochemicals and aerospace</a:t>
            </a:r>
            <a:r>
              <a:rPr lang="en-GB" sz="1300" dirty="0"/>
              <a:t>, together with demand becoming more and more volatile in many sectors in the last decades of the XX century. Mass markets broke up and more flexible organisational forms such as firm clusters and industrial districts became pivotal points for development, thanks to their flexibility and innovation. At the same time, new technologies enabled faster communications and transport that pushed and accelerated a process of globalisation in production, commerce and socio-cultural integration.   </a:t>
            </a:r>
          </a:p>
          <a:p>
            <a:endParaRPr lang="en-GB" dirty="0"/>
          </a:p>
        </p:txBody>
      </p:sp>
      <p:sp>
        <p:nvSpPr>
          <p:cNvPr id="5" name="Slide Number Placeholder 4"/>
          <p:cNvSpPr>
            <a:spLocks noGrp="1"/>
          </p:cNvSpPr>
          <p:nvPr>
            <p:ph type="sldNum" sz="quarter" idx="10"/>
          </p:nvPr>
        </p:nvSpPr>
        <p:spPr/>
        <p:txBody>
          <a:bodyPr/>
          <a:lstStyle/>
          <a:p>
            <a:pPr>
              <a:defRPr/>
            </a:pPr>
            <a:fld id="{B16C1AA0-6E62-43B3-B160-78C9E9138736}" type="slidenum">
              <a:rPr lang="en-GB" smtClean="0"/>
              <a:pPr>
                <a:defRPr/>
              </a:pPr>
              <a:t>3</a:t>
            </a:fld>
            <a:endParaRPr lang="en-GB"/>
          </a:p>
        </p:txBody>
      </p:sp>
    </p:spTree>
    <p:extLst>
      <p:ext uri="{BB962C8B-B14F-4D97-AF65-F5344CB8AC3E}">
        <p14:creationId xmlns:p14="http://schemas.microsoft.com/office/powerpoint/2010/main" val="410680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16C1AA0-6E62-43B3-B160-78C9E9138736}" type="slidenum">
              <a:rPr lang="en-GB"/>
              <a:pPr>
                <a:defRPr/>
              </a:pPr>
              <a:t>24</a:t>
            </a:fld>
            <a:endParaRPr lang="en-GB"/>
          </a:p>
        </p:txBody>
      </p:sp>
    </p:spTree>
    <p:extLst>
      <p:ext uri="{BB962C8B-B14F-4D97-AF65-F5344CB8AC3E}">
        <p14:creationId xmlns:p14="http://schemas.microsoft.com/office/powerpoint/2010/main" val="236977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16C1AA0-6E62-43B3-B160-78C9E9138736}" type="slidenum">
              <a:rPr lang="en-GB"/>
              <a:pPr>
                <a:defRPr/>
              </a:pPr>
              <a:t>25</a:t>
            </a:fld>
            <a:endParaRPr lang="en-GB"/>
          </a:p>
        </p:txBody>
      </p:sp>
    </p:spTree>
    <p:extLst>
      <p:ext uri="{BB962C8B-B14F-4D97-AF65-F5344CB8AC3E}">
        <p14:creationId xmlns:p14="http://schemas.microsoft.com/office/powerpoint/2010/main" val="359014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16C1AA0-6E62-43B3-B160-78C9E9138736}" type="slidenum">
              <a:rPr lang="en-GB"/>
              <a:pPr>
                <a:defRPr/>
              </a:pPr>
              <a:t>26</a:t>
            </a:fld>
            <a:endParaRPr lang="en-GB"/>
          </a:p>
        </p:txBody>
      </p:sp>
    </p:spTree>
    <p:extLst>
      <p:ext uri="{BB962C8B-B14F-4D97-AF65-F5344CB8AC3E}">
        <p14:creationId xmlns:p14="http://schemas.microsoft.com/office/powerpoint/2010/main" val="61213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5E4B04-C646-4FA0-A163-325687798528}" type="slidenum">
              <a:rPr lang="en-GB" smtClean="0"/>
              <a:t>30</a:t>
            </a:fld>
            <a:endParaRPr lang="en-GB"/>
          </a:p>
        </p:txBody>
      </p:sp>
    </p:spTree>
    <p:extLst>
      <p:ext uri="{BB962C8B-B14F-4D97-AF65-F5344CB8AC3E}">
        <p14:creationId xmlns:p14="http://schemas.microsoft.com/office/powerpoint/2010/main" val="33172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6C1AA0-6E62-43B3-B160-78C9E9138736}" type="slidenum">
              <a:rPr lang="en-GB" smtClean="0"/>
              <a:pPr>
                <a:defRPr/>
              </a:pPr>
              <a:t>32</a:t>
            </a:fld>
            <a:endParaRPr lang="en-GB"/>
          </a:p>
        </p:txBody>
      </p:sp>
    </p:spTree>
    <p:extLst>
      <p:ext uri="{BB962C8B-B14F-4D97-AF65-F5344CB8AC3E}">
        <p14:creationId xmlns:p14="http://schemas.microsoft.com/office/powerpoint/2010/main" val="347844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solidFill>
                  <a:srgbClr val="FF0000"/>
                </a:solidFill>
              </a:rPr>
              <a:t>Building back better horizon policy, no sector priority </a:t>
            </a:r>
          </a:p>
          <a:p>
            <a:r>
              <a:rPr lang="en-GB" dirty="0" smtClean="0"/>
              <a:t>Infra</a:t>
            </a:r>
          </a:p>
          <a:p>
            <a:r>
              <a:rPr lang="en-GB" dirty="0" smtClean="0"/>
              <a:t>Skills and</a:t>
            </a:r>
            <a:r>
              <a:rPr lang="en-GB" baseline="0" dirty="0" smtClean="0"/>
              <a:t> </a:t>
            </a:r>
            <a:r>
              <a:rPr lang="en-GB" baseline="0" dirty="0" err="1" smtClean="0"/>
              <a:t>innov</a:t>
            </a:r>
            <a:endParaRPr lang="en-GB" baseline="0" dirty="0" smtClean="0"/>
          </a:p>
          <a:p>
            <a:r>
              <a:rPr lang="en-GB" baseline="0" dirty="0" smtClean="0"/>
              <a:t>Green agenda </a:t>
            </a:r>
          </a:p>
          <a:p>
            <a:r>
              <a:rPr lang="en-GB" baseline="0" dirty="0" smtClean="0"/>
              <a:t>Free ports to soften the negative effect of </a:t>
            </a:r>
            <a:r>
              <a:rPr lang="en-GB" baseline="0" dirty="0" err="1" smtClean="0"/>
              <a:t>brexit</a:t>
            </a:r>
            <a:r>
              <a:rPr lang="en-GB" baseline="0" dirty="0" smtClean="0"/>
              <a:t> on trade</a:t>
            </a:r>
            <a:endParaRPr lang="en-GB" dirty="0"/>
          </a:p>
        </p:txBody>
      </p:sp>
      <p:sp>
        <p:nvSpPr>
          <p:cNvPr id="4" name="Slide Number Placeholder 3"/>
          <p:cNvSpPr>
            <a:spLocks noGrp="1"/>
          </p:cNvSpPr>
          <p:nvPr>
            <p:ph type="sldNum" sz="quarter" idx="10"/>
          </p:nvPr>
        </p:nvSpPr>
        <p:spPr/>
        <p:txBody>
          <a:bodyPr/>
          <a:lstStyle/>
          <a:p>
            <a:pPr>
              <a:defRPr/>
            </a:pPr>
            <a:fld id="{B16C1AA0-6E62-43B3-B160-78C9E9138736}" type="slidenum">
              <a:rPr lang="en-GB" smtClean="0"/>
              <a:pPr>
                <a:defRPr/>
              </a:pPr>
              <a:t>33</a:t>
            </a:fld>
            <a:endParaRPr lang="en-GB"/>
          </a:p>
        </p:txBody>
      </p:sp>
    </p:spTree>
    <p:extLst>
      <p:ext uri="{BB962C8B-B14F-4D97-AF65-F5344CB8AC3E}">
        <p14:creationId xmlns:p14="http://schemas.microsoft.com/office/powerpoint/2010/main" val="156762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595" fontAlgn="auto">
              <a:spcBef>
                <a:spcPts val="0"/>
              </a:spcBef>
              <a:spcAft>
                <a:spcPts val="0"/>
              </a:spcAft>
              <a:defRPr/>
            </a:pPr>
            <a:r>
              <a:rPr lang="en-GB" dirty="0"/>
              <a:t>Cyber-physical systems</a:t>
            </a:r>
          </a:p>
          <a:p>
            <a:pPr defTabSz="963595" fontAlgn="auto">
              <a:spcBef>
                <a:spcPts val="0"/>
              </a:spcBef>
              <a:spcAft>
                <a:spcPts val="0"/>
              </a:spcAft>
              <a:defRPr/>
            </a:pPr>
            <a:endParaRPr lang="en-GB" dirty="0"/>
          </a:p>
          <a:p>
            <a:r>
              <a:rPr lang="en-GB" dirty="0"/>
              <a:t>Increased velocity through the Research-Development-Innovation pipeline</a:t>
            </a:r>
          </a:p>
        </p:txBody>
      </p:sp>
      <p:sp>
        <p:nvSpPr>
          <p:cNvPr id="5" name="Slide Number Placeholder 4"/>
          <p:cNvSpPr>
            <a:spLocks noGrp="1"/>
          </p:cNvSpPr>
          <p:nvPr>
            <p:ph type="sldNum" sz="quarter" idx="10"/>
          </p:nvPr>
        </p:nvSpPr>
        <p:spPr/>
        <p:txBody>
          <a:bodyPr/>
          <a:lstStyle/>
          <a:p>
            <a:pPr>
              <a:defRPr/>
            </a:pPr>
            <a:fld id="{B16C1AA0-6E62-43B3-B160-78C9E9138736}" type="slidenum">
              <a:rPr lang="en-GB" smtClean="0"/>
              <a:pPr>
                <a:defRPr/>
              </a:pPr>
              <a:t>5</a:t>
            </a:fld>
            <a:endParaRPr lang="en-GB"/>
          </a:p>
        </p:txBody>
      </p:sp>
    </p:spTree>
    <p:extLst>
      <p:ext uri="{BB962C8B-B14F-4D97-AF65-F5344CB8AC3E}">
        <p14:creationId xmlns:p14="http://schemas.microsoft.com/office/powerpoint/2010/main" val="364219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0"/>
          </p:nvPr>
        </p:nvSpPr>
        <p:spPr/>
        <p:txBody>
          <a:bodyPr/>
          <a:lstStyle/>
          <a:p>
            <a:pPr>
              <a:defRPr/>
            </a:pPr>
            <a:fld id="{B16C1AA0-6E62-43B3-B160-78C9E9138736}" type="slidenum">
              <a:rPr lang="en-GB" smtClean="0"/>
              <a:pPr>
                <a:defRPr/>
              </a:pPr>
              <a:t>6</a:t>
            </a:fld>
            <a:endParaRPr lang="en-GB"/>
          </a:p>
        </p:txBody>
      </p:sp>
    </p:spTree>
    <p:extLst>
      <p:ext uri="{BB962C8B-B14F-4D97-AF65-F5344CB8AC3E}">
        <p14:creationId xmlns:p14="http://schemas.microsoft.com/office/powerpoint/2010/main" val="15072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dirty="0" smtClean="0"/>
              <a:t>Reshapes current debate, which separates out technological change in its effect on digital transitions in the form of automation/AI, digitally-enabled technologies, space technologies, with green transition in the form of decarbonisation.</a:t>
            </a:r>
          </a:p>
          <a:p>
            <a:endParaRPr lang="en-GB" dirty="0"/>
          </a:p>
        </p:txBody>
      </p:sp>
      <p:sp>
        <p:nvSpPr>
          <p:cNvPr id="4" name="Slide Number Placeholder 3"/>
          <p:cNvSpPr>
            <a:spLocks noGrp="1"/>
          </p:cNvSpPr>
          <p:nvPr>
            <p:ph type="sldNum" sz="quarter" idx="10"/>
          </p:nvPr>
        </p:nvSpPr>
        <p:spPr/>
        <p:txBody>
          <a:bodyPr/>
          <a:lstStyle/>
          <a:p>
            <a:pPr>
              <a:defRPr/>
            </a:pPr>
            <a:fld id="{B16C1AA0-6E62-43B3-B160-78C9E9138736}" type="slidenum">
              <a:rPr lang="en-GB" smtClean="0"/>
              <a:pPr>
                <a:defRPr/>
              </a:pPr>
              <a:t>9</a:t>
            </a:fld>
            <a:endParaRPr lang="en-GB"/>
          </a:p>
        </p:txBody>
      </p:sp>
    </p:spTree>
    <p:extLst>
      <p:ext uri="{BB962C8B-B14F-4D97-AF65-F5344CB8AC3E}">
        <p14:creationId xmlns:p14="http://schemas.microsoft.com/office/powerpoint/2010/main" val="183358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overall shifted the conversation from a </a:t>
            </a:r>
            <a:r>
              <a:rPr lang="en-GB" dirty="0" err="1"/>
              <a:t>bipolarism</a:t>
            </a:r>
            <a:r>
              <a:rPr lang="en-GB" dirty="0"/>
              <a:t> between advanced and developing economies, towards fundamental needs that had to be met by all countries equally, to varying degrees, present in all countries. The rationale here was an understanding but not acceptance that since the 1980s, income and opportunities had become more and more unequal both in developed and in developing economies due to the asymmetric effect of globalisation, global trade and global production. </a:t>
            </a:r>
          </a:p>
        </p:txBody>
      </p:sp>
      <p:sp>
        <p:nvSpPr>
          <p:cNvPr id="4" name="Slide Number Placeholder 3"/>
          <p:cNvSpPr>
            <a:spLocks noGrp="1"/>
          </p:cNvSpPr>
          <p:nvPr>
            <p:ph type="sldNum" sz="quarter" idx="10"/>
          </p:nvPr>
        </p:nvSpPr>
        <p:spPr/>
        <p:txBody>
          <a:bodyPr/>
          <a:lstStyle/>
          <a:p>
            <a:pPr>
              <a:defRPr/>
            </a:pPr>
            <a:fld id="{B16C1AA0-6E62-43B3-B160-78C9E9138736}" type="slidenum">
              <a:rPr lang="en-GB" smtClean="0"/>
              <a:pPr>
                <a:defRPr/>
              </a:pPr>
              <a:t>12</a:t>
            </a:fld>
            <a:endParaRPr lang="en-GB"/>
          </a:p>
        </p:txBody>
      </p:sp>
    </p:spTree>
    <p:extLst>
      <p:ext uri="{BB962C8B-B14F-4D97-AF65-F5344CB8AC3E}">
        <p14:creationId xmlns:p14="http://schemas.microsoft.com/office/powerpoint/2010/main" val="65115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16C1AA0-6E62-43B3-B160-78C9E9138736}" type="slidenum">
              <a:rPr lang="en-GB"/>
              <a:pPr>
                <a:defRPr/>
              </a:pPr>
              <a:t>15</a:t>
            </a:fld>
            <a:endParaRPr lang="en-GB"/>
          </a:p>
        </p:txBody>
      </p:sp>
    </p:spTree>
    <p:extLst>
      <p:ext uri="{BB962C8B-B14F-4D97-AF65-F5344CB8AC3E}">
        <p14:creationId xmlns:p14="http://schemas.microsoft.com/office/powerpoint/2010/main" val="73641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overall shifted the conversation from a </a:t>
            </a:r>
            <a:r>
              <a:rPr lang="en-GB" dirty="0" err="1"/>
              <a:t>bipolarism</a:t>
            </a:r>
            <a:r>
              <a:rPr lang="en-GB" dirty="0"/>
              <a:t> between advanced and developing economies, towards fundamental needs that had to be met by all countries equally, to varying degrees, present in all countries. The rationale here was an understanding but not acceptance that since the 1980s, income and opportunities had become more and more unequal both in developed and in developing economies due to the asymmetric effect of globalisation, global trade and global production. </a:t>
            </a:r>
          </a:p>
        </p:txBody>
      </p:sp>
      <p:sp>
        <p:nvSpPr>
          <p:cNvPr id="4" name="Slide Number Placeholder 3"/>
          <p:cNvSpPr>
            <a:spLocks noGrp="1"/>
          </p:cNvSpPr>
          <p:nvPr>
            <p:ph type="sldNum" sz="quarter" idx="10"/>
          </p:nvPr>
        </p:nvSpPr>
        <p:spPr/>
        <p:txBody>
          <a:bodyPr/>
          <a:lstStyle/>
          <a:p>
            <a:pPr>
              <a:defRPr/>
            </a:pPr>
            <a:fld id="{B16C1AA0-6E62-43B3-B160-78C9E9138736}" type="slidenum">
              <a:rPr lang="en-GB" smtClean="0"/>
              <a:pPr>
                <a:defRPr/>
              </a:pPr>
              <a:t>17</a:t>
            </a:fld>
            <a:endParaRPr lang="en-GB"/>
          </a:p>
        </p:txBody>
      </p:sp>
    </p:spTree>
    <p:extLst>
      <p:ext uri="{BB962C8B-B14F-4D97-AF65-F5344CB8AC3E}">
        <p14:creationId xmlns:p14="http://schemas.microsoft.com/office/powerpoint/2010/main" val="316394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16C1AA0-6E62-43B3-B160-78C9E9138736}" type="slidenum">
              <a:rPr lang="en-GB"/>
              <a:pPr>
                <a:defRPr/>
              </a:pPr>
              <a:t>18</a:t>
            </a:fld>
            <a:endParaRPr lang="en-GB"/>
          </a:p>
        </p:txBody>
      </p:sp>
    </p:spTree>
    <p:extLst>
      <p:ext uri="{BB962C8B-B14F-4D97-AF65-F5344CB8AC3E}">
        <p14:creationId xmlns:p14="http://schemas.microsoft.com/office/powerpoint/2010/main" val="297616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16C1AA0-6E62-43B3-B160-78C9E9138736}" type="slidenum">
              <a:rPr lang="en-GB"/>
              <a:pPr>
                <a:defRPr/>
              </a:pPr>
              <a:t>19</a:t>
            </a:fld>
            <a:endParaRPr lang="en-GB"/>
          </a:p>
        </p:txBody>
      </p:sp>
    </p:spTree>
    <p:extLst>
      <p:ext uri="{BB962C8B-B14F-4D97-AF65-F5344CB8AC3E}">
        <p14:creationId xmlns:p14="http://schemas.microsoft.com/office/powerpoint/2010/main" val="1702748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4" descr="10304 BBS-UOB-ppt 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Grp="1" noChangeArrowheads="1"/>
          </p:cNvSpPr>
          <p:nvPr>
            <p:ph type="subTitle" idx="1"/>
          </p:nvPr>
        </p:nvSpPr>
        <p:spPr>
          <a:xfrm>
            <a:off x="304800" y="5733256"/>
            <a:ext cx="8456613" cy="894557"/>
          </a:xfrm>
        </p:spPr>
        <p:txBody>
          <a:bodyPr/>
          <a:lstStyle>
            <a:lvl1pPr marL="0" indent="0">
              <a:buFont typeface="Wingdings" charset="0"/>
              <a:buNone/>
              <a:defRPr b="0" baseline="0"/>
            </a:lvl1pPr>
          </a:lstStyle>
          <a:p>
            <a:pPr lvl="0"/>
            <a:r>
              <a:rPr lang="en-GB" noProof="0"/>
              <a:t>Click to edit Master subtitle style</a:t>
            </a:r>
            <a:endParaRPr lang="en-GB" noProof="0" dirty="0"/>
          </a:p>
        </p:txBody>
      </p:sp>
    </p:spTree>
    <p:extLst>
      <p:ext uri="{BB962C8B-B14F-4D97-AF65-F5344CB8AC3E}">
        <p14:creationId xmlns:p14="http://schemas.microsoft.com/office/powerpoint/2010/main" val="300659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0152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528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755650" y="15525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755650" y="2924175"/>
            <a:ext cx="7772400"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28" name="Picture 2" descr="10304 BBS-UOB-ppt background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8" r:id="rId1"/>
    <p:sldLayoutId id="2147483693" r:id="rId2"/>
    <p:sldLayoutId id="2147483694" r:id="rId3"/>
  </p:sldLayoutIdLst>
  <p:hf hdr="0" ftr="0" dt="0"/>
  <p:txStyles>
    <p:titleStyle>
      <a:lvl1pPr algn="l" rtl="0" eaLnBrk="0" fontAlgn="base" hangingPunct="0">
        <a:spcBef>
          <a:spcPct val="0"/>
        </a:spcBef>
        <a:spcAft>
          <a:spcPct val="0"/>
        </a:spcAft>
        <a:defRPr sz="4000">
          <a:solidFill>
            <a:schemeClr val="bg1"/>
          </a:solidFill>
          <a:latin typeface="+mj-lt"/>
          <a:ea typeface="+mj-ea"/>
          <a:cs typeface="ＭＳ Ｐゴシック" charset="0"/>
        </a:defRPr>
      </a:lvl1pPr>
      <a:lvl2pPr algn="l" rtl="0" eaLnBrk="0" fontAlgn="base" hangingPunct="0">
        <a:spcBef>
          <a:spcPct val="0"/>
        </a:spcBef>
        <a:spcAft>
          <a:spcPct val="0"/>
        </a:spcAft>
        <a:defRPr sz="4000">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000">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000">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000">
          <a:solidFill>
            <a:schemeClr val="bg1"/>
          </a:solidFill>
          <a:latin typeface="Times New Roman"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Times New Roman" charset="0"/>
          <a:ea typeface="ＭＳ Ｐゴシック" charset="0"/>
        </a:defRPr>
      </a:lvl6pPr>
      <a:lvl7pPr marL="914400" algn="l" rtl="0" fontAlgn="base">
        <a:spcBef>
          <a:spcPct val="0"/>
        </a:spcBef>
        <a:spcAft>
          <a:spcPct val="0"/>
        </a:spcAft>
        <a:defRPr sz="4000">
          <a:solidFill>
            <a:schemeClr val="tx2"/>
          </a:solidFill>
          <a:latin typeface="Times New Roman" charset="0"/>
          <a:ea typeface="ＭＳ Ｐゴシック" charset="0"/>
        </a:defRPr>
      </a:lvl7pPr>
      <a:lvl8pPr marL="1371600" algn="l" rtl="0" fontAlgn="base">
        <a:spcBef>
          <a:spcPct val="0"/>
        </a:spcBef>
        <a:spcAft>
          <a:spcPct val="0"/>
        </a:spcAft>
        <a:defRPr sz="4000">
          <a:solidFill>
            <a:schemeClr val="tx2"/>
          </a:solidFill>
          <a:latin typeface="Times New Roman" charset="0"/>
          <a:ea typeface="ＭＳ Ｐゴシック" charset="0"/>
        </a:defRPr>
      </a:lvl8pPr>
      <a:lvl9pPr marL="1828800" algn="l" rtl="0" fontAlgn="base">
        <a:spcBef>
          <a:spcPct val="0"/>
        </a:spcBef>
        <a:spcAft>
          <a:spcPct val="0"/>
        </a:spcAft>
        <a:defRPr sz="40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bg1"/>
        </a:buClr>
        <a:buSzPct val="80000"/>
        <a:buFont typeface="Wingdings" pitchFamily="2" charset="2"/>
        <a:buChar char="o"/>
        <a:defRPr sz="2800" b="1">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chemeClr val="bg1"/>
        </a:buClr>
        <a:buChar char="–"/>
        <a:defRPr sz="2800" b="1">
          <a:solidFill>
            <a:schemeClr val="bg1"/>
          </a:solidFill>
          <a:latin typeface="+mn-lt"/>
          <a:ea typeface="+mn-ea"/>
        </a:defRPr>
      </a:lvl2pPr>
      <a:lvl3pPr marL="1143000" indent="-228600" algn="l" rtl="0" eaLnBrk="0" fontAlgn="base" hangingPunct="0">
        <a:spcBef>
          <a:spcPct val="20000"/>
        </a:spcBef>
        <a:spcAft>
          <a:spcPct val="0"/>
        </a:spcAft>
        <a:buClr>
          <a:schemeClr val="bg1"/>
        </a:buClr>
        <a:buSzPct val="65000"/>
        <a:buFont typeface="Wingdings" pitchFamily="2" charset="2"/>
        <a:buChar char="o"/>
        <a:defRPr sz="2800" b="1">
          <a:solidFill>
            <a:schemeClr val="bg1"/>
          </a:solidFill>
          <a:latin typeface="+mn-lt"/>
          <a:ea typeface="+mn-ea"/>
        </a:defRPr>
      </a:lvl3pPr>
      <a:lvl4pPr marL="1600200" indent="-228600" algn="l" rtl="0" eaLnBrk="0" fontAlgn="base" hangingPunct="0">
        <a:spcBef>
          <a:spcPct val="20000"/>
        </a:spcBef>
        <a:spcAft>
          <a:spcPct val="0"/>
        </a:spcAft>
        <a:buClr>
          <a:schemeClr val="bg1"/>
        </a:buClr>
        <a:buSzPct val="80000"/>
        <a:buChar char="–"/>
        <a:defRPr sz="2800" b="1">
          <a:solidFill>
            <a:schemeClr val="bg1"/>
          </a:solidFill>
          <a:latin typeface="+mn-lt"/>
          <a:ea typeface="+mn-ea"/>
        </a:defRPr>
      </a:lvl4pPr>
      <a:lvl5pPr marL="2057400" indent="-228600" algn="l" rtl="0" eaLnBrk="0" fontAlgn="base" hangingPunct="0">
        <a:spcBef>
          <a:spcPct val="20000"/>
        </a:spcBef>
        <a:spcAft>
          <a:spcPct val="0"/>
        </a:spcAft>
        <a:buClr>
          <a:schemeClr val="bg1"/>
        </a:buClr>
        <a:buSzPct val="90000"/>
        <a:buChar char="»"/>
        <a:defRPr sz="2800" b="1">
          <a:solidFill>
            <a:schemeClr val="bg1"/>
          </a:solidFill>
          <a:latin typeface="+mn-lt"/>
          <a:ea typeface="+mn-ea"/>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ea typeface="+mn-ea"/>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ea typeface="+mn-ea"/>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ea typeface="+mn-ea"/>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publications.jrc.ec.europa.eu/repository/handle/JRC126651"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0" y="5823072"/>
            <a:ext cx="9252520" cy="89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Clr>
                <a:schemeClr val="bg1"/>
              </a:buClr>
              <a:buSzPct val="80000"/>
              <a:buFont typeface="Wingdings" charset="0"/>
              <a:buNone/>
              <a:defRPr sz="2800" b="0" baseline="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chemeClr val="bg1"/>
              </a:buClr>
              <a:buChar char="–"/>
              <a:defRPr sz="2800" b="1">
                <a:solidFill>
                  <a:schemeClr val="bg1"/>
                </a:solidFill>
                <a:latin typeface="+mn-lt"/>
                <a:ea typeface="+mn-ea"/>
              </a:defRPr>
            </a:lvl2pPr>
            <a:lvl3pPr marL="1143000" indent="-228600" algn="l" rtl="0" eaLnBrk="0" fontAlgn="base" hangingPunct="0">
              <a:spcBef>
                <a:spcPct val="20000"/>
              </a:spcBef>
              <a:spcAft>
                <a:spcPct val="0"/>
              </a:spcAft>
              <a:buClr>
                <a:schemeClr val="bg1"/>
              </a:buClr>
              <a:buSzPct val="65000"/>
              <a:buFont typeface="Wingdings" pitchFamily="2" charset="2"/>
              <a:buChar char="o"/>
              <a:defRPr sz="2800" b="1">
                <a:solidFill>
                  <a:schemeClr val="bg1"/>
                </a:solidFill>
                <a:latin typeface="+mn-lt"/>
                <a:ea typeface="+mn-ea"/>
              </a:defRPr>
            </a:lvl3pPr>
            <a:lvl4pPr marL="1600200" indent="-228600" algn="l" rtl="0" eaLnBrk="0" fontAlgn="base" hangingPunct="0">
              <a:spcBef>
                <a:spcPct val="20000"/>
              </a:spcBef>
              <a:spcAft>
                <a:spcPct val="0"/>
              </a:spcAft>
              <a:buClr>
                <a:schemeClr val="bg1"/>
              </a:buClr>
              <a:buSzPct val="80000"/>
              <a:buChar char="–"/>
              <a:defRPr sz="2800" b="1">
                <a:solidFill>
                  <a:schemeClr val="bg1"/>
                </a:solidFill>
                <a:latin typeface="+mn-lt"/>
                <a:ea typeface="+mn-ea"/>
              </a:defRPr>
            </a:lvl4pPr>
            <a:lvl5pPr marL="2057400" indent="-228600" algn="l" rtl="0" eaLnBrk="0" fontAlgn="base" hangingPunct="0">
              <a:spcBef>
                <a:spcPct val="20000"/>
              </a:spcBef>
              <a:spcAft>
                <a:spcPct val="0"/>
              </a:spcAft>
              <a:buClr>
                <a:schemeClr val="bg1"/>
              </a:buClr>
              <a:buSzPct val="90000"/>
              <a:buChar char="»"/>
              <a:defRPr sz="2800" b="1">
                <a:solidFill>
                  <a:schemeClr val="bg1"/>
                </a:solidFill>
                <a:latin typeface="+mn-lt"/>
                <a:ea typeface="+mn-ea"/>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ea typeface="+mn-ea"/>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ea typeface="+mn-ea"/>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ea typeface="+mn-ea"/>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ea typeface="+mn-ea"/>
              </a:defRPr>
            </a:lvl9pPr>
          </a:lstStyle>
          <a:p>
            <a:pPr algn="ctr"/>
            <a:r>
              <a:rPr lang="it-IT" sz="2600" dirty="0" smtClean="0"/>
              <a:t>Nested Innovation policies for regional transitions</a:t>
            </a:r>
            <a:endParaRPr lang="it-IT" sz="2600" dirty="0"/>
          </a:p>
          <a:p>
            <a:pPr algn="ctr"/>
            <a:r>
              <a:rPr lang="it-IT" sz="1500" dirty="0">
                <a:solidFill>
                  <a:schemeClr val="bg1">
                    <a:lumMod val="85000"/>
                    <a:lumOff val="15000"/>
                  </a:schemeClr>
                </a:solidFill>
              </a:rPr>
              <a:t>Lisa De Propris, Professor of Regional Economic Development</a:t>
            </a:r>
          </a:p>
          <a:p>
            <a:pPr algn="ctr"/>
            <a:r>
              <a:rPr lang="it-IT" sz="1500" dirty="0">
                <a:solidFill>
                  <a:schemeClr val="bg1">
                    <a:lumMod val="85000"/>
                    <a:lumOff val="15000"/>
                  </a:schemeClr>
                </a:solidFill>
              </a:rPr>
              <a:t>Marco Bellandi, Universita’ di FIrenze</a:t>
            </a:r>
            <a:endParaRPr lang="en-US" sz="1500" dirty="0">
              <a:solidFill>
                <a:schemeClr val="bg1">
                  <a:lumMod val="85000"/>
                  <a:lumOff val="15000"/>
                </a:schemeClr>
              </a:solidFill>
            </a:endParaRPr>
          </a:p>
          <a:p>
            <a:endParaRPr lang="en-GB" sz="1500" i="1" dirty="0"/>
          </a:p>
        </p:txBody>
      </p:sp>
      <p:sp>
        <p:nvSpPr>
          <p:cNvPr id="2" name="Subtitle 1"/>
          <p:cNvSpPr>
            <a:spLocks noGrp="1"/>
          </p:cNvSpPr>
          <p:nvPr>
            <p:ph type="subTitle" idx="1"/>
          </p:nvPr>
        </p:nvSpPr>
        <p:spPr>
          <a:xfrm>
            <a:off x="0" y="908720"/>
            <a:ext cx="8536016" cy="894557"/>
          </a:xfrm>
        </p:spPr>
        <p:txBody>
          <a:bodyPr/>
          <a:lstStyle/>
          <a:p>
            <a:r>
              <a:rPr lang="en-GB" dirty="0">
                <a:solidFill>
                  <a:srgbClr val="00B050"/>
                </a:solidFill>
              </a:rPr>
              <a:t>ACU Rome </a:t>
            </a:r>
            <a:r>
              <a:rPr lang="en-GB" dirty="0" smtClean="0">
                <a:solidFill>
                  <a:srgbClr val="00B050"/>
                </a:solidFill>
              </a:rPr>
              <a:t>2022 |</a:t>
            </a:r>
          </a:p>
          <a:p>
            <a:r>
              <a:rPr lang="en-GB" dirty="0" smtClean="0">
                <a:solidFill>
                  <a:srgbClr val="00B050"/>
                </a:solidFill>
              </a:rPr>
              <a:t>Managing the impact of economic change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542D-CEC5-4AC9-9BED-A0C3F24B6A27}"/>
              </a:ext>
            </a:extLst>
          </p:cNvPr>
          <p:cNvSpPr>
            <a:spLocks noGrp="1"/>
          </p:cNvSpPr>
          <p:nvPr>
            <p:ph type="title"/>
          </p:nvPr>
        </p:nvSpPr>
        <p:spPr>
          <a:xfrm>
            <a:off x="3779912" y="332656"/>
            <a:ext cx="4820146" cy="1143000"/>
          </a:xfrm>
        </p:spPr>
        <p:txBody>
          <a:bodyPr/>
          <a:lstStyle/>
          <a:p>
            <a:r>
              <a:rPr lang="en-GB" dirty="0"/>
              <a:t>Examples</a:t>
            </a:r>
          </a:p>
        </p:txBody>
      </p:sp>
      <p:pic>
        <p:nvPicPr>
          <p:cNvPr id="4" name="Content Placeholder 3"/>
          <p:cNvPicPr>
            <a:picLocks noGrp="1" noChangeAspect="1"/>
          </p:cNvPicPr>
          <p:nvPr>
            <p:ph idx="1"/>
          </p:nvPr>
        </p:nvPicPr>
        <p:blipFill>
          <a:blip r:embed="rId2"/>
          <a:stretch>
            <a:fillRect/>
          </a:stretch>
        </p:blipFill>
        <p:spPr>
          <a:xfrm>
            <a:off x="683568" y="1844824"/>
            <a:ext cx="2857500" cy="1600200"/>
          </a:xfrm>
          <a:prstGeom prst="rect">
            <a:avLst/>
          </a:prstGeom>
        </p:spPr>
      </p:pic>
      <p:pic>
        <p:nvPicPr>
          <p:cNvPr id="5" name="Picture 4"/>
          <p:cNvPicPr>
            <a:picLocks noChangeAspect="1"/>
          </p:cNvPicPr>
          <p:nvPr/>
        </p:nvPicPr>
        <p:blipFill>
          <a:blip r:embed="rId3"/>
          <a:stretch>
            <a:fillRect/>
          </a:stretch>
        </p:blipFill>
        <p:spPr>
          <a:xfrm>
            <a:off x="1491225" y="1628800"/>
            <a:ext cx="4577373" cy="3232770"/>
          </a:xfrm>
          <a:prstGeom prst="rect">
            <a:avLst/>
          </a:prstGeom>
        </p:spPr>
      </p:pic>
      <p:pic>
        <p:nvPicPr>
          <p:cNvPr id="6" name="Picture 5"/>
          <p:cNvPicPr>
            <a:picLocks noChangeAspect="1"/>
          </p:cNvPicPr>
          <p:nvPr/>
        </p:nvPicPr>
        <p:blipFill>
          <a:blip r:embed="rId4"/>
          <a:stretch>
            <a:fillRect/>
          </a:stretch>
        </p:blipFill>
        <p:spPr>
          <a:xfrm>
            <a:off x="2051720" y="2492896"/>
            <a:ext cx="6784754" cy="3816424"/>
          </a:xfrm>
          <a:prstGeom prst="rect">
            <a:avLst/>
          </a:prstGeom>
        </p:spPr>
      </p:pic>
      <p:pic>
        <p:nvPicPr>
          <p:cNvPr id="7" name="Picture 6"/>
          <p:cNvPicPr>
            <a:picLocks noChangeAspect="1"/>
          </p:cNvPicPr>
          <p:nvPr/>
        </p:nvPicPr>
        <p:blipFill>
          <a:blip r:embed="rId5"/>
          <a:stretch>
            <a:fillRect/>
          </a:stretch>
        </p:blipFill>
        <p:spPr>
          <a:xfrm>
            <a:off x="3109472" y="1448594"/>
            <a:ext cx="6067513" cy="3412976"/>
          </a:xfrm>
          <a:prstGeom prst="rect">
            <a:avLst/>
          </a:prstGeom>
        </p:spPr>
      </p:pic>
      <p:pic>
        <p:nvPicPr>
          <p:cNvPr id="8" name="Picture 7"/>
          <p:cNvPicPr>
            <a:picLocks noChangeAspect="1"/>
          </p:cNvPicPr>
          <p:nvPr/>
        </p:nvPicPr>
        <p:blipFill>
          <a:blip r:embed="rId6"/>
          <a:stretch>
            <a:fillRect/>
          </a:stretch>
        </p:blipFill>
        <p:spPr>
          <a:xfrm>
            <a:off x="437437" y="2348880"/>
            <a:ext cx="3888432" cy="4400409"/>
          </a:xfrm>
          <a:prstGeom prst="rect">
            <a:avLst/>
          </a:prstGeom>
        </p:spPr>
      </p:pic>
    </p:spTree>
    <p:extLst>
      <p:ext uri="{BB962C8B-B14F-4D97-AF65-F5344CB8AC3E}">
        <p14:creationId xmlns:p14="http://schemas.microsoft.com/office/powerpoint/2010/main" val="315221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046F-46EB-441E-9ABB-C5F195584EA1}"/>
              </a:ext>
            </a:extLst>
          </p:cNvPr>
          <p:cNvSpPr>
            <a:spLocks noGrp="1"/>
          </p:cNvSpPr>
          <p:nvPr>
            <p:ph type="title"/>
          </p:nvPr>
        </p:nvSpPr>
        <p:spPr>
          <a:xfrm>
            <a:off x="2699792" y="548680"/>
            <a:ext cx="4608512" cy="1143000"/>
          </a:xfrm>
        </p:spPr>
        <p:txBody>
          <a:bodyPr/>
          <a:lstStyle/>
          <a:p>
            <a:r>
              <a:rPr lang="en-GB" dirty="0"/>
              <a:t>New problems</a:t>
            </a:r>
          </a:p>
        </p:txBody>
      </p:sp>
      <p:sp>
        <p:nvSpPr>
          <p:cNvPr id="3" name="Content Placeholder 2">
            <a:extLst>
              <a:ext uri="{FF2B5EF4-FFF2-40B4-BE49-F238E27FC236}">
                <a16:creationId xmlns:a16="http://schemas.microsoft.com/office/drawing/2014/main" id="{56B53920-D459-46EA-9356-8EDEF615B052}"/>
              </a:ext>
            </a:extLst>
          </p:cNvPr>
          <p:cNvSpPr>
            <a:spLocks noGrp="1"/>
          </p:cNvSpPr>
          <p:nvPr>
            <p:ph idx="1"/>
          </p:nvPr>
        </p:nvSpPr>
        <p:spPr>
          <a:xfrm>
            <a:off x="10344" y="1484784"/>
            <a:ext cx="8882136" cy="4248472"/>
          </a:xfrm>
          <a:solidFill>
            <a:schemeClr val="tx1"/>
          </a:solidFill>
        </p:spPr>
        <p:txBody>
          <a:bodyPr/>
          <a:lstStyle/>
          <a:p>
            <a:pPr marL="0" indent="0">
              <a:buNone/>
            </a:pPr>
            <a:endParaRPr lang="en-GB" sz="2000" b="0" i="0" dirty="0">
              <a:solidFill>
                <a:srgbClr val="000000"/>
              </a:solidFill>
              <a:effectLst/>
            </a:endParaRPr>
          </a:p>
          <a:p>
            <a:pPr marL="0" indent="0">
              <a:buNone/>
            </a:pPr>
            <a:r>
              <a:rPr lang="en-GB" sz="2000" b="0" i="0" dirty="0">
                <a:solidFill>
                  <a:srgbClr val="000000"/>
                </a:solidFill>
                <a:effectLst/>
              </a:rPr>
              <a:t>These technological changes do not occur randomly but </a:t>
            </a:r>
            <a:r>
              <a:rPr lang="en-GB" sz="2000" i="0" dirty="0">
                <a:solidFill>
                  <a:srgbClr val="000000"/>
                </a:solidFill>
                <a:effectLst/>
              </a:rPr>
              <a:t>cyclically</a:t>
            </a:r>
            <a:r>
              <a:rPr lang="en-GB" sz="2000" b="0" i="0" dirty="0">
                <a:solidFill>
                  <a:srgbClr val="000000"/>
                </a:solidFill>
                <a:effectLst/>
              </a:rPr>
              <a:t> and in waves</a:t>
            </a:r>
          </a:p>
          <a:p>
            <a:pPr marL="0" indent="0">
              <a:buNone/>
            </a:pPr>
            <a:endParaRPr lang="en-GB" sz="1600" b="0" dirty="0">
              <a:solidFill>
                <a:srgbClr val="000000"/>
              </a:solidFill>
            </a:endParaRPr>
          </a:p>
          <a:p>
            <a:pPr marL="0" indent="0">
              <a:buNone/>
            </a:pPr>
            <a:r>
              <a:rPr lang="en-GB" sz="1600" b="0" i="0" dirty="0">
                <a:solidFill>
                  <a:srgbClr val="000000"/>
                </a:solidFill>
                <a:effectLst/>
                <a:sym typeface="Wingdings" panose="05000000000000000000" pitchFamily="2" charset="2"/>
              </a:rPr>
              <a:t> </a:t>
            </a:r>
            <a:r>
              <a:rPr lang="en-GB" sz="2400" b="0" i="0" dirty="0">
                <a:solidFill>
                  <a:srgbClr val="000000"/>
                </a:solidFill>
                <a:effectLst/>
              </a:rPr>
              <a:t>opportunities for productivity gains are linked to </a:t>
            </a:r>
            <a:r>
              <a:rPr lang="en-GB" sz="2400" b="0" i="0" u="sng" dirty="0">
                <a:solidFill>
                  <a:srgbClr val="000000"/>
                </a:solidFill>
                <a:effectLst/>
              </a:rPr>
              <a:t>finding new solutions to new problems</a:t>
            </a:r>
            <a:r>
              <a:rPr lang="en-GB" sz="2400" b="0" i="0" dirty="0">
                <a:solidFill>
                  <a:srgbClr val="000000"/>
                </a:solidFill>
                <a:effectLst/>
              </a:rPr>
              <a:t>. </a:t>
            </a:r>
          </a:p>
          <a:p>
            <a:pPr marL="0" indent="0">
              <a:buNone/>
            </a:pPr>
            <a:endParaRPr lang="en-GB" sz="1600" b="0" i="0" dirty="0">
              <a:solidFill>
                <a:srgbClr val="000000"/>
              </a:solidFill>
              <a:effectLst/>
            </a:endParaRPr>
          </a:p>
          <a:p>
            <a:pPr marL="0" indent="0">
              <a:buNone/>
            </a:pPr>
            <a:r>
              <a:rPr lang="en-GB" sz="2000" b="0" i="0" dirty="0">
                <a:solidFill>
                  <a:srgbClr val="000000"/>
                </a:solidFill>
                <a:effectLst/>
              </a:rPr>
              <a:t>Identifying what these new problems are becomes therefore crucial to drive and steer the technological transition. </a:t>
            </a:r>
          </a:p>
          <a:p>
            <a:pPr marL="0" indent="0">
              <a:buNone/>
            </a:pPr>
            <a:endParaRPr lang="en-GB" sz="2000" b="0" i="0" dirty="0">
              <a:solidFill>
                <a:srgbClr val="000000"/>
              </a:solidFill>
              <a:effectLst/>
            </a:endParaRPr>
          </a:p>
          <a:p>
            <a:pPr marL="0" indent="0">
              <a:buNone/>
            </a:pPr>
            <a:r>
              <a:rPr lang="en-GB" b="0" dirty="0">
                <a:solidFill>
                  <a:srgbClr val="000000"/>
                </a:solidFill>
                <a:sym typeface="Wingdings" panose="05000000000000000000" pitchFamily="2" charset="2"/>
              </a:rPr>
              <a:t>I</a:t>
            </a:r>
            <a:r>
              <a:rPr lang="en-GB" b="0" dirty="0">
                <a:sym typeface="Wingdings" panose="05000000000000000000" pitchFamily="2" charset="2"/>
              </a:rPr>
              <a:t>nnovation–led growth</a:t>
            </a:r>
            <a:r>
              <a:rPr lang="en-GB" b="0" dirty="0"/>
              <a:t> </a:t>
            </a:r>
          </a:p>
          <a:p>
            <a:pPr marL="0" indent="0">
              <a:buNone/>
            </a:pPr>
            <a:endParaRPr lang="en-GB" b="0" dirty="0"/>
          </a:p>
        </p:txBody>
      </p:sp>
    </p:spTree>
    <p:extLst>
      <p:ext uri="{BB962C8B-B14F-4D97-AF65-F5344CB8AC3E}">
        <p14:creationId xmlns:p14="http://schemas.microsoft.com/office/powerpoint/2010/main" val="196010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E9AF-59DA-4984-B97B-73FAC8125755}"/>
              </a:ext>
            </a:extLst>
          </p:cNvPr>
          <p:cNvSpPr>
            <a:spLocks noGrp="1"/>
          </p:cNvSpPr>
          <p:nvPr>
            <p:ph type="title"/>
          </p:nvPr>
        </p:nvSpPr>
        <p:spPr>
          <a:xfrm>
            <a:off x="3923928" y="116632"/>
            <a:ext cx="4968552" cy="1800200"/>
          </a:xfrm>
        </p:spPr>
        <p:txBody>
          <a:bodyPr/>
          <a:lstStyle/>
          <a:p>
            <a:r>
              <a:rPr lang="en-GB" dirty="0"/>
              <a:t>What </a:t>
            </a:r>
            <a:r>
              <a:rPr lang="en-GB" dirty="0" smtClean="0"/>
              <a:t>drives technological change?</a:t>
            </a:r>
            <a:endParaRPr lang="en-GB" dirty="0"/>
          </a:p>
        </p:txBody>
      </p:sp>
      <p:sp>
        <p:nvSpPr>
          <p:cNvPr id="3" name="Content Placeholder 2">
            <a:extLst>
              <a:ext uri="{FF2B5EF4-FFF2-40B4-BE49-F238E27FC236}">
                <a16:creationId xmlns:a16="http://schemas.microsoft.com/office/drawing/2014/main" id="{25F37F01-E987-43A5-815B-344B78C3E1EE}"/>
              </a:ext>
            </a:extLst>
          </p:cNvPr>
          <p:cNvSpPr>
            <a:spLocks noGrp="1"/>
          </p:cNvSpPr>
          <p:nvPr>
            <p:ph idx="1"/>
          </p:nvPr>
        </p:nvSpPr>
        <p:spPr>
          <a:xfrm>
            <a:off x="251520" y="2492896"/>
            <a:ext cx="8892480" cy="2376264"/>
          </a:xfrm>
          <a:solidFill>
            <a:schemeClr val="tx1"/>
          </a:solidFill>
        </p:spPr>
        <p:txBody>
          <a:bodyPr/>
          <a:lstStyle/>
          <a:p>
            <a:pPr marL="0" indent="0" algn="ctr">
              <a:buNone/>
            </a:pPr>
            <a:r>
              <a:rPr lang="en-GB" sz="2800" b="0" dirty="0"/>
              <a:t>Debate is on the balance between</a:t>
            </a:r>
          </a:p>
          <a:p>
            <a:pPr marL="0" indent="0" algn="ctr">
              <a:buNone/>
            </a:pPr>
            <a:r>
              <a:rPr lang="en-GB" sz="2800" b="0" dirty="0"/>
              <a:t>Science push innovation v. demand pull innovation</a:t>
            </a:r>
          </a:p>
          <a:p>
            <a:pPr marL="0" indent="0">
              <a:buNone/>
            </a:pPr>
            <a:endParaRPr lang="en-GB" sz="2800" b="0" dirty="0"/>
          </a:p>
          <a:p>
            <a:pPr marL="457200" lvl="1" indent="0">
              <a:buNone/>
            </a:pPr>
            <a:endParaRPr lang="en-GB" b="0" dirty="0"/>
          </a:p>
          <a:p>
            <a:endParaRPr lang="en-GB" b="0" dirty="0"/>
          </a:p>
        </p:txBody>
      </p:sp>
      <p:sp>
        <p:nvSpPr>
          <p:cNvPr id="4" name="TextBox 3">
            <a:extLst>
              <a:ext uri="{FF2B5EF4-FFF2-40B4-BE49-F238E27FC236}">
                <a16:creationId xmlns:a16="http://schemas.microsoft.com/office/drawing/2014/main" id="{C5AFE02F-DCDD-4A49-BDA5-A1E662F0C7AE}"/>
              </a:ext>
            </a:extLst>
          </p:cNvPr>
          <p:cNvSpPr txBox="1"/>
          <p:nvPr/>
        </p:nvSpPr>
        <p:spPr>
          <a:xfrm>
            <a:off x="1691680" y="4392106"/>
            <a:ext cx="1800200" cy="954107"/>
          </a:xfrm>
          <a:prstGeom prst="rect">
            <a:avLst/>
          </a:prstGeom>
          <a:noFill/>
        </p:spPr>
        <p:txBody>
          <a:bodyPr wrap="square" rtlCol="0">
            <a:spAutoFit/>
          </a:bodyPr>
          <a:lstStyle/>
          <a:p>
            <a:r>
              <a:rPr lang="en-GB" b="0" dirty="0">
                <a:solidFill>
                  <a:schemeClr val="bg1"/>
                </a:solidFill>
              </a:rPr>
              <a:t>System change</a:t>
            </a:r>
          </a:p>
        </p:txBody>
      </p:sp>
      <p:sp>
        <p:nvSpPr>
          <p:cNvPr id="5" name="Flowchart: Connector 4">
            <a:extLst>
              <a:ext uri="{FF2B5EF4-FFF2-40B4-BE49-F238E27FC236}">
                <a16:creationId xmlns:a16="http://schemas.microsoft.com/office/drawing/2014/main" id="{B00311D4-FD38-44CF-AAAB-448AF3302E56}"/>
              </a:ext>
            </a:extLst>
          </p:cNvPr>
          <p:cNvSpPr/>
          <p:nvPr/>
        </p:nvSpPr>
        <p:spPr bwMode="auto">
          <a:xfrm>
            <a:off x="1259632" y="3861048"/>
            <a:ext cx="2232248" cy="2016224"/>
          </a:xfrm>
          <a:prstGeom prst="flowChartConnector">
            <a:avLst/>
          </a:prstGeom>
          <a:no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cxnSp>
        <p:nvCxnSpPr>
          <p:cNvPr id="7" name="Straight Arrow Connector 6">
            <a:extLst>
              <a:ext uri="{FF2B5EF4-FFF2-40B4-BE49-F238E27FC236}">
                <a16:creationId xmlns:a16="http://schemas.microsoft.com/office/drawing/2014/main" id="{C0AEAAD5-28A1-4CB4-ADB2-502D66DBDF56}"/>
              </a:ext>
            </a:extLst>
          </p:cNvPr>
          <p:cNvCxnSpPr/>
          <p:nvPr/>
        </p:nvCxnSpPr>
        <p:spPr bwMode="auto">
          <a:xfrm flipV="1">
            <a:off x="2375756" y="3501008"/>
            <a:ext cx="180020" cy="936104"/>
          </a:xfrm>
          <a:prstGeom prst="straightConnector1">
            <a:avLst/>
          </a:prstGeom>
          <a:solidFill>
            <a:schemeClr val="accent1"/>
          </a:solidFill>
          <a:ln w="9525" cap="flat" cmpd="sng" algn="ctr">
            <a:solidFill>
              <a:schemeClr val="bg1">
                <a:lumMod val="95000"/>
                <a:lumOff val="5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6625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046F-46EB-441E-9ABB-C5F195584EA1}"/>
              </a:ext>
            </a:extLst>
          </p:cNvPr>
          <p:cNvSpPr>
            <a:spLocks noGrp="1"/>
          </p:cNvSpPr>
          <p:nvPr>
            <p:ph type="title"/>
          </p:nvPr>
        </p:nvSpPr>
        <p:spPr>
          <a:xfrm>
            <a:off x="2699792" y="548680"/>
            <a:ext cx="7772400" cy="1143000"/>
          </a:xfrm>
        </p:spPr>
        <p:txBody>
          <a:bodyPr/>
          <a:lstStyle/>
          <a:p>
            <a:r>
              <a:rPr lang="en-GB" dirty="0"/>
              <a:t>Technological cycle </a:t>
            </a:r>
          </a:p>
        </p:txBody>
      </p:sp>
      <p:sp>
        <p:nvSpPr>
          <p:cNvPr id="3" name="Content Placeholder 2">
            <a:extLst>
              <a:ext uri="{FF2B5EF4-FFF2-40B4-BE49-F238E27FC236}">
                <a16:creationId xmlns:a16="http://schemas.microsoft.com/office/drawing/2014/main" id="{56B53920-D459-46EA-9356-8EDEF615B052}"/>
              </a:ext>
            </a:extLst>
          </p:cNvPr>
          <p:cNvSpPr>
            <a:spLocks noGrp="1"/>
          </p:cNvSpPr>
          <p:nvPr>
            <p:ph idx="1"/>
          </p:nvPr>
        </p:nvSpPr>
        <p:spPr>
          <a:xfrm>
            <a:off x="10344" y="1484784"/>
            <a:ext cx="8964488" cy="5373216"/>
          </a:xfrm>
          <a:solidFill>
            <a:schemeClr val="tx1"/>
          </a:solidFill>
        </p:spPr>
        <p:txBody>
          <a:bodyPr/>
          <a:lstStyle/>
          <a:p>
            <a:pPr marL="0" indent="0">
              <a:buNone/>
            </a:pPr>
            <a:r>
              <a:rPr lang="en-GB" sz="2000" b="0" dirty="0">
                <a:solidFill>
                  <a:srgbClr val="000000"/>
                </a:solidFill>
                <a:latin typeface="Arial" panose="020B0604020202020204" pitchFamily="34" charset="0"/>
              </a:rPr>
              <a:t>Fourth Industrial Revolution (4.0) technologies replaces 3.0 technologies (ICT, fossil fuel technology, human-controlled automation), redefining existing industries and creating new ones, leading to productivity growth, and a green and fair growth. </a:t>
            </a:r>
          </a:p>
          <a:p>
            <a:pPr marL="0" indent="0">
              <a:buNone/>
            </a:pPr>
            <a:endParaRPr lang="en-GB" sz="2000" b="0" i="0" dirty="0" smtClean="0">
              <a:solidFill>
                <a:srgbClr val="000000"/>
              </a:solidFill>
              <a:effectLst/>
            </a:endParaRPr>
          </a:p>
          <a:p>
            <a:pPr marL="0" indent="0">
              <a:buNone/>
            </a:pPr>
            <a:r>
              <a:rPr lang="en-GB" sz="2000" b="0" i="0" dirty="0" smtClean="0">
                <a:solidFill>
                  <a:srgbClr val="000000"/>
                </a:solidFill>
                <a:effectLst/>
              </a:rPr>
              <a:t>These </a:t>
            </a:r>
            <a:r>
              <a:rPr lang="en-GB" sz="2000" b="0" i="0" dirty="0">
                <a:solidFill>
                  <a:srgbClr val="000000"/>
                </a:solidFill>
                <a:effectLst/>
              </a:rPr>
              <a:t>technological </a:t>
            </a:r>
            <a:r>
              <a:rPr lang="en-GB" sz="2000" b="0" i="0" dirty="0" smtClean="0">
                <a:solidFill>
                  <a:srgbClr val="000000"/>
                </a:solidFill>
                <a:effectLst/>
              </a:rPr>
              <a:t>changes </a:t>
            </a:r>
            <a:r>
              <a:rPr lang="en-GB" sz="2000" b="0" i="0" dirty="0">
                <a:solidFill>
                  <a:srgbClr val="000000"/>
                </a:solidFill>
                <a:effectLst/>
              </a:rPr>
              <a:t>do not occur randomly but </a:t>
            </a:r>
            <a:r>
              <a:rPr lang="en-GB" sz="2000" i="0" dirty="0">
                <a:solidFill>
                  <a:srgbClr val="000000"/>
                </a:solidFill>
                <a:effectLst/>
              </a:rPr>
              <a:t>cyclically</a:t>
            </a:r>
            <a:r>
              <a:rPr lang="en-GB" sz="2000" b="0" i="0" dirty="0">
                <a:solidFill>
                  <a:srgbClr val="000000"/>
                </a:solidFill>
                <a:effectLst/>
              </a:rPr>
              <a:t> </a:t>
            </a:r>
            <a:r>
              <a:rPr lang="en-GB" sz="2000" b="0" i="0" dirty="0" smtClean="0">
                <a:solidFill>
                  <a:srgbClr val="000000"/>
                </a:solidFill>
                <a:effectLst/>
              </a:rPr>
              <a:t>and in waves</a:t>
            </a:r>
          </a:p>
          <a:p>
            <a:pPr marL="0" indent="0">
              <a:buNone/>
            </a:pPr>
            <a:r>
              <a:rPr lang="en-GB" sz="1600" b="0" dirty="0" smtClean="0">
                <a:solidFill>
                  <a:srgbClr val="000000"/>
                </a:solidFill>
              </a:rPr>
              <a:t>[ literature </a:t>
            </a:r>
            <a:r>
              <a:rPr lang="en-GB" sz="1600" b="0" dirty="0">
                <a:solidFill>
                  <a:srgbClr val="000000"/>
                </a:solidFill>
              </a:rPr>
              <a:t>on </a:t>
            </a:r>
            <a:r>
              <a:rPr lang="en-GB" sz="1600" b="0" dirty="0" smtClean="0">
                <a:solidFill>
                  <a:srgbClr val="000000"/>
                </a:solidFill>
              </a:rPr>
              <a:t>technological paradigms; </a:t>
            </a:r>
            <a:r>
              <a:rPr lang="en-GB" sz="1600" b="0" dirty="0">
                <a:solidFill>
                  <a:srgbClr val="000000"/>
                </a:solidFill>
              </a:rPr>
              <a:t>Schumpeter, </a:t>
            </a:r>
            <a:r>
              <a:rPr lang="en-GB" sz="1600" b="0" dirty="0" err="1">
                <a:solidFill>
                  <a:srgbClr val="000000"/>
                </a:solidFill>
              </a:rPr>
              <a:t>Kondratiev</a:t>
            </a:r>
            <a:r>
              <a:rPr lang="en-GB" sz="1600" b="0" dirty="0">
                <a:solidFill>
                  <a:srgbClr val="000000"/>
                </a:solidFill>
              </a:rPr>
              <a:t>, Perez, Friedman, </a:t>
            </a:r>
            <a:r>
              <a:rPr lang="en-GB" sz="1600" b="0" dirty="0" err="1" smtClean="0">
                <a:solidFill>
                  <a:srgbClr val="000000"/>
                </a:solidFill>
              </a:rPr>
              <a:t>Dosi</a:t>
            </a:r>
            <a:r>
              <a:rPr lang="en-GB" sz="1600" b="0" dirty="0" smtClean="0">
                <a:solidFill>
                  <a:srgbClr val="000000"/>
                </a:solidFill>
              </a:rPr>
              <a:t>; technological </a:t>
            </a:r>
            <a:r>
              <a:rPr lang="en-GB" sz="1600" b="0" dirty="0">
                <a:solidFill>
                  <a:srgbClr val="000000"/>
                </a:solidFill>
              </a:rPr>
              <a:t>regimes such as Nelson and </a:t>
            </a:r>
            <a:r>
              <a:rPr lang="en-GB" sz="1600" b="0" dirty="0" smtClean="0">
                <a:solidFill>
                  <a:srgbClr val="000000"/>
                </a:solidFill>
              </a:rPr>
              <a:t>Winter; strategic </a:t>
            </a:r>
            <a:r>
              <a:rPr lang="en-GB" sz="1600" b="0" dirty="0">
                <a:solidFill>
                  <a:srgbClr val="000000"/>
                </a:solidFill>
              </a:rPr>
              <a:t>niche management Kemp et al </a:t>
            </a:r>
            <a:r>
              <a:rPr lang="en-GB" sz="1600" b="0" dirty="0" smtClean="0">
                <a:solidFill>
                  <a:srgbClr val="000000"/>
                </a:solidFill>
              </a:rPr>
              <a:t>1998]</a:t>
            </a:r>
            <a:endParaRPr lang="en-GB" sz="1600" b="0" dirty="0">
              <a:solidFill>
                <a:srgbClr val="000000"/>
              </a:solidFill>
            </a:endParaRPr>
          </a:p>
          <a:p>
            <a:pPr marL="0" indent="0">
              <a:buNone/>
            </a:pPr>
            <a:endParaRPr lang="en-GB" sz="1600" b="0" dirty="0">
              <a:solidFill>
                <a:srgbClr val="000000"/>
              </a:solidFill>
            </a:endParaRPr>
          </a:p>
          <a:p>
            <a:pPr marL="0" indent="0">
              <a:buNone/>
            </a:pPr>
            <a:r>
              <a:rPr lang="en-GB" sz="1600" b="0" i="0" dirty="0" smtClean="0">
                <a:solidFill>
                  <a:srgbClr val="000000"/>
                </a:solidFill>
                <a:effectLst/>
                <a:sym typeface="Wingdings" panose="05000000000000000000" pitchFamily="2" charset="2"/>
              </a:rPr>
              <a:t> </a:t>
            </a:r>
            <a:r>
              <a:rPr lang="en-GB" sz="2000" b="0" i="0" dirty="0" smtClean="0">
                <a:solidFill>
                  <a:srgbClr val="000000"/>
                </a:solidFill>
                <a:effectLst/>
              </a:rPr>
              <a:t>opportunities </a:t>
            </a:r>
            <a:r>
              <a:rPr lang="en-GB" sz="2000" b="0" i="0" dirty="0">
                <a:solidFill>
                  <a:srgbClr val="000000"/>
                </a:solidFill>
                <a:effectLst/>
              </a:rPr>
              <a:t>for productivity gains are linked to </a:t>
            </a:r>
            <a:r>
              <a:rPr lang="en-GB" sz="2000" b="0" i="0" u="sng" dirty="0">
                <a:solidFill>
                  <a:srgbClr val="000000"/>
                </a:solidFill>
                <a:effectLst/>
              </a:rPr>
              <a:t>finding new solutions to new problems</a:t>
            </a:r>
            <a:r>
              <a:rPr lang="en-GB" sz="2000" b="0" i="0" dirty="0">
                <a:solidFill>
                  <a:srgbClr val="000000"/>
                </a:solidFill>
                <a:effectLst/>
              </a:rPr>
              <a:t>. </a:t>
            </a:r>
          </a:p>
          <a:p>
            <a:pPr marL="0" indent="0">
              <a:buNone/>
            </a:pPr>
            <a:endParaRPr lang="en-GB" sz="1600" b="0" i="0" dirty="0">
              <a:solidFill>
                <a:srgbClr val="000000"/>
              </a:solidFill>
              <a:effectLst/>
            </a:endParaRPr>
          </a:p>
          <a:p>
            <a:pPr marL="0" indent="0">
              <a:buNone/>
            </a:pPr>
            <a:r>
              <a:rPr lang="en-GB" sz="2000" b="0" i="0" dirty="0">
                <a:solidFill>
                  <a:srgbClr val="000000"/>
                </a:solidFill>
                <a:effectLst/>
              </a:rPr>
              <a:t>Identifying what these new problems are becomes therefore crucial to drive and steer the technological transition. </a:t>
            </a:r>
          </a:p>
          <a:p>
            <a:pPr marL="0" indent="0">
              <a:buNone/>
            </a:pPr>
            <a:r>
              <a:rPr lang="en-GB" b="0" dirty="0" smtClean="0">
                <a:solidFill>
                  <a:srgbClr val="000000"/>
                </a:solidFill>
                <a:sym typeface="Wingdings" panose="05000000000000000000" pitchFamily="2" charset="2"/>
              </a:rPr>
              <a:t>I</a:t>
            </a:r>
            <a:r>
              <a:rPr lang="en-GB" b="0" dirty="0" smtClean="0">
                <a:sym typeface="Wingdings" panose="05000000000000000000" pitchFamily="2" charset="2"/>
              </a:rPr>
              <a:t>nnovation–led </a:t>
            </a:r>
            <a:r>
              <a:rPr lang="en-GB" b="0" dirty="0">
                <a:sym typeface="Wingdings" panose="05000000000000000000" pitchFamily="2" charset="2"/>
              </a:rPr>
              <a:t>growth</a:t>
            </a:r>
            <a:r>
              <a:rPr lang="en-GB" b="0" dirty="0"/>
              <a:t> </a:t>
            </a:r>
          </a:p>
          <a:p>
            <a:pPr marL="0" indent="0">
              <a:buNone/>
            </a:pPr>
            <a:endParaRPr lang="en-GB" b="0" dirty="0"/>
          </a:p>
        </p:txBody>
      </p:sp>
    </p:spTree>
    <p:extLst>
      <p:ext uri="{BB962C8B-B14F-4D97-AF65-F5344CB8AC3E}">
        <p14:creationId xmlns:p14="http://schemas.microsoft.com/office/powerpoint/2010/main" val="2907689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6826-DA6A-46C6-A3EB-8406270C6104}"/>
              </a:ext>
            </a:extLst>
          </p:cNvPr>
          <p:cNvSpPr>
            <a:spLocks noGrp="1"/>
          </p:cNvSpPr>
          <p:nvPr>
            <p:ph type="title"/>
          </p:nvPr>
        </p:nvSpPr>
        <p:spPr>
          <a:xfrm>
            <a:off x="2627784" y="476672"/>
            <a:ext cx="5616624" cy="1143000"/>
          </a:xfrm>
        </p:spPr>
        <p:txBody>
          <a:bodyPr/>
          <a:lstStyle/>
          <a:p>
            <a:r>
              <a:rPr lang="en-GB" dirty="0"/>
              <a:t>System change</a:t>
            </a:r>
          </a:p>
        </p:txBody>
      </p:sp>
      <p:sp>
        <p:nvSpPr>
          <p:cNvPr id="3" name="Content Placeholder 2">
            <a:extLst>
              <a:ext uri="{FF2B5EF4-FFF2-40B4-BE49-F238E27FC236}">
                <a16:creationId xmlns:a16="http://schemas.microsoft.com/office/drawing/2014/main" id="{F9D495B8-1178-467C-89DC-8CE076F2BE6E}"/>
              </a:ext>
            </a:extLst>
          </p:cNvPr>
          <p:cNvSpPr>
            <a:spLocks noGrp="1"/>
          </p:cNvSpPr>
          <p:nvPr>
            <p:ph idx="1"/>
          </p:nvPr>
        </p:nvSpPr>
        <p:spPr>
          <a:xfrm>
            <a:off x="107504" y="1600993"/>
            <a:ext cx="9036496" cy="3656013"/>
          </a:xfrm>
        </p:spPr>
        <p:txBody>
          <a:bodyPr/>
          <a:lstStyle/>
          <a:p>
            <a:pPr marL="0" indent="0">
              <a:buNone/>
            </a:pPr>
            <a:r>
              <a:rPr lang="en-GB" sz="2000" b="0" dirty="0"/>
              <a:t>Drawing on literature on </a:t>
            </a:r>
          </a:p>
          <a:p>
            <a:pPr lvl="1"/>
            <a:r>
              <a:rPr lang="en-GB" sz="2000" b="0" dirty="0"/>
              <a:t>technological paradigms, Schumpeter, </a:t>
            </a:r>
            <a:r>
              <a:rPr lang="en-GB" sz="2000" b="0" dirty="0" err="1"/>
              <a:t>Kondratiev</a:t>
            </a:r>
            <a:r>
              <a:rPr lang="en-GB" sz="2000" b="0" dirty="0"/>
              <a:t>, Perez, Friedman, </a:t>
            </a:r>
            <a:r>
              <a:rPr lang="en-GB" sz="2000" b="0" dirty="0" err="1"/>
              <a:t>Dosi</a:t>
            </a:r>
            <a:endParaRPr lang="en-GB" sz="2000" b="0" dirty="0"/>
          </a:p>
          <a:p>
            <a:pPr lvl="1"/>
            <a:r>
              <a:rPr lang="en-GB" sz="2000" b="0" dirty="0"/>
              <a:t>technological regimes such as Nelson and Winter</a:t>
            </a:r>
          </a:p>
          <a:p>
            <a:pPr lvl="1"/>
            <a:r>
              <a:rPr lang="en-GB" sz="2000" b="0" dirty="0"/>
              <a:t>strategic niche management Kemp et al 1998 </a:t>
            </a:r>
          </a:p>
          <a:p>
            <a:pPr marL="0" indent="0">
              <a:buNone/>
            </a:pPr>
            <a:endParaRPr lang="en-GB" sz="2000" b="0" dirty="0">
              <a:solidFill>
                <a:srgbClr val="000000"/>
              </a:solidFill>
              <a:latin typeface="Arial" panose="020B0604020202020204" pitchFamily="34" charset="0"/>
            </a:endParaRPr>
          </a:p>
          <a:p>
            <a:pPr marL="0" indent="0">
              <a:buNone/>
            </a:pPr>
            <a:endParaRPr lang="en-GB" sz="2000" b="0" dirty="0">
              <a:solidFill>
                <a:srgbClr val="000000"/>
              </a:solidFill>
              <a:latin typeface="Arial" panose="020B0604020202020204" pitchFamily="34" charset="0"/>
            </a:endParaRPr>
          </a:p>
          <a:p>
            <a:pPr marL="0" indent="0">
              <a:buNone/>
            </a:pPr>
            <a:r>
              <a:rPr lang="en-GB" sz="2000" b="0" dirty="0">
                <a:solidFill>
                  <a:srgbClr val="000000"/>
                </a:solidFill>
                <a:latin typeface="Arial" panose="020B0604020202020204" pitchFamily="34" charset="0"/>
              </a:rPr>
              <a:t>Fourth Industrial Revolution (4.0) technologies replaces 3.0 technologies (ICT, fossil fuel technology, human-controlled automation), redefining existing industries and creating new ones, leading to productivity growth, and a green and fair growth. </a:t>
            </a:r>
          </a:p>
          <a:p>
            <a:pPr marL="0" indent="0">
              <a:buNone/>
            </a:pPr>
            <a:endParaRPr lang="en-GB" sz="2800" b="0" i="0" dirty="0">
              <a:solidFill>
                <a:srgbClr val="000000"/>
              </a:solidFill>
              <a:effectLst/>
            </a:endParaRPr>
          </a:p>
          <a:p>
            <a:pPr marL="0" indent="0">
              <a:buNone/>
            </a:pPr>
            <a:endParaRPr lang="en-GB" dirty="0"/>
          </a:p>
        </p:txBody>
      </p:sp>
    </p:spTree>
    <p:extLst>
      <p:ext uri="{BB962C8B-B14F-4D97-AF65-F5344CB8AC3E}">
        <p14:creationId xmlns:p14="http://schemas.microsoft.com/office/powerpoint/2010/main" val="318632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43A0-13B2-4954-85D7-36DC9A3AD537}"/>
              </a:ext>
            </a:extLst>
          </p:cNvPr>
          <p:cNvSpPr>
            <a:spLocks noGrp="1"/>
          </p:cNvSpPr>
          <p:nvPr>
            <p:ph type="title"/>
          </p:nvPr>
        </p:nvSpPr>
        <p:spPr>
          <a:xfrm>
            <a:off x="3203848" y="197768"/>
            <a:ext cx="5544616" cy="1143000"/>
          </a:xfrm>
        </p:spPr>
        <p:txBody>
          <a:bodyPr/>
          <a:lstStyle/>
          <a:p>
            <a:r>
              <a:rPr lang="en-GB" dirty="0" smtClean="0"/>
              <a:t>Multi-level perspective (</a:t>
            </a:r>
            <a:r>
              <a:rPr lang="en-GB" dirty="0" err="1" smtClean="0"/>
              <a:t>Geels</a:t>
            </a:r>
            <a:r>
              <a:rPr lang="en-GB" dirty="0" smtClean="0"/>
              <a:t> 2002)</a:t>
            </a:r>
            <a:endParaRPr lang="en-GB" dirty="0"/>
          </a:p>
        </p:txBody>
      </p:sp>
      <p:sp>
        <p:nvSpPr>
          <p:cNvPr id="5" name="AutoShape 4" descr="Multi-level perspective on transition theory (Geels 2002, p.1263) |  Download Scientific Diagram">
            <a:extLst>
              <a:ext uri="{FF2B5EF4-FFF2-40B4-BE49-F238E27FC236}">
                <a16:creationId xmlns:a16="http://schemas.microsoft.com/office/drawing/2014/main" id="{292192CE-5385-4A63-9DB9-5D54CC139FD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Multi-level perspective on transition theory (Geels 2002, p.1263) |  Download Scientific Diagram">
            <a:extLst>
              <a:ext uri="{FF2B5EF4-FFF2-40B4-BE49-F238E27FC236}">
                <a16:creationId xmlns:a16="http://schemas.microsoft.com/office/drawing/2014/main" id="{817B7B1E-4BA7-443D-A9F2-12C29492929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60D61E0E-2C53-4C3C-9C4C-CDD990327A64}"/>
              </a:ext>
            </a:extLst>
          </p:cNvPr>
          <p:cNvPicPr>
            <a:picLocks noChangeAspect="1"/>
          </p:cNvPicPr>
          <p:nvPr/>
        </p:nvPicPr>
        <p:blipFill>
          <a:blip r:embed="rId3"/>
          <a:stretch>
            <a:fillRect/>
          </a:stretch>
        </p:blipFill>
        <p:spPr>
          <a:xfrm>
            <a:off x="539552" y="1467977"/>
            <a:ext cx="7351124" cy="4972819"/>
          </a:xfrm>
          <a:prstGeom prst="rect">
            <a:avLst/>
          </a:prstGeom>
        </p:spPr>
      </p:pic>
    </p:spTree>
    <p:extLst>
      <p:ext uri="{BB962C8B-B14F-4D97-AF65-F5344CB8AC3E}">
        <p14:creationId xmlns:p14="http://schemas.microsoft.com/office/powerpoint/2010/main" val="3826444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1B99-3524-4528-9C10-3B773D4C3971}"/>
              </a:ext>
            </a:extLst>
          </p:cNvPr>
          <p:cNvSpPr>
            <a:spLocks noGrp="1"/>
          </p:cNvSpPr>
          <p:nvPr>
            <p:ph type="title"/>
          </p:nvPr>
        </p:nvSpPr>
        <p:spPr>
          <a:xfrm>
            <a:off x="2555776" y="332656"/>
            <a:ext cx="7772400" cy="1143000"/>
          </a:xfrm>
        </p:spPr>
        <p:txBody>
          <a:bodyPr/>
          <a:lstStyle/>
          <a:p>
            <a:r>
              <a:rPr lang="en-GB" dirty="0"/>
              <a:t>Demand-pull innovation</a:t>
            </a:r>
          </a:p>
        </p:txBody>
      </p:sp>
      <p:sp>
        <p:nvSpPr>
          <p:cNvPr id="3" name="Content Placeholder 2">
            <a:extLst>
              <a:ext uri="{FF2B5EF4-FFF2-40B4-BE49-F238E27FC236}">
                <a16:creationId xmlns:a16="http://schemas.microsoft.com/office/drawing/2014/main" id="{DA02BEAC-BD2F-469C-865D-6C338CACA05F}"/>
              </a:ext>
            </a:extLst>
          </p:cNvPr>
          <p:cNvSpPr>
            <a:spLocks noGrp="1"/>
          </p:cNvSpPr>
          <p:nvPr>
            <p:ph idx="1"/>
          </p:nvPr>
        </p:nvSpPr>
        <p:spPr>
          <a:xfrm>
            <a:off x="755650" y="1628801"/>
            <a:ext cx="7772400" cy="4951388"/>
          </a:xfrm>
        </p:spPr>
        <p:txBody>
          <a:bodyPr/>
          <a:lstStyle/>
          <a:p>
            <a:r>
              <a:rPr lang="en-GB" b="0" dirty="0"/>
              <a:t>mission-oriented policies are defined as ‘systemic public policies that draw on frontier knowledge to attain specific goals” </a:t>
            </a:r>
          </a:p>
          <a:p>
            <a:pPr marL="0" indent="0" algn="r">
              <a:buNone/>
            </a:pPr>
            <a:r>
              <a:rPr lang="en-GB" b="0" dirty="0"/>
              <a:t>Mazzucato (2018:4 EU</a:t>
            </a:r>
            <a:r>
              <a:rPr lang="en-GB" b="0" dirty="0" smtClean="0"/>
              <a:t>)</a:t>
            </a:r>
          </a:p>
          <a:p>
            <a:r>
              <a:rPr lang="en-GB" b="0" dirty="0"/>
              <a:t>‘Purpose-driven’ </a:t>
            </a:r>
            <a:r>
              <a:rPr lang="en-GB" b="0" dirty="0" smtClean="0"/>
              <a:t>innovation</a:t>
            </a:r>
          </a:p>
          <a:p>
            <a:r>
              <a:rPr lang="en-GB" b="0" dirty="0" err="1"/>
              <a:t>Moonshot</a:t>
            </a:r>
            <a:r>
              <a:rPr lang="en-GB" b="0" dirty="0"/>
              <a:t> approach to innovation e.g. Apollo programme </a:t>
            </a:r>
            <a:endParaRPr lang="en-GB" b="0" dirty="0" smtClean="0"/>
          </a:p>
          <a:p>
            <a:r>
              <a:rPr lang="en-GB" b="0" dirty="0" smtClean="0"/>
              <a:t>Grand Challenges </a:t>
            </a:r>
            <a:endParaRPr lang="en-GB" b="0" dirty="0"/>
          </a:p>
          <a:p>
            <a:endParaRPr lang="en-GB" b="0" dirty="0"/>
          </a:p>
          <a:p>
            <a:endParaRPr lang="en-GB" dirty="0"/>
          </a:p>
        </p:txBody>
      </p:sp>
    </p:spTree>
    <p:extLst>
      <p:ext uri="{BB962C8B-B14F-4D97-AF65-F5344CB8AC3E}">
        <p14:creationId xmlns:p14="http://schemas.microsoft.com/office/powerpoint/2010/main" val="38780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E9AF-59DA-4984-B97B-73FAC8125755}"/>
              </a:ext>
            </a:extLst>
          </p:cNvPr>
          <p:cNvSpPr>
            <a:spLocks noGrp="1"/>
          </p:cNvSpPr>
          <p:nvPr>
            <p:ph type="title"/>
          </p:nvPr>
        </p:nvSpPr>
        <p:spPr>
          <a:xfrm>
            <a:off x="5004048" y="116632"/>
            <a:ext cx="3888432" cy="1143000"/>
          </a:xfrm>
        </p:spPr>
        <p:txBody>
          <a:bodyPr/>
          <a:lstStyle/>
          <a:p>
            <a:r>
              <a:rPr lang="en-GB" dirty="0"/>
              <a:t>Grand Challenges</a:t>
            </a:r>
          </a:p>
        </p:txBody>
      </p:sp>
      <p:pic>
        <p:nvPicPr>
          <p:cNvPr id="4" name="Picture 3">
            <a:extLst>
              <a:ext uri="{FF2B5EF4-FFF2-40B4-BE49-F238E27FC236}">
                <a16:creationId xmlns:a16="http://schemas.microsoft.com/office/drawing/2014/main" id="{76BFD6D2-C27D-415F-82AF-A6840E4FD905}"/>
              </a:ext>
            </a:extLst>
          </p:cNvPr>
          <p:cNvPicPr>
            <a:picLocks noChangeAspect="1"/>
          </p:cNvPicPr>
          <p:nvPr/>
        </p:nvPicPr>
        <p:blipFill>
          <a:blip r:embed="rId3"/>
          <a:stretch>
            <a:fillRect/>
          </a:stretch>
        </p:blipFill>
        <p:spPr>
          <a:xfrm>
            <a:off x="179512" y="1556792"/>
            <a:ext cx="7920880" cy="4121680"/>
          </a:xfrm>
          <a:prstGeom prst="rect">
            <a:avLst/>
          </a:prstGeom>
        </p:spPr>
      </p:pic>
      <p:sp>
        <p:nvSpPr>
          <p:cNvPr id="5" name="TextBox 4"/>
          <p:cNvSpPr txBox="1"/>
          <p:nvPr/>
        </p:nvSpPr>
        <p:spPr>
          <a:xfrm>
            <a:off x="2493315" y="5714022"/>
            <a:ext cx="6660232" cy="954107"/>
          </a:xfrm>
          <a:prstGeom prst="rect">
            <a:avLst/>
          </a:prstGeom>
          <a:solidFill>
            <a:srgbClr val="33CC33"/>
          </a:solidFill>
        </p:spPr>
        <p:txBody>
          <a:bodyPr wrap="square" rtlCol="0">
            <a:spAutoFit/>
          </a:bodyPr>
          <a:lstStyle/>
          <a:p>
            <a:r>
              <a:rPr lang="en-GB" dirty="0" smtClean="0"/>
              <a:t>New solutions to new problems</a:t>
            </a:r>
          </a:p>
          <a:p>
            <a:r>
              <a:rPr lang="en-GB" dirty="0" smtClean="0"/>
              <a:t>Radical innovations-new knowledge</a:t>
            </a:r>
            <a:endParaRPr lang="en-GB" dirty="0"/>
          </a:p>
        </p:txBody>
      </p:sp>
    </p:spTree>
    <p:extLst>
      <p:ext uri="{BB962C8B-B14F-4D97-AF65-F5344CB8AC3E}">
        <p14:creationId xmlns:p14="http://schemas.microsoft.com/office/powerpoint/2010/main" val="58527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264" y="332656"/>
            <a:ext cx="6624736" cy="1143000"/>
          </a:xfrm>
        </p:spPr>
        <p:txBody>
          <a:bodyPr/>
          <a:lstStyle/>
          <a:p>
            <a:r>
              <a:rPr lang="en-GB" dirty="0"/>
              <a:t>Mission-oriented policy and </a:t>
            </a:r>
            <a:r>
              <a:rPr lang="en-GB" dirty="0" smtClean="0"/>
              <a:t>Science &amp; Technology policies</a:t>
            </a:r>
            <a:endParaRPr lang="en-GB" dirty="0"/>
          </a:p>
        </p:txBody>
      </p:sp>
      <p:sp>
        <p:nvSpPr>
          <p:cNvPr id="3" name="Content Placeholder 2"/>
          <p:cNvSpPr>
            <a:spLocks noGrp="1"/>
          </p:cNvSpPr>
          <p:nvPr>
            <p:ph idx="1"/>
          </p:nvPr>
        </p:nvSpPr>
        <p:spPr>
          <a:xfrm>
            <a:off x="7410" y="1600993"/>
            <a:ext cx="8820472" cy="4115400"/>
          </a:xfrm>
        </p:spPr>
        <p:txBody>
          <a:bodyPr/>
          <a:lstStyle/>
          <a:p>
            <a:r>
              <a:rPr lang="en-GB" b="0" dirty="0"/>
              <a:t>National level coordination and vision </a:t>
            </a:r>
            <a:r>
              <a:rPr lang="en-GB" sz="2000" b="0" dirty="0"/>
              <a:t>(Mowery 2012)</a:t>
            </a:r>
          </a:p>
          <a:p>
            <a:r>
              <a:rPr lang="en-GB" b="0" dirty="0"/>
              <a:t>Intentionality of prioritisation </a:t>
            </a:r>
            <a:r>
              <a:rPr lang="en-GB" sz="2000" b="0" dirty="0"/>
              <a:t>(Foray 2018)</a:t>
            </a:r>
          </a:p>
          <a:p>
            <a:r>
              <a:rPr lang="en-GB" b="0" dirty="0"/>
              <a:t>Highly specialised institutional capabilities </a:t>
            </a:r>
            <a:endParaRPr lang="en-GB" b="0" dirty="0" smtClean="0"/>
          </a:p>
          <a:p>
            <a:r>
              <a:rPr lang="en-GB" b="0" dirty="0" smtClean="0"/>
              <a:t>Top-down</a:t>
            </a:r>
            <a:endParaRPr lang="en-GB" b="0" dirty="0"/>
          </a:p>
          <a:p>
            <a:r>
              <a:rPr lang="en-GB" b="0" dirty="0"/>
              <a:t>Space blind or neutral</a:t>
            </a:r>
          </a:p>
          <a:p>
            <a:r>
              <a:rPr lang="en-GB" b="0" dirty="0"/>
              <a:t>Technology focused </a:t>
            </a:r>
          </a:p>
          <a:p>
            <a:r>
              <a:rPr lang="en-GB" b="0" dirty="0"/>
              <a:t>Cross-disciplinary (synergies between green and digital transitions)</a:t>
            </a:r>
          </a:p>
        </p:txBody>
      </p:sp>
    </p:spTree>
    <p:extLst>
      <p:ext uri="{BB962C8B-B14F-4D97-AF65-F5344CB8AC3E}">
        <p14:creationId xmlns:p14="http://schemas.microsoft.com/office/powerpoint/2010/main" val="449189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6120680" cy="1143000"/>
          </a:xfrm>
        </p:spPr>
        <p:txBody>
          <a:bodyPr/>
          <a:lstStyle/>
          <a:p>
            <a:r>
              <a:rPr lang="en-GB" dirty="0" smtClean="0"/>
              <a:t>Top-down </a:t>
            </a:r>
            <a:r>
              <a:rPr lang="en-GB" dirty="0"/>
              <a:t>S&amp;T policies and </a:t>
            </a:r>
            <a:r>
              <a:rPr lang="en-GB" dirty="0" smtClean="0"/>
              <a:t>the Technological </a:t>
            </a:r>
            <a:r>
              <a:rPr lang="en-GB" dirty="0"/>
              <a:t>race</a:t>
            </a:r>
          </a:p>
        </p:txBody>
      </p:sp>
      <p:sp>
        <p:nvSpPr>
          <p:cNvPr id="3" name="Content Placeholder 2"/>
          <p:cNvSpPr>
            <a:spLocks noGrp="1"/>
          </p:cNvSpPr>
          <p:nvPr>
            <p:ph idx="1"/>
          </p:nvPr>
        </p:nvSpPr>
        <p:spPr>
          <a:xfrm>
            <a:off x="0" y="1484784"/>
            <a:ext cx="8784976" cy="4583724"/>
          </a:xfrm>
        </p:spPr>
        <p:txBody>
          <a:bodyPr/>
          <a:lstStyle/>
          <a:p>
            <a:r>
              <a:rPr lang="en-GB" b="0" dirty="0"/>
              <a:t>Control over and ownership of the development of new technologies</a:t>
            </a:r>
          </a:p>
          <a:p>
            <a:r>
              <a:rPr lang="en-GB" b="0" dirty="0"/>
              <a:t>Global competitors</a:t>
            </a:r>
          </a:p>
          <a:p>
            <a:r>
              <a:rPr lang="en-GB" b="0" dirty="0"/>
              <a:t>Avoid technological </a:t>
            </a:r>
            <a:r>
              <a:rPr lang="en-GB" b="0" dirty="0" smtClean="0"/>
              <a:t>dependence</a:t>
            </a:r>
          </a:p>
          <a:p>
            <a:r>
              <a:rPr lang="en-GB" b="0" dirty="0" smtClean="0"/>
              <a:t>Need to impose DIRECTIONALITY</a:t>
            </a:r>
            <a:endParaRPr lang="en-GB" b="0" dirty="0"/>
          </a:p>
          <a:p>
            <a:r>
              <a:rPr lang="en-GB" b="0" dirty="0" smtClean="0">
                <a:solidFill>
                  <a:srgbClr val="0070C0"/>
                </a:solidFill>
              </a:rPr>
              <a:t>BUT</a:t>
            </a:r>
            <a:r>
              <a:rPr lang="en-GB" b="0" dirty="0" smtClean="0"/>
              <a:t> </a:t>
            </a:r>
            <a:r>
              <a:rPr lang="en-GB" b="0" dirty="0" err="1" smtClean="0"/>
              <a:t>MoIP</a:t>
            </a:r>
            <a:r>
              <a:rPr lang="en-GB" b="0" dirty="0" smtClean="0"/>
              <a:t> </a:t>
            </a:r>
            <a:endParaRPr lang="en-GB" b="0" dirty="0"/>
          </a:p>
          <a:p>
            <a:pPr lvl="1"/>
            <a:r>
              <a:rPr lang="en-GB" b="0" dirty="0" smtClean="0"/>
              <a:t>ex-ante </a:t>
            </a:r>
            <a:r>
              <a:rPr lang="en-GB" b="0" dirty="0"/>
              <a:t>purpose</a:t>
            </a:r>
          </a:p>
          <a:p>
            <a:pPr lvl="1"/>
            <a:r>
              <a:rPr lang="en-GB" b="0" dirty="0"/>
              <a:t>push the winner (</a:t>
            </a:r>
            <a:r>
              <a:rPr lang="en-GB" u="sng" dirty="0"/>
              <a:t>the best and the brightest</a:t>
            </a:r>
            <a:r>
              <a:rPr lang="en-GB" b="0" dirty="0"/>
              <a:t>)</a:t>
            </a:r>
            <a:endParaRPr lang="en-GB" b="0" dirty="0">
              <a:cs typeface="Arial"/>
            </a:endParaRPr>
          </a:p>
          <a:p>
            <a:pPr lvl="1"/>
            <a:r>
              <a:rPr lang="en-GB" u="sng" dirty="0"/>
              <a:t>Appropriability </a:t>
            </a:r>
            <a:r>
              <a:rPr lang="en-GB" b="0" dirty="0"/>
              <a:t>of the mission’s </a:t>
            </a:r>
            <a:r>
              <a:rPr lang="en-GB" b="0" dirty="0" smtClean="0"/>
              <a:t>outcome </a:t>
            </a:r>
            <a:endParaRPr lang="en-GB" b="0" dirty="0"/>
          </a:p>
          <a:p>
            <a:pPr lvl="1"/>
            <a:endParaRPr lang="en-GB" b="0" dirty="0"/>
          </a:p>
        </p:txBody>
      </p:sp>
    </p:spTree>
    <p:extLst>
      <p:ext uri="{BB962C8B-B14F-4D97-AF65-F5344CB8AC3E}">
        <p14:creationId xmlns:p14="http://schemas.microsoft.com/office/powerpoint/2010/main" val="3010536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88640"/>
            <a:ext cx="7772400" cy="1143000"/>
          </a:xfrm>
        </p:spPr>
        <p:txBody>
          <a:bodyPr/>
          <a:lstStyle/>
          <a:p>
            <a:r>
              <a:rPr lang="en-GB" dirty="0"/>
              <a:t>Contents</a:t>
            </a:r>
          </a:p>
        </p:txBody>
      </p:sp>
      <p:pic>
        <p:nvPicPr>
          <p:cNvPr id="4" name="Picture 3"/>
          <p:cNvPicPr>
            <a:picLocks noChangeAspect="1"/>
          </p:cNvPicPr>
          <p:nvPr/>
        </p:nvPicPr>
        <p:blipFill rotWithShape="1">
          <a:blip r:embed="rId2"/>
          <a:srcRect l="37271" t="16532" r="37824" b="13578"/>
          <a:stretch/>
        </p:blipFill>
        <p:spPr>
          <a:xfrm>
            <a:off x="6417954" y="2607915"/>
            <a:ext cx="2647055" cy="4176464"/>
          </a:xfrm>
          <a:prstGeom prst="rect">
            <a:avLst/>
          </a:prstGeom>
        </p:spPr>
      </p:pic>
      <p:pic>
        <p:nvPicPr>
          <p:cNvPr id="5" name="Picture 4"/>
          <p:cNvPicPr>
            <a:picLocks noChangeAspect="1"/>
          </p:cNvPicPr>
          <p:nvPr/>
        </p:nvPicPr>
        <p:blipFill rotWithShape="1">
          <a:blip r:embed="rId3"/>
          <a:srcRect l="4065" t="39172" r="83206" b="31297"/>
          <a:stretch/>
        </p:blipFill>
        <p:spPr>
          <a:xfrm>
            <a:off x="7409867" y="435804"/>
            <a:ext cx="1656185" cy="2160240"/>
          </a:xfrm>
          <a:prstGeom prst="rect">
            <a:avLst/>
          </a:prstGeom>
        </p:spPr>
      </p:pic>
      <p:graphicFrame>
        <p:nvGraphicFramePr>
          <p:cNvPr id="6" name="Diagram 6">
            <a:extLst>
              <a:ext uri="{FF2B5EF4-FFF2-40B4-BE49-F238E27FC236}">
                <a16:creationId xmlns:a16="http://schemas.microsoft.com/office/drawing/2014/main" id="{9AB26042-9243-C158-654E-95884992E000}"/>
              </a:ext>
            </a:extLst>
          </p:cNvPr>
          <p:cNvGraphicFramePr/>
          <p:nvPr>
            <p:extLst>
              <p:ext uri="{D42A27DB-BD31-4B8C-83A1-F6EECF244321}">
                <p14:modId xmlns:p14="http://schemas.microsoft.com/office/powerpoint/2010/main" val="3529465166"/>
              </p:ext>
            </p:extLst>
          </p:nvPr>
        </p:nvGraphicFramePr>
        <p:xfrm>
          <a:off x="-972616" y="1136015"/>
          <a:ext cx="8848562"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3818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400" y="518171"/>
            <a:ext cx="4968552" cy="1143000"/>
          </a:xfrm>
        </p:spPr>
        <p:txBody>
          <a:bodyPr/>
          <a:lstStyle/>
          <a:p>
            <a:r>
              <a:rPr lang="en-GB" dirty="0"/>
              <a:t>Space blindness</a:t>
            </a:r>
          </a:p>
        </p:txBody>
      </p:sp>
      <p:sp>
        <p:nvSpPr>
          <p:cNvPr id="3" name="Content Placeholder 2"/>
          <p:cNvSpPr>
            <a:spLocks noGrp="1"/>
          </p:cNvSpPr>
          <p:nvPr>
            <p:ph idx="1"/>
          </p:nvPr>
        </p:nvSpPr>
        <p:spPr>
          <a:xfrm>
            <a:off x="539552" y="2348880"/>
            <a:ext cx="7772400" cy="3656013"/>
          </a:xfrm>
        </p:spPr>
        <p:txBody>
          <a:bodyPr/>
          <a:lstStyle/>
          <a:p>
            <a:r>
              <a:rPr lang="en-GB" b="0" dirty="0"/>
              <a:t>System change and technological transitions</a:t>
            </a:r>
          </a:p>
          <a:p>
            <a:endParaRPr lang="en-GB" b="0" dirty="0"/>
          </a:p>
          <a:p>
            <a:r>
              <a:rPr lang="en-GB" b="0" dirty="0"/>
              <a:t>Grand societal challenges, mission-oriented approach </a:t>
            </a:r>
          </a:p>
          <a:p>
            <a:pPr marL="0" indent="0">
              <a:buNone/>
            </a:pPr>
            <a:endParaRPr lang="en-GB" b="0" dirty="0"/>
          </a:p>
          <a:p>
            <a:endParaRPr lang="en-GB" dirty="0"/>
          </a:p>
        </p:txBody>
      </p:sp>
      <p:sp>
        <p:nvSpPr>
          <p:cNvPr id="4" name="TextBox 3"/>
          <p:cNvSpPr txBox="1"/>
          <p:nvPr/>
        </p:nvSpPr>
        <p:spPr>
          <a:xfrm>
            <a:off x="5796136" y="6237312"/>
            <a:ext cx="4896544" cy="400110"/>
          </a:xfrm>
          <a:prstGeom prst="rect">
            <a:avLst/>
          </a:prstGeom>
          <a:noFill/>
        </p:spPr>
        <p:txBody>
          <a:bodyPr wrap="square" rtlCol="0">
            <a:spAutoFit/>
          </a:bodyPr>
          <a:lstStyle/>
          <a:p>
            <a:r>
              <a:rPr lang="en-GB" sz="2000" b="0" dirty="0"/>
              <a:t>De Propris and Bailey 2021</a:t>
            </a:r>
          </a:p>
        </p:txBody>
      </p:sp>
    </p:spTree>
    <p:extLst>
      <p:ext uri="{BB962C8B-B14F-4D97-AF65-F5344CB8AC3E}">
        <p14:creationId xmlns:p14="http://schemas.microsoft.com/office/powerpoint/2010/main" val="84781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00856"/>
            <a:ext cx="4315184" cy="1296144"/>
          </a:xfrm>
        </p:spPr>
        <p:txBody>
          <a:bodyPr/>
          <a:lstStyle/>
          <a:p>
            <a:r>
              <a:rPr lang="en-GB" dirty="0"/>
              <a:t>Multi-</a:t>
            </a:r>
            <a:r>
              <a:rPr lang="en-GB" dirty="0" err="1"/>
              <a:t>scalarity</a:t>
            </a:r>
            <a:r>
              <a:rPr lang="en-GB" dirty="0"/>
              <a:t> &amp; multi-purpose</a:t>
            </a:r>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bwMode="auto">
          <a:xfrm rot="9305777">
            <a:off x="7329543" y="1427582"/>
            <a:ext cx="1255331" cy="72008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110324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60648"/>
            <a:ext cx="5544616" cy="1143000"/>
          </a:xfrm>
        </p:spPr>
        <p:txBody>
          <a:bodyPr/>
          <a:lstStyle/>
          <a:p>
            <a:r>
              <a:rPr lang="en-GB" dirty="0"/>
              <a:t>What we know</a:t>
            </a:r>
          </a:p>
        </p:txBody>
      </p:sp>
      <p:sp>
        <p:nvSpPr>
          <p:cNvPr id="3" name="Content Placeholder 2"/>
          <p:cNvSpPr>
            <a:spLocks noGrp="1"/>
          </p:cNvSpPr>
          <p:nvPr>
            <p:ph idx="1"/>
          </p:nvPr>
        </p:nvSpPr>
        <p:spPr>
          <a:xfrm>
            <a:off x="179512" y="1628800"/>
            <a:ext cx="8784976" cy="4041576"/>
          </a:xfrm>
        </p:spPr>
        <p:txBody>
          <a:bodyPr/>
          <a:lstStyle/>
          <a:p>
            <a:r>
              <a:rPr lang="en-GB" sz="2000" dirty="0"/>
              <a:t>The importance of place started with</a:t>
            </a:r>
            <a:r>
              <a:rPr lang="en-GB" sz="2000" b="0" dirty="0"/>
              <a:t> the literature on industrial districts, cluster, milieux and regional innovation systems </a:t>
            </a:r>
            <a:r>
              <a:rPr lang="en-GB" sz="1200" b="0" dirty="0"/>
              <a:t>(Cooke, </a:t>
            </a:r>
            <a:r>
              <a:rPr lang="en-GB" sz="1200" b="0" dirty="0" err="1"/>
              <a:t>Becattini</a:t>
            </a:r>
            <a:r>
              <a:rPr lang="en-GB" sz="1200" b="0" dirty="0"/>
              <a:t>, Bellandi, </a:t>
            </a:r>
            <a:r>
              <a:rPr lang="en-GB" sz="1200" b="0" dirty="0" err="1"/>
              <a:t>Crevoisier</a:t>
            </a:r>
            <a:r>
              <a:rPr lang="en-GB" sz="1200" b="0" dirty="0"/>
              <a:t>, Asheim)</a:t>
            </a:r>
          </a:p>
          <a:p>
            <a:r>
              <a:rPr lang="en-GB" sz="2000" b="0" dirty="0"/>
              <a:t>The role played by specialisation, accumulation, complexification in the organisation and nature of socio-economic activities has occupied scholars since the 1990s</a:t>
            </a:r>
          </a:p>
          <a:p>
            <a:r>
              <a:rPr lang="en-GB" sz="2000" b="0" dirty="0"/>
              <a:t>… concepts such as knowledge, learning, absorptive capacity, dynamic capabilities have scaffolded our understanding of the </a:t>
            </a:r>
            <a:r>
              <a:rPr lang="en-GB" sz="2000" dirty="0"/>
              <a:t>systemic and spatial nature of innovation</a:t>
            </a:r>
            <a:r>
              <a:rPr lang="en-GB" sz="2000" b="0" dirty="0"/>
              <a:t> processes</a:t>
            </a:r>
          </a:p>
          <a:p>
            <a:r>
              <a:rPr lang="en-GB" sz="2000" b="0" dirty="0"/>
              <a:t>Knowledge is cumulative </a:t>
            </a:r>
            <a:r>
              <a:rPr lang="en-GB" sz="2000" b="0" dirty="0">
                <a:sym typeface="Wingdings" panose="05000000000000000000" pitchFamily="2" charset="2"/>
              </a:rPr>
              <a:t></a:t>
            </a:r>
            <a:r>
              <a:rPr lang="en-GB" sz="2000" b="0" dirty="0"/>
              <a:t> Path dependency and learning myopia</a:t>
            </a:r>
          </a:p>
          <a:p>
            <a:pPr marL="0" indent="0">
              <a:buNone/>
            </a:pPr>
            <a:endParaRPr lang="en-GB" sz="2000" b="0" dirty="0"/>
          </a:p>
        </p:txBody>
      </p:sp>
    </p:spTree>
    <p:extLst>
      <p:ext uri="{BB962C8B-B14F-4D97-AF65-F5344CB8AC3E}">
        <p14:creationId xmlns:p14="http://schemas.microsoft.com/office/powerpoint/2010/main" val="334424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548680"/>
            <a:ext cx="7772400" cy="1008112"/>
          </a:xfrm>
        </p:spPr>
        <p:txBody>
          <a:bodyPr/>
          <a:lstStyle/>
          <a:p>
            <a:r>
              <a:rPr lang="en-GB" dirty="0"/>
              <a:t>Evolutionary EG theories on </a:t>
            </a:r>
            <a:br>
              <a:rPr lang="en-GB" dirty="0"/>
            </a:br>
            <a:r>
              <a:rPr lang="en-GB" dirty="0"/>
              <a:t>regional development </a:t>
            </a:r>
          </a:p>
        </p:txBody>
      </p:sp>
      <p:sp>
        <p:nvSpPr>
          <p:cNvPr id="3" name="Content Placeholder 2"/>
          <p:cNvSpPr>
            <a:spLocks noGrp="1"/>
          </p:cNvSpPr>
          <p:nvPr>
            <p:ph idx="1"/>
          </p:nvPr>
        </p:nvSpPr>
        <p:spPr>
          <a:xfrm>
            <a:off x="107504" y="1988840"/>
            <a:ext cx="9225224" cy="4752528"/>
          </a:xfrm>
          <a:solidFill>
            <a:schemeClr val="tx1"/>
          </a:solidFill>
        </p:spPr>
        <p:txBody>
          <a:bodyPr/>
          <a:lstStyle/>
          <a:p>
            <a:r>
              <a:rPr lang="en-GB" sz="2400" b="0" dirty="0"/>
              <a:t>Path dependency and </a:t>
            </a:r>
            <a:r>
              <a:rPr lang="en-GB" sz="2400" b="0" dirty="0" err="1"/>
              <a:t>reg</a:t>
            </a:r>
            <a:r>
              <a:rPr lang="en-GB" sz="2400" b="0" dirty="0"/>
              <a:t> development (Martin &amp; </a:t>
            </a:r>
            <a:r>
              <a:rPr lang="en-GB" sz="2400" b="0" dirty="0" err="1"/>
              <a:t>Sunley</a:t>
            </a:r>
            <a:r>
              <a:rPr lang="en-GB" sz="2400" b="0" dirty="0"/>
              <a:t>, 2006)</a:t>
            </a:r>
          </a:p>
          <a:p>
            <a:r>
              <a:rPr lang="en-GB" sz="2400" b="0" dirty="0"/>
              <a:t>Branching (</a:t>
            </a:r>
            <a:r>
              <a:rPr lang="en-GB" sz="2400" b="0" dirty="0" err="1"/>
              <a:t>Frenken</a:t>
            </a:r>
            <a:r>
              <a:rPr lang="en-GB" sz="2400" b="0" dirty="0"/>
              <a:t> &amp; </a:t>
            </a:r>
            <a:r>
              <a:rPr lang="en-GB" sz="2400" b="0" dirty="0" err="1"/>
              <a:t>Boschma</a:t>
            </a:r>
            <a:r>
              <a:rPr lang="en-GB" sz="2400" b="0" dirty="0"/>
              <a:t> 2007)</a:t>
            </a:r>
          </a:p>
          <a:p>
            <a:r>
              <a:rPr lang="en-GB" sz="2400" b="0" dirty="0"/>
              <a:t>Regional diversification (</a:t>
            </a:r>
            <a:r>
              <a:rPr lang="en-GB" sz="2400" b="0" dirty="0" err="1"/>
              <a:t>Boschma</a:t>
            </a:r>
            <a:r>
              <a:rPr lang="en-GB" sz="2400" b="0" dirty="0"/>
              <a:t>, 2017)</a:t>
            </a:r>
          </a:p>
          <a:p>
            <a:r>
              <a:rPr lang="en-GB" sz="2400" b="0" dirty="0"/>
              <a:t>Technological diversification (Rigby, 2015) </a:t>
            </a:r>
          </a:p>
          <a:p>
            <a:r>
              <a:rPr lang="en-GB" sz="2400" b="0" dirty="0"/>
              <a:t>Saltation trajectory (</a:t>
            </a:r>
            <a:r>
              <a:rPr lang="en-GB" sz="2400" b="0" dirty="0" err="1"/>
              <a:t>Boschma</a:t>
            </a:r>
            <a:r>
              <a:rPr lang="en-GB" sz="2400" b="0" dirty="0"/>
              <a:t> et al 2017</a:t>
            </a:r>
          </a:p>
          <a:p>
            <a:r>
              <a:rPr lang="en-GB" sz="2400" b="0" dirty="0"/>
              <a:t>New regional path development (</a:t>
            </a:r>
            <a:r>
              <a:rPr lang="en-GB" sz="2400" b="0" dirty="0" err="1"/>
              <a:t>Hassink</a:t>
            </a:r>
            <a:r>
              <a:rPr lang="en-GB" sz="2400" b="0" dirty="0"/>
              <a:t>, </a:t>
            </a:r>
            <a:r>
              <a:rPr lang="en-GB" sz="2400" b="0" dirty="0" err="1"/>
              <a:t>Isaksen</a:t>
            </a:r>
            <a:r>
              <a:rPr lang="en-GB" sz="2400" b="0" dirty="0"/>
              <a:t> &amp; </a:t>
            </a:r>
            <a:r>
              <a:rPr lang="en-GB" sz="2400" b="0" dirty="0" err="1"/>
              <a:t>Trippl</a:t>
            </a:r>
            <a:r>
              <a:rPr lang="en-GB" sz="2400" b="0" dirty="0"/>
              <a:t>, 2019; </a:t>
            </a:r>
            <a:r>
              <a:rPr lang="en-GB" sz="2400" b="0" dirty="0" err="1"/>
              <a:t>Isaksen</a:t>
            </a:r>
            <a:r>
              <a:rPr lang="en-GB" sz="2400" b="0" dirty="0"/>
              <a:t>, </a:t>
            </a:r>
            <a:r>
              <a:rPr lang="en-GB" sz="2400" b="0" dirty="0" err="1"/>
              <a:t>T</a:t>
            </a:r>
            <a:r>
              <a:rPr lang="en-GB" sz="2400" b="0" dirty="0" err="1">
                <a:cs typeface="Calibri" panose="020F0502020204030204" pitchFamily="34" charset="0"/>
              </a:rPr>
              <a:t>ödling</a:t>
            </a:r>
            <a:r>
              <a:rPr lang="en-GB" sz="2400" b="0" dirty="0">
                <a:cs typeface="Calibri" panose="020F0502020204030204" pitchFamily="34" charset="0"/>
              </a:rPr>
              <a:t> &amp;</a:t>
            </a:r>
            <a:r>
              <a:rPr lang="en-GB" sz="2400" b="0" dirty="0" err="1">
                <a:cs typeface="Calibri" panose="020F0502020204030204" pitchFamily="34" charset="0"/>
              </a:rPr>
              <a:t>Trippl</a:t>
            </a:r>
            <a:r>
              <a:rPr lang="en-GB" sz="2400" b="0" dirty="0">
                <a:cs typeface="Calibri" panose="020F0502020204030204" pitchFamily="34" charset="0"/>
              </a:rPr>
              <a:t>, 2018)</a:t>
            </a:r>
          </a:p>
          <a:p>
            <a:r>
              <a:rPr lang="en-GB" sz="2400" b="0" dirty="0">
                <a:cs typeface="Calibri" panose="020F0502020204030204" pitchFamily="34" charset="0"/>
              </a:rPr>
              <a:t>Path creation (MacKinnon, Dawley, Pike, &amp; Cumbers, 2018)</a:t>
            </a:r>
          </a:p>
          <a:p>
            <a:r>
              <a:rPr lang="en-GB" sz="2400" b="0" dirty="0">
                <a:cs typeface="Calibri" panose="020F0502020204030204" pitchFamily="34" charset="0"/>
              </a:rPr>
              <a:t>“Regions are more likely to develop new specializations in complex technological activities when related to their knowledge bases” </a:t>
            </a:r>
            <a:r>
              <a:rPr lang="en-GB" sz="2400" b="0" dirty="0" err="1">
                <a:cs typeface="Calibri" panose="020F0502020204030204" pitchFamily="34" charset="0"/>
              </a:rPr>
              <a:t>Balland</a:t>
            </a:r>
            <a:r>
              <a:rPr lang="en-GB" sz="2400" b="0" dirty="0">
                <a:cs typeface="Calibri" panose="020F0502020204030204" pitchFamily="34" charset="0"/>
              </a:rPr>
              <a:t>, </a:t>
            </a:r>
            <a:r>
              <a:rPr lang="en-GB" sz="2400" b="0" dirty="0" err="1">
                <a:cs typeface="Calibri" panose="020F0502020204030204" pitchFamily="34" charset="0"/>
              </a:rPr>
              <a:t>Boschma</a:t>
            </a:r>
            <a:r>
              <a:rPr lang="en-GB" sz="2400" b="0" dirty="0">
                <a:cs typeface="Calibri" panose="020F0502020204030204" pitchFamily="34" charset="0"/>
              </a:rPr>
              <a:t>, Crespo &amp; Rigby 2019</a:t>
            </a:r>
          </a:p>
          <a:p>
            <a:endParaRPr lang="en-GB" sz="2400" b="0" dirty="0"/>
          </a:p>
          <a:p>
            <a:endParaRPr lang="en-GB" b="0" dirty="0"/>
          </a:p>
        </p:txBody>
      </p:sp>
    </p:spTree>
    <p:extLst>
      <p:ext uri="{BB962C8B-B14F-4D97-AF65-F5344CB8AC3E}">
        <p14:creationId xmlns:p14="http://schemas.microsoft.com/office/powerpoint/2010/main" val="2580894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CC6439D-D392-4C2F-8FA2-AED384EBBD61}"/>
              </a:ext>
            </a:extLst>
          </p:cNvPr>
          <p:cNvGraphicFramePr>
            <a:graphicFrameLocks noGrp="1"/>
          </p:cNvGraphicFramePr>
          <p:nvPr>
            <p:ph idx="1"/>
          </p:nvPr>
        </p:nvGraphicFramePr>
        <p:xfrm>
          <a:off x="2405274" y="4001115"/>
          <a:ext cx="4975038" cy="194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bwMode="auto">
          <a:xfrm>
            <a:off x="76482" y="3906887"/>
            <a:ext cx="7772400" cy="0"/>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85366" y="4104074"/>
            <a:ext cx="2664296" cy="954107"/>
          </a:xfrm>
          <a:prstGeom prst="rect">
            <a:avLst/>
          </a:prstGeom>
          <a:noFill/>
        </p:spPr>
        <p:txBody>
          <a:bodyPr wrap="square" rtlCol="0">
            <a:spAutoFit/>
          </a:bodyPr>
          <a:lstStyle/>
          <a:p>
            <a:r>
              <a:rPr lang="en-GB" dirty="0">
                <a:solidFill>
                  <a:schemeClr val="bg1"/>
                </a:solidFill>
              </a:rPr>
              <a:t>Local/regional</a:t>
            </a:r>
          </a:p>
          <a:p>
            <a:r>
              <a:rPr lang="en-GB" dirty="0">
                <a:solidFill>
                  <a:schemeClr val="bg1"/>
                </a:solidFill>
              </a:rPr>
              <a:t>level</a:t>
            </a:r>
          </a:p>
        </p:txBody>
      </p:sp>
      <p:cxnSp>
        <p:nvCxnSpPr>
          <p:cNvPr id="9" name="Straight Arrow Connector 8">
            <a:extLst>
              <a:ext uri="{FF2B5EF4-FFF2-40B4-BE49-F238E27FC236}">
                <a16:creationId xmlns:a16="http://schemas.microsoft.com/office/drawing/2014/main" id="{3F3D2A03-7518-4566-84A8-36030E780F1F}"/>
              </a:ext>
            </a:extLst>
          </p:cNvPr>
          <p:cNvCxnSpPr>
            <a:cxnSpLocks/>
          </p:cNvCxnSpPr>
          <p:nvPr/>
        </p:nvCxnSpPr>
        <p:spPr bwMode="auto">
          <a:xfrm>
            <a:off x="4932040" y="4869160"/>
            <a:ext cx="864096" cy="506484"/>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586B858A-285B-4774-BD70-FB0266D559EA}"/>
              </a:ext>
            </a:extLst>
          </p:cNvPr>
          <p:cNvSpPr txBox="1"/>
          <p:nvPr/>
        </p:nvSpPr>
        <p:spPr>
          <a:xfrm>
            <a:off x="5796136" y="5375644"/>
            <a:ext cx="1224136" cy="338554"/>
          </a:xfrm>
          <a:prstGeom prst="rect">
            <a:avLst/>
          </a:prstGeom>
          <a:solidFill>
            <a:schemeClr val="accent1">
              <a:lumMod val="50000"/>
            </a:schemeClr>
          </a:solidFill>
        </p:spPr>
        <p:txBody>
          <a:bodyPr wrap="square" rtlCol="0">
            <a:spAutoFit/>
          </a:bodyPr>
          <a:lstStyle/>
          <a:p>
            <a:r>
              <a:rPr lang="en-GB" sz="1600" b="0" dirty="0"/>
              <a:t>S4 + S5…</a:t>
            </a:r>
          </a:p>
        </p:txBody>
      </p:sp>
      <p:sp>
        <p:nvSpPr>
          <p:cNvPr id="13" name="Oval 12"/>
          <p:cNvSpPr/>
          <p:nvPr/>
        </p:nvSpPr>
        <p:spPr bwMode="auto">
          <a:xfrm>
            <a:off x="2555776" y="2012460"/>
            <a:ext cx="4464496" cy="1800200"/>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4" name="Oval 13"/>
          <p:cNvSpPr/>
          <p:nvPr/>
        </p:nvSpPr>
        <p:spPr bwMode="auto">
          <a:xfrm>
            <a:off x="2733293" y="2714674"/>
            <a:ext cx="547581" cy="498308"/>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5" name="Oval 14"/>
          <p:cNvSpPr/>
          <p:nvPr/>
        </p:nvSpPr>
        <p:spPr bwMode="auto">
          <a:xfrm>
            <a:off x="3751081" y="2372024"/>
            <a:ext cx="444952" cy="478479"/>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6" name="Oval 15"/>
          <p:cNvSpPr/>
          <p:nvPr/>
        </p:nvSpPr>
        <p:spPr bwMode="auto">
          <a:xfrm>
            <a:off x="4592600" y="2540801"/>
            <a:ext cx="726306" cy="743518"/>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7" name="Oval 16"/>
          <p:cNvSpPr/>
          <p:nvPr/>
        </p:nvSpPr>
        <p:spPr bwMode="auto">
          <a:xfrm>
            <a:off x="3539480" y="3044005"/>
            <a:ext cx="423202" cy="357076"/>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8" name="TextBox 17"/>
          <p:cNvSpPr txBox="1"/>
          <p:nvPr/>
        </p:nvSpPr>
        <p:spPr>
          <a:xfrm>
            <a:off x="4616116" y="2702967"/>
            <a:ext cx="992036" cy="369332"/>
          </a:xfrm>
          <a:prstGeom prst="rect">
            <a:avLst/>
          </a:prstGeom>
          <a:noFill/>
        </p:spPr>
        <p:txBody>
          <a:bodyPr wrap="square" rtlCol="0">
            <a:spAutoFit/>
          </a:bodyPr>
          <a:lstStyle/>
          <a:p>
            <a:r>
              <a:rPr lang="en-GB" sz="1800" dirty="0" err="1" smtClean="0">
                <a:solidFill>
                  <a:schemeClr val="bg1"/>
                </a:solidFill>
              </a:rPr>
              <a:t>MoIP</a:t>
            </a:r>
            <a:endParaRPr lang="en-GB" sz="1800" dirty="0">
              <a:solidFill>
                <a:schemeClr val="bg1"/>
              </a:solidFill>
            </a:endParaRPr>
          </a:p>
        </p:txBody>
      </p:sp>
      <p:sp>
        <p:nvSpPr>
          <p:cNvPr id="19" name="TextBox 18"/>
          <p:cNvSpPr txBox="1"/>
          <p:nvPr/>
        </p:nvSpPr>
        <p:spPr>
          <a:xfrm>
            <a:off x="774362" y="2294559"/>
            <a:ext cx="1630912" cy="954107"/>
          </a:xfrm>
          <a:prstGeom prst="rect">
            <a:avLst/>
          </a:prstGeom>
          <a:noFill/>
        </p:spPr>
        <p:txBody>
          <a:bodyPr wrap="square" rtlCol="0">
            <a:spAutoFit/>
          </a:bodyPr>
          <a:lstStyle/>
          <a:p>
            <a:r>
              <a:rPr lang="en-GB" dirty="0">
                <a:solidFill>
                  <a:schemeClr val="bg1"/>
                </a:solidFill>
              </a:rPr>
              <a:t>National level </a:t>
            </a:r>
          </a:p>
        </p:txBody>
      </p:sp>
      <p:graphicFrame>
        <p:nvGraphicFramePr>
          <p:cNvPr id="20" name="Content Placeholder 3">
            <a:extLst>
              <a:ext uri="{FF2B5EF4-FFF2-40B4-BE49-F238E27FC236}">
                <a16:creationId xmlns:a16="http://schemas.microsoft.com/office/drawing/2014/main" id="{A4627EFF-247B-44FF-829A-2E982B6BDE44}"/>
              </a:ext>
            </a:extLst>
          </p:cNvPr>
          <p:cNvGraphicFramePr>
            <a:graphicFrameLocks/>
          </p:cNvGraphicFramePr>
          <p:nvPr/>
        </p:nvGraphicFramePr>
        <p:xfrm>
          <a:off x="4722095" y="139245"/>
          <a:ext cx="5184576" cy="20353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1" name="Straight Connector 20">
            <a:extLst>
              <a:ext uri="{FF2B5EF4-FFF2-40B4-BE49-F238E27FC236}">
                <a16:creationId xmlns:a16="http://schemas.microsoft.com/office/drawing/2014/main" id="{8BA38354-409F-4E74-9560-AA4EF91B03A1}"/>
              </a:ext>
            </a:extLst>
          </p:cNvPr>
          <p:cNvCxnSpPr/>
          <p:nvPr/>
        </p:nvCxnSpPr>
        <p:spPr bwMode="auto">
          <a:xfrm>
            <a:off x="1225934" y="2012460"/>
            <a:ext cx="7772400" cy="0"/>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BEA4C31-3D9F-4542-A590-E017FFDF98CD}"/>
              </a:ext>
            </a:extLst>
          </p:cNvPr>
          <p:cNvSpPr txBox="1"/>
          <p:nvPr/>
        </p:nvSpPr>
        <p:spPr>
          <a:xfrm>
            <a:off x="2935625" y="511408"/>
            <a:ext cx="1630912" cy="523220"/>
          </a:xfrm>
          <a:prstGeom prst="rect">
            <a:avLst/>
          </a:prstGeom>
          <a:noFill/>
        </p:spPr>
        <p:txBody>
          <a:bodyPr wrap="square" rtlCol="0">
            <a:spAutoFit/>
          </a:bodyPr>
          <a:lstStyle/>
          <a:p>
            <a:r>
              <a:rPr lang="en-GB" dirty="0">
                <a:solidFill>
                  <a:schemeClr val="bg1"/>
                </a:solidFill>
              </a:rPr>
              <a:t>EU level </a:t>
            </a:r>
          </a:p>
        </p:txBody>
      </p:sp>
      <p:sp>
        <p:nvSpPr>
          <p:cNvPr id="23" name="TextBox 22">
            <a:extLst>
              <a:ext uri="{FF2B5EF4-FFF2-40B4-BE49-F238E27FC236}">
                <a16:creationId xmlns:a16="http://schemas.microsoft.com/office/drawing/2014/main" id="{2BEA4C31-3D9F-4542-A590-E017FFDF98CD}"/>
              </a:ext>
            </a:extLst>
          </p:cNvPr>
          <p:cNvSpPr txBox="1"/>
          <p:nvPr/>
        </p:nvSpPr>
        <p:spPr>
          <a:xfrm>
            <a:off x="5744935" y="1283301"/>
            <a:ext cx="3668217" cy="523220"/>
          </a:xfrm>
          <a:prstGeom prst="rect">
            <a:avLst/>
          </a:prstGeom>
          <a:noFill/>
        </p:spPr>
        <p:txBody>
          <a:bodyPr wrap="square" rtlCol="0">
            <a:spAutoFit/>
          </a:bodyPr>
          <a:lstStyle/>
          <a:p>
            <a:r>
              <a:rPr lang="en-GB" b="0" dirty="0">
                <a:solidFill>
                  <a:schemeClr val="bg1"/>
                </a:solidFill>
              </a:rPr>
              <a:t>Grand challenges</a:t>
            </a:r>
          </a:p>
        </p:txBody>
      </p:sp>
      <p:sp>
        <p:nvSpPr>
          <p:cNvPr id="24" name="TextBox 23"/>
          <p:cNvSpPr txBox="1"/>
          <p:nvPr/>
        </p:nvSpPr>
        <p:spPr>
          <a:xfrm>
            <a:off x="135375" y="5295507"/>
            <a:ext cx="3827307" cy="1200329"/>
          </a:xfrm>
          <a:prstGeom prst="rect">
            <a:avLst/>
          </a:prstGeom>
          <a:solidFill>
            <a:schemeClr val="tx1"/>
          </a:solidFill>
        </p:spPr>
        <p:txBody>
          <a:bodyPr wrap="square" rtlCol="0">
            <a:spAutoFit/>
          </a:bodyPr>
          <a:lstStyle/>
          <a:p>
            <a:r>
              <a:rPr lang="en-GB" sz="2400" b="0" dirty="0">
                <a:solidFill>
                  <a:schemeClr val="bg1"/>
                </a:solidFill>
              </a:rPr>
              <a:t>EU cohesion, regional, </a:t>
            </a:r>
            <a:r>
              <a:rPr lang="en-GB" sz="2400" b="0" dirty="0" smtClean="0">
                <a:solidFill>
                  <a:schemeClr val="bg1"/>
                </a:solidFill>
              </a:rPr>
              <a:t>innovation policies </a:t>
            </a:r>
            <a:r>
              <a:rPr lang="en-GB" sz="2400" b="0" dirty="0">
                <a:solidFill>
                  <a:schemeClr val="bg1"/>
                </a:solidFill>
              </a:rPr>
              <a:t>are all bundled</a:t>
            </a:r>
          </a:p>
        </p:txBody>
      </p:sp>
    </p:spTree>
    <p:extLst>
      <p:ext uri="{BB962C8B-B14F-4D97-AF65-F5344CB8AC3E}">
        <p14:creationId xmlns:p14="http://schemas.microsoft.com/office/powerpoint/2010/main" val="1659065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CC6439D-D392-4C2F-8FA2-AED384EBBD61}"/>
              </a:ext>
            </a:extLst>
          </p:cNvPr>
          <p:cNvGraphicFramePr>
            <a:graphicFrameLocks noGrp="1"/>
          </p:cNvGraphicFramePr>
          <p:nvPr>
            <p:ph idx="1"/>
          </p:nvPr>
        </p:nvGraphicFramePr>
        <p:xfrm>
          <a:off x="2405274" y="4001115"/>
          <a:ext cx="4975038" cy="194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bwMode="auto">
          <a:xfrm>
            <a:off x="76482" y="3906887"/>
            <a:ext cx="7772400" cy="0"/>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85366" y="4104074"/>
            <a:ext cx="2664296" cy="954107"/>
          </a:xfrm>
          <a:prstGeom prst="rect">
            <a:avLst/>
          </a:prstGeom>
          <a:noFill/>
        </p:spPr>
        <p:txBody>
          <a:bodyPr wrap="square" rtlCol="0">
            <a:spAutoFit/>
          </a:bodyPr>
          <a:lstStyle/>
          <a:p>
            <a:r>
              <a:rPr lang="en-GB" dirty="0">
                <a:solidFill>
                  <a:schemeClr val="bg1"/>
                </a:solidFill>
              </a:rPr>
              <a:t>Local/regional</a:t>
            </a:r>
          </a:p>
          <a:p>
            <a:r>
              <a:rPr lang="en-GB" dirty="0">
                <a:solidFill>
                  <a:schemeClr val="bg1"/>
                </a:solidFill>
              </a:rPr>
              <a:t>level</a:t>
            </a:r>
          </a:p>
        </p:txBody>
      </p:sp>
      <p:cxnSp>
        <p:nvCxnSpPr>
          <p:cNvPr id="9" name="Straight Arrow Connector 8">
            <a:extLst>
              <a:ext uri="{FF2B5EF4-FFF2-40B4-BE49-F238E27FC236}">
                <a16:creationId xmlns:a16="http://schemas.microsoft.com/office/drawing/2014/main" id="{3F3D2A03-7518-4566-84A8-36030E780F1F}"/>
              </a:ext>
            </a:extLst>
          </p:cNvPr>
          <p:cNvCxnSpPr>
            <a:cxnSpLocks/>
          </p:cNvCxnSpPr>
          <p:nvPr/>
        </p:nvCxnSpPr>
        <p:spPr bwMode="auto">
          <a:xfrm>
            <a:off x="4932040" y="4869160"/>
            <a:ext cx="864096" cy="506484"/>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586B858A-285B-4774-BD70-FB0266D559EA}"/>
              </a:ext>
            </a:extLst>
          </p:cNvPr>
          <p:cNvSpPr txBox="1"/>
          <p:nvPr/>
        </p:nvSpPr>
        <p:spPr>
          <a:xfrm>
            <a:off x="5796136" y="5375644"/>
            <a:ext cx="1224136" cy="338554"/>
          </a:xfrm>
          <a:prstGeom prst="rect">
            <a:avLst/>
          </a:prstGeom>
          <a:solidFill>
            <a:schemeClr val="accent1">
              <a:lumMod val="50000"/>
            </a:schemeClr>
          </a:solidFill>
        </p:spPr>
        <p:txBody>
          <a:bodyPr wrap="square" rtlCol="0">
            <a:spAutoFit/>
          </a:bodyPr>
          <a:lstStyle/>
          <a:p>
            <a:r>
              <a:rPr lang="en-GB" sz="1600" b="0" dirty="0"/>
              <a:t>S4 + S5…</a:t>
            </a:r>
          </a:p>
        </p:txBody>
      </p:sp>
      <p:sp>
        <p:nvSpPr>
          <p:cNvPr id="13" name="Oval 12"/>
          <p:cNvSpPr/>
          <p:nvPr/>
        </p:nvSpPr>
        <p:spPr bwMode="auto">
          <a:xfrm>
            <a:off x="2555776" y="2012460"/>
            <a:ext cx="4464496" cy="1800200"/>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4" name="Oval 13"/>
          <p:cNvSpPr/>
          <p:nvPr/>
        </p:nvSpPr>
        <p:spPr bwMode="auto">
          <a:xfrm>
            <a:off x="2733293" y="2714674"/>
            <a:ext cx="547581" cy="498308"/>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5" name="Oval 14"/>
          <p:cNvSpPr/>
          <p:nvPr/>
        </p:nvSpPr>
        <p:spPr bwMode="auto">
          <a:xfrm>
            <a:off x="3751081" y="2372024"/>
            <a:ext cx="444952" cy="478479"/>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6" name="Oval 15"/>
          <p:cNvSpPr/>
          <p:nvPr/>
        </p:nvSpPr>
        <p:spPr bwMode="auto">
          <a:xfrm>
            <a:off x="4592600" y="2540801"/>
            <a:ext cx="726306" cy="743518"/>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7" name="Oval 16"/>
          <p:cNvSpPr/>
          <p:nvPr/>
        </p:nvSpPr>
        <p:spPr bwMode="auto">
          <a:xfrm>
            <a:off x="3539480" y="3044005"/>
            <a:ext cx="423202" cy="357076"/>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8" name="TextBox 17"/>
          <p:cNvSpPr txBox="1"/>
          <p:nvPr/>
        </p:nvSpPr>
        <p:spPr>
          <a:xfrm>
            <a:off x="4616116" y="2702967"/>
            <a:ext cx="992036" cy="369332"/>
          </a:xfrm>
          <a:prstGeom prst="rect">
            <a:avLst/>
          </a:prstGeom>
          <a:noFill/>
        </p:spPr>
        <p:txBody>
          <a:bodyPr wrap="square" rtlCol="0">
            <a:spAutoFit/>
          </a:bodyPr>
          <a:lstStyle/>
          <a:p>
            <a:r>
              <a:rPr lang="en-GB" sz="1800" dirty="0" err="1" smtClean="0">
                <a:solidFill>
                  <a:schemeClr val="bg1"/>
                </a:solidFill>
              </a:rPr>
              <a:t>MoIP</a:t>
            </a:r>
            <a:endParaRPr lang="en-GB" sz="1800" dirty="0">
              <a:solidFill>
                <a:schemeClr val="bg1"/>
              </a:solidFill>
            </a:endParaRPr>
          </a:p>
        </p:txBody>
      </p:sp>
      <p:sp>
        <p:nvSpPr>
          <p:cNvPr id="19" name="TextBox 18"/>
          <p:cNvSpPr txBox="1"/>
          <p:nvPr/>
        </p:nvSpPr>
        <p:spPr>
          <a:xfrm>
            <a:off x="774362" y="2294559"/>
            <a:ext cx="1630912" cy="954107"/>
          </a:xfrm>
          <a:prstGeom prst="rect">
            <a:avLst/>
          </a:prstGeom>
          <a:noFill/>
        </p:spPr>
        <p:txBody>
          <a:bodyPr wrap="square" rtlCol="0">
            <a:spAutoFit/>
          </a:bodyPr>
          <a:lstStyle/>
          <a:p>
            <a:r>
              <a:rPr lang="en-GB" dirty="0">
                <a:solidFill>
                  <a:schemeClr val="bg1"/>
                </a:solidFill>
              </a:rPr>
              <a:t>National level </a:t>
            </a:r>
          </a:p>
        </p:txBody>
      </p:sp>
      <p:graphicFrame>
        <p:nvGraphicFramePr>
          <p:cNvPr id="20" name="Content Placeholder 3">
            <a:extLst>
              <a:ext uri="{FF2B5EF4-FFF2-40B4-BE49-F238E27FC236}">
                <a16:creationId xmlns:a16="http://schemas.microsoft.com/office/drawing/2014/main" id="{A4627EFF-247B-44FF-829A-2E982B6BDE44}"/>
              </a:ext>
            </a:extLst>
          </p:cNvPr>
          <p:cNvGraphicFramePr>
            <a:graphicFrameLocks/>
          </p:cNvGraphicFramePr>
          <p:nvPr/>
        </p:nvGraphicFramePr>
        <p:xfrm>
          <a:off x="4722095" y="139245"/>
          <a:ext cx="5184576" cy="20353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1" name="Straight Connector 20">
            <a:extLst>
              <a:ext uri="{FF2B5EF4-FFF2-40B4-BE49-F238E27FC236}">
                <a16:creationId xmlns:a16="http://schemas.microsoft.com/office/drawing/2014/main" id="{8BA38354-409F-4E74-9560-AA4EF91B03A1}"/>
              </a:ext>
            </a:extLst>
          </p:cNvPr>
          <p:cNvCxnSpPr/>
          <p:nvPr/>
        </p:nvCxnSpPr>
        <p:spPr bwMode="auto">
          <a:xfrm>
            <a:off x="1225934" y="2012460"/>
            <a:ext cx="7772400" cy="0"/>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BEA4C31-3D9F-4542-A590-E017FFDF98CD}"/>
              </a:ext>
            </a:extLst>
          </p:cNvPr>
          <p:cNvSpPr txBox="1"/>
          <p:nvPr/>
        </p:nvSpPr>
        <p:spPr>
          <a:xfrm>
            <a:off x="2935625" y="511408"/>
            <a:ext cx="1630912" cy="523220"/>
          </a:xfrm>
          <a:prstGeom prst="rect">
            <a:avLst/>
          </a:prstGeom>
          <a:noFill/>
        </p:spPr>
        <p:txBody>
          <a:bodyPr wrap="square" rtlCol="0">
            <a:spAutoFit/>
          </a:bodyPr>
          <a:lstStyle/>
          <a:p>
            <a:r>
              <a:rPr lang="en-GB" dirty="0">
                <a:solidFill>
                  <a:schemeClr val="bg1"/>
                </a:solidFill>
              </a:rPr>
              <a:t>EU level </a:t>
            </a:r>
          </a:p>
        </p:txBody>
      </p:sp>
      <p:sp>
        <p:nvSpPr>
          <p:cNvPr id="23" name="TextBox 22">
            <a:extLst>
              <a:ext uri="{FF2B5EF4-FFF2-40B4-BE49-F238E27FC236}">
                <a16:creationId xmlns:a16="http://schemas.microsoft.com/office/drawing/2014/main" id="{2BEA4C31-3D9F-4542-A590-E017FFDF98CD}"/>
              </a:ext>
            </a:extLst>
          </p:cNvPr>
          <p:cNvSpPr txBox="1"/>
          <p:nvPr/>
        </p:nvSpPr>
        <p:spPr>
          <a:xfrm>
            <a:off x="5744935" y="1283301"/>
            <a:ext cx="3668217" cy="523220"/>
          </a:xfrm>
          <a:prstGeom prst="rect">
            <a:avLst/>
          </a:prstGeom>
          <a:noFill/>
        </p:spPr>
        <p:txBody>
          <a:bodyPr wrap="square" rtlCol="0">
            <a:spAutoFit/>
          </a:bodyPr>
          <a:lstStyle/>
          <a:p>
            <a:r>
              <a:rPr lang="en-GB" b="0" dirty="0">
                <a:solidFill>
                  <a:schemeClr val="bg1"/>
                </a:solidFill>
              </a:rPr>
              <a:t>Grand challenges</a:t>
            </a:r>
          </a:p>
        </p:txBody>
      </p:sp>
      <p:sp>
        <p:nvSpPr>
          <p:cNvPr id="24" name="TextBox 23"/>
          <p:cNvSpPr txBox="1"/>
          <p:nvPr/>
        </p:nvSpPr>
        <p:spPr>
          <a:xfrm>
            <a:off x="135375" y="5295507"/>
            <a:ext cx="3827307" cy="1200329"/>
          </a:xfrm>
          <a:prstGeom prst="rect">
            <a:avLst/>
          </a:prstGeom>
          <a:solidFill>
            <a:schemeClr val="tx1"/>
          </a:solidFill>
        </p:spPr>
        <p:txBody>
          <a:bodyPr wrap="square" rtlCol="0">
            <a:spAutoFit/>
          </a:bodyPr>
          <a:lstStyle/>
          <a:p>
            <a:r>
              <a:rPr lang="en-GB" sz="2400" b="0" dirty="0">
                <a:solidFill>
                  <a:schemeClr val="bg1"/>
                </a:solidFill>
              </a:rPr>
              <a:t>EU cohesion, regional, </a:t>
            </a:r>
            <a:r>
              <a:rPr lang="en-GB" sz="2400" b="0" dirty="0" smtClean="0">
                <a:solidFill>
                  <a:schemeClr val="bg1"/>
                </a:solidFill>
              </a:rPr>
              <a:t>innovation policies </a:t>
            </a:r>
            <a:r>
              <a:rPr lang="en-GB" sz="2400" b="0" dirty="0">
                <a:solidFill>
                  <a:schemeClr val="bg1"/>
                </a:solidFill>
              </a:rPr>
              <a:t>are all bundled</a:t>
            </a:r>
          </a:p>
        </p:txBody>
      </p:sp>
      <p:sp>
        <p:nvSpPr>
          <p:cNvPr id="25" name="TextBox 24"/>
          <p:cNvSpPr txBox="1"/>
          <p:nvPr/>
        </p:nvSpPr>
        <p:spPr>
          <a:xfrm>
            <a:off x="7154604" y="4273773"/>
            <a:ext cx="1973226" cy="461665"/>
          </a:xfrm>
          <a:prstGeom prst="rect">
            <a:avLst/>
          </a:prstGeom>
          <a:solidFill>
            <a:schemeClr val="tx1"/>
          </a:solidFill>
        </p:spPr>
        <p:txBody>
          <a:bodyPr wrap="square" rtlCol="0">
            <a:spAutoFit/>
          </a:bodyPr>
          <a:lstStyle/>
          <a:p>
            <a:pPr algn="ctr"/>
            <a:r>
              <a:rPr lang="en-GB" sz="2400" b="0" dirty="0" smtClean="0">
                <a:solidFill>
                  <a:schemeClr val="bg1"/>
                </a:solidFill>
              </a:rPr>
              <a:t>Bottom-up </a:t>
            </a:r>
          </a:p>
        </p:txBody>
      </p:sp>
      <p:cxnSp>
        <p:nvCxnSpPr>
          <p:cNvPr id="26" name="Straight Arrow Connector 25">
            <a:extLst>
              <a:ext uri="{FF2B5EF4-FFF2-40B4-BE49-F238E27FC236}">
                <a16:creationId xmlns:a16="http://schemas.microsoft.com/office/drawing/2014/main" id="{3F3D2A03-7518-4566-84A8-36030E780F1F}"/>
              </a:ext>
            </a:extLst>
          </p:cNvPr>
          <p:cNvCxnSpPr>
            <a:cxnSpLocks/>
          </p:cNvCxnSpPr>
          <p:nvPr/>
        </p:nvCxnSpPr>
        <p:spPr bwMode="auto">
          <a:xfrm>
            <a:off x="7166612" y="3416371"/>
            <a:ext cx="8323" cy="1481255"/>
          </a:xfrm>
          <a:prstGeom prst="straightConnector1">
            <a:avLst/>
          </a:prstGeom>
          <a:ln w="57150">
            <a:headEnd type="triangl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3F3D2A03-7518-4566-84A8-36030E780F1F}"/>
              </a:ext>
            </a:extLst>
          </p:cNvPr>
          <p:cNvCxnSpPr>
            <a:cxnSpLocks/>
          </p:cNvCxnSpPr>
          <p:nvPr/>
        </p:nvCxnSpPr>
        <p:spPr bwMode="auto">
          <a:xfrm flipH="1" flipV="1">
            <a:off x="7226710" y="2875935"/>
            <a:ext cx="1697495" cy="2277"/>
          </a:xfrm>
          <a:prstGeom prst="straightConnector1">
            <a:avLst/>
          </a:prstGeom>
          <a:ln w="57150">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6767672" y="3008076"/>
            <a:ext cx="2241318" cy="461665"/>
          </a:xfrm>
          <a:prstGeom prst="rect">
            <a:avLst/>
          </a:prstGeom>
          <a:noFill/>
        </p:spPr>
        <p:txBody>
          <a:bodyPr wrap="none" rtlCol="0">
            <a:spAutoFit/>
          </a:bodyPr>
          <a:lstStyle/>
          <a:p>
            <a:pPr algn="ctr"/>
            <a:r>
              <a:rPr lang="en-GB" sz="2400" b="0" dirty="0" smtClean="0">
                <a:solidFill>
                  <a:schemeClr val="bg1"/>
                </a:solidFill>
              </a:rPr>
              <a:t>Middle-and-out</a:t>
            </a:r>
            <a:endParaRPr lang="en-GB" sz="2400" b="0" dirty="0">
              <a:solidFill>
                <a:schemeClr val="bg1"/>
              </a:solidFill>
            </a:endParaRPr>
          </a:p>
        </p:txBody>
      </p:sp>
      <p:cxnSp>
        <p:nvCxnSpPr>
          <p:cNvPr id="11" name="Straight Arrow Connector 10"/>
          <p:cNvCxnSpPr/>
          <p:nvPr/>
        </p:nvCxnSpPr>
        <p:spPr bwMode="auto">
          <a:xfrm flipH="1">
            <a:off x="2405274" y="1283301"/>
            <a:ext cx="150502" cy="1257500"/>
          </a:xfrm>
          <a:prstGeom prst="straightConnector1">
            <a:avLst/>
          </a:prstGeom>
          <a:ln>
            <a:headEnd type="none" w="med" len="med"/>
            <a:tailEnd type="triangle"/>
          </a:ln>
          <a:extLst/>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bwMode="auto">
          <a:xfrm>
            <a:off x="2648032" y="1283301"/>
            <a:ext cx="227449" cy="3622480"/>
          </a:xfrm>
          <a:prstGeom prst="straightConnector1">
            <a:avLst/>
          </a:prstGeom>
          <a:ln>
            <a:headEnd type="none" w="med" len="med"/>
            <a:tailEnd type="triangle"/>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0458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CC6439D-D392-4C2F-8FA2-AED384EBBD61}"/>
              </a:ext>
            </a:extLst>
          </p:cNvPr>
          <p:cNvGraphicFramePr>
            <a:graphicFrameLocks noGrp="1"/>
          </p:cNvGraphicFramePr>
          <p:nvPr>
            <p:ph idx="1"/>
          </p:nvPr>
        </p:nvGraphicFramePr>
        <p:xfrm>
          <a:off x="2405274" y="4001115"/>
          <a:ext cx="4975038" cy="194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bwMode="auto">
          <a:xfrm>
            <a:off x="76482" y="3906887"/>
            <a:ext cx="7772400" cy="0"/>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85366" y="4104074"/>
            <a:ext cx="2664296" cy="954107"/>
          </a:xfrm>
          <a:prstGeom prst="rect">
            <a:avLst/>
          </a:prstGeom>
          <a:noFill/>
        </p:spPr>
        <p:txBody>
          <a:bodyPr wrap="square" rtlCol="0">
            <a:spAutoFit/>
          </a:bodyPr>
          <a:lstStyle/>
          <a:p>
            <a:r>
              <a:rPr lang="en-GB" dirty="0">
                <a:solidFill>
                  <a:schemeClr val="bg1"/>
                </a:solidFill>
              </a:rPr>
              <a:t>Local/regional</a:t>
            </a:r>
          </a:p>
          <a:p>
            <a:r>
              <a:rPr lang="en-GB" dirty="0">
                <a:solidFill>
                  <a:schemeClr val="bg1"/>
                </a:solidFill>
              </a:rPr>
              <a:t>level</a:t>
            </a:r>
          </a:p>
        </p:txBody>
      </p:sp>
      <p:cxnSp>
        <p:nvCxnSpPr>
          <p:cNvPr id="9" name="Straight Arrow Connector 8">
            <a:extLst>
              <a:ext uri="{FF2B5EF4-FFF2-40B4-BE49-F238E27FC236}">
                <a16:creationId xmlns:a16="http://schemas.microsoft.com/office/drawing/2014/main" id="{3F3D2A03-7518-4566-84A8-36030E780F1F}"/>
              </a:ext>
            </a:extLst>
          </p:cNvPr>
          <p:cNvCxnSpPr>
            <a:cxnSpLocks/>
          </p:cNvCxnSpPr>
          <p:nvPr/>
        </p:nvCxnSpPr>
        <p:spPr bwMode="auto">
          <a:xfrm>
            <a:off x="4932040" y="4869160"/>
            <a:ext cx="864096" cy="506484"/>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586B858A-285B-4774-BD70-FB0266D559EA}"/>
              </a:ext>
            </a:extLst>
          </p:cNvPr>
          <p:cNvSpPr txBox="1"/>
          <p:nvPr/>
        </p:nvSpPr>
        <p:spPr>
          <a:xfrm>
            <a:off x="5796136" y="5375644"/>
            <a:ext cx="1224136" cy="338554"/>
          </a:xfrm>
          <a:prstGeom prst="rect">
            <a:avLst/>
          </a:prstGeom>
          <a:solidFill>
            <a:schemeClr val="accent1">
              <a:lumMod val="50000"/>
            </a:schemeClr>
          </a:solidFill>
        </p:spPr>
        <p:txBody>
          <a:bodyPr wrap="square" rtlCol="0">
            <a:spAutoFit/>
          </a:bodyPr>
          <a:lstStyle/>
          <a:p>
            <a:r>
              <a:rPr lang="en-GB" sz="1600" b="0" dirty="0"/>
              <a:t>S4 + S5…</a:t>
            </a:r>
          </a:p>
        </p:txBody>
      </p:sp>
      <p:sp>
        <p:nvSpPr>
          <p:cNvPr id="13" name="Oval 12"/>
          <p:cNvSpPr/>
          <p:nvPr/>
        </p:nvSpPr>
        <p:spPr bwMode="auto">
          <a:xfrm>
            <a:off x="2555776" y="2012460"/>
            <a:ext cx="4464496" cy="1800200"/>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4" name="Oval 13"/>
          <p:cNvSpPr/>
          <p:nvPr/>
        </p:nvSpPr>
        <p:spPr bwMode="auto">
          <a:xfrm>
            <a:off x="2733293" y="2714674"/>
            <a:ext cx="547581" cy="498308"/>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5" name="Oval 14"/>
          <p:cNvSpPr/>
          <p:nvPr/>
        </p:nvSpPr>
        <p:spPr bwMode="auto">
          <a:xfrm>
            <a:off x="3751081" y="2372024"/>
            <a:ext cx="444952" cy="478479"/>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6" name="Oval 15"/>
          <p:cNvSpPr/>
          <p:nvPr/>
        </p:nvSpPr>
        <p:spPr bwMode="auto">
          <a:xfrm>
            <a:off x="4592600" y="2540801"/>
            <a:ext cx="726306" cy="743518"/>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7" name="Oval 16"/>
          <p:cNvSpPr/>
          <p:nvPr/>
        </p:nvSpPr>
        <p:spPr bwMode="auto">
          <a:xfrm>
            <a:off x="3539480" y="3044005"/>
            <a:ext cx="423202" cy="357076"/>
          </a:xfrm>
          <a:prstGeom prst="ellipse">
            <a:avLst/>
          </a:prstGeom>
          <a:solidFill>
            <a:schemeClr val="accent2">
              <a:lumMod val="20000"/>
              <a:lumOff val="80000"/>
            </a:schemeClr>
          </a:solidFill>
          <a:ln w="9525" cap="flat" cmpd="sng" algn="ctr">
            <a:solidFill>
              <a:schemeClr val="bg1">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8" name="TextBox 17"/>
          <p:cNvSpPr txBox="1"/>
          <p:nvPr/>
        </p:nvSpPr>
        <p:spPr>
          <a:xfrm>
            <a:off x="4616116" y="2702967"/>
            <a:ext cx="992036" cy="369332"/>
          </a:xfrm>
          <a:prstGeom prst="rect">
            <a:avLst/>
          </a:prstGeom>
          <a:noFill/>
        </p:spPr>
        <p:txBody>
          <a:bodyPr wrap="square" rtlCol="0">
            <a:spAutoFit/>
          </a:bodyPr>
          <a:lstStyle/>
          <a:p>
            <a:r>
              <a:rPr lang="en-GB" sz="1800" dirty="0" err="1" smtClean="0">
                <a:solidFill>
                  <a:schemeClr val="bg1"/>
                </a:solidFill>
              </a:rPr>
              <a:t>MoIP</a:t>
            </a:r>
            <a:endParaRPr lang="en-GB" sz="1800" dirty="0">
              <a:solidFill>
                <a:schemeClr val="bg1"/>
              </a:solidFill>
            </a:endParaRPr>
          </a:p>
        </p:txBody>
      </p:sp>
      <p:sp>
        <p:nvSpPr>
          <p:cNvPr id="19" name="TextBox 18"/>
          <p:cNvSpPr txBox="1"/>
          <p:nvPr/>
        </p:nvSpPr>
        <p:spPr>
          <a:xfrm>
            <a:off x="774362" y="2294559"/>
            <a:ext cx="1630912" cy="954107"/>
          </a:xfrm>
          <a:prstGeom prst="rect">
            <a:avLst/>
          </a:prstGeom>
          <a:noFill/>
        </p:spPr>
        <p:txBody>
          <a:bodyPr wrap="square" rtlCol="0">
            <a:spAutoFit/>
          </a:bodyPr>
          <a:lstStyle/>
          <a:p>
            <a:r>
              <a:rPr lang="en-GB" dirty="0">
                <a:solidFill>
                  <a:schemeClr val="bg1"/>
                </a:solidFill>
              </a:rPr>
              <a:t>National level </a:t>
            </a:r>
          </a:p>
        </p:txBody>
      </p:sp>
      <p:graphicFrame>
        <p:nvGraphicFramePr>
          <p:cNvPr id="20" name="Content Placeholder 3">
            <a:extLst>
              <a:ext uri="{FF2B5EF4-FFF2-40B4-BE49-F238E27FC236}">
                <a16:creationId xmlns:a16="http://schemas.microsoft.com/office/drawing/2014/main" id="{A4627EFF-247B-44FF-829A-2E982B6BDE44}"/>
              </a:ext>
            </a:extLst>
          </p:cNvPr>
          <p:cNvGraphicFramePr>
            <a:graphicFrameLocks/>
          </p:cNvGraphicFramePr>
          <p:nvPr/>
        </p:nvGraphicFramePr>
        <p:xfrm>
          <a:off x="4722095" y="139245"/>
          <a:ext cx="5184576" cy="20353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1" name="Straight Connector 20">
            <a:extLst>
              <a:ext uri="{FF2B5EF4-FFF2-40B4-BE49-F238E27FC236}">
                <a16:creationId xmlns:a16="http://schemas.microsoft.com/office/drawing/2014/main" id="{8BA38354-409F-4E74-9560-AA4EF91B03A1}"/>
              </a:ext>
            </a:extLst>
          </p:cNvPr>
          <p:cNvCxnSpPr/>
          <p:nvPr/>
        </p:nvCxnSpPr>
        <p:spPr bwMode="auto">
          <a:xfrm>
            <a:off x="1225934" y="2012460"/>
            <a:ext cx="7772400" cy="0"/>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BEA4C31-3D9F-4542-A590-E017FFDF98CD}"/>
              </a:ext>
            </a:extLst>
          </p:cNvPr>
          <p:cNvSpPr txBox="1"/>
          <p:nvPr/>
        </p:nvSpPr>
        <p:spPr>
          <a:xfrm>
            <a:off x="2935625" y="511408"/>
            <a:ext cx="1630912" cy="523220"/>
          </a:xfrm>
          <a:prstGeom prst="rect">
            <a:avLst/>
          </a:prstGeom>
          <a:noFill/>
        </p:spPr>
        <p:txBody>
          <a:bodyPr wrap="square" rtlCol="0">
            <a:spAutoFit/>
          </a:bodyPr>
          <a:lstStyle/>
          <a:p>
            <a:r>
              <a:rPr lang="en-GB" dirty="0">
                <a:solidFill>
                  <a:schemeClr val="bg1"/>
                </a:solidFill>
              </a:rPr>
              <a:t>EU level </a:t>
            </a:r>
          </a:p>
        </p:txBody>
      </p:sp>
      <p:sp>
        <p:nvSpPr>
          <p:cNvPr id="23" name="TextBox 22">
            <a:extLst>
              <a:ext uri="{FF2B5EF4-FFF2-40B4-BE49-F238E27FC236}">
                <a16:creationId xmlns:a16="http://schemas.microsoft.com/office/drawing/2014/main" id="{2BEA4C31-3D9F-4542-A590-E017FFDF98CD}"/>
              </a:ext>
            </a:extLst>
          </p:cNvPr>
          <p:cNvSpPr txBox="1"/>
          <p:nvPr/>
        </p:nvSpPr>
        <p:spPr>
          <a:xfrm>
            <a:off x="5744935" y="1283301"/>
            <a:ext cx="3668217" cy="523220"/>
          </a:xfrm>
          <a:prstGeom prst="rect">
            <a:avLst/>
          </a:prstGeom>
          <a:noFill/>
        </p:spPr>
        <p:txBody>
          <a:bodyPr wrap="square" rtlCol="0">
            <a:spAutoFit/>
          </a:bodyPr>
          <a:lstStyle/>
          <a:p>
            <a:r>
              <a:rPr lang="en-GB" b="0" dirty="0">
                <a:solidFill>
                  <a:schemeClr val="bg1"/>
                </a:solidFill>
              </a:rPr>
              <a:t>Grand challenges</a:t>
            </a:r>
          </a:p>
        </p:txBody>
      </p:sp>
      <p:sp>
        <p:nvSpPr>
          <p:cNvPr id="24" name="TextBox 23"/>
          <p:cNvSpPr txBox="1"/>
          <p:nvPr/>
        </p:nvSpPr>
        <p:spPr>
          <a:xfrm>
            <a:off x="135375" y="5295507"/>
            <a:ext cx="3827307" cy="1200329"/>
          </a:xfrm>
          <a:prstGeom prst="rect">
            <a:avLst/>
          </a:prstGeom>
          <a:solidFill>
            <a:schemeClr val="tx1"/>
          </a:solidFill>
        </p:spPr>
        <p:txBody>
          <a:bodyPr wrap="square" rtlCol="0">
            <a:spAutoFit/>
          </a:bodyPr>
          <a:lstStyle/>
          <a:p>
            <a:r>
              <a:rPr lang="en-GB" sz="2400" b="0" dirty="0">
                <a:solidFill>
                  <a:schemeClr val="bg1"/>
                </a:solidFill>
              </a:rPr>
              <a:t>EU cohesion, regional, </a:t>
            </a:r>
            <a:r>
              <a:rPr lang="en-GB" sz="2400" b="0" dirty="0" smtClean="0">
                <a:solidFill>
                  <a:schemeClr val="bg1"/>
                </a:solidFill>
              </a:rPr>
              <a:t>innovation policies </a:t>
            </a:r>
            <a:r>
              <a:rPr lang="en-GB" sz="2400" b="0" dirty="0">
                <a:solidFill>
                  <a:schemeClr val="bg1"/>
                </a:solidFill>
              </a:rPr>
              <a:t>are all bundled</a:t>
            </a:r>
          </a:p>
        </p:txBody>
      </p:sp>
      <p:sp>
        <p:nvSpPr>
          <p:cNvPr id="25" name="TextBox 24"/>
          <p:cNvSpPr txBox="1"/>
          <p:nvPr/>
        </p:nvSpPr>
        <p:spPr>
          <a:xfrm>
            <a:off x="7154604" y="4273773"/>
            <a:ext cx="1973226" cy="461665"/>
          </a:xfrm>
          <a:prstGeom prst="rect">
            <a:avLst/>
          </a:prstGeom>
          <a:solidFill>
            <a:schemeClr val="tx1"/>
          </a:solidFill>
        </p:spPr>
        <p:txBody>
          <a:bodyPr wrap="square" rtlCol="0">
            <a:spAutoFit/>
          </a:bodyPr>
          <a:lstStyle/>
          <a:p>
            <a:pPr algn="ctr"/>
            <a:r>
              <a:rPr lang="en-GB" sz="2400" b="0" dirty="0" smtClean="0">
                <a:solidFill>
                  <a:schemeClr val="bg1"/>
                </a:solidFill>
              </a:rPr>
              <a:t>Bottom-up </a:t>
            </a:r>
          </a:p>
        </p:txBody>
      </p:sp>
      <p:cxnSp>
        <p:nvCxnSpPr>
          <p:cNvPr id="26" name="Straight Arrow Connector 25">
            <a:extLst>
              <a:ext uri="{FF2B5EF4-FFF2-40B4-BE49-F238E27FC236}">
                <a16:creationId xmlns:a16="http://schemas.microsoft.com/office/drawing/2014/main" id="{3F3D2A03-7518-4566-84A8-36030E780F1F}"/>
              </a:ext>
            </a:extLst>
          </p:cNvPr>
          <p:cNvCxnSpPr>
            <a:cxnSpLocks/>
          </p:cNvCxnSpPr>
          <p:nvPr/>
        </p:nvCxnSpPr>
        <p:spPr bwMode="auto">
          <a:xfrm>
            <a:off x="7166612" y="3416371"/>
            <a:ext cx="8323" cy="1481255"/>
          </a:xfrm>
          <a:prstGeom prst="straightConnector1">
            <a:avLst/>
          </a:prstGeom>
          <a:ln w="57150">
            <a:headEnd type="triangl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3F3D2A03-7518-4566-84A8-36030E780F1F}"/>
              </a:ext>
            </a:extLst>
          </p:cNvPr>
          <p:cNvCxnSpPr>
            <a:cxnSpLocks/>
          </p:cNvCxnSpPr>
          <p:nvPr/>
        </p:nvCxnSpPr>
        <p:spPr bwMode="auto">
          <a:xfrm flipH="1" flipV="1">
            <a:off x="7226710" y="2875935"/>
            <a:ext cx="1697495" cy="2277"/>
          </a:xfrm>
          <a:prstGeom prst="straightConnector1">
            <a:avLst/>
          </a:prstGeom>
          <a:ln w="57150">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6767672" y="3008076"/>
            <a:ext cx="2241318" cy="461665"/>
          </a:xfrm>
          <a:prstGeom prst="rect">
            <a:avLst/>
          </a:prstGeom>
          <a:noFill/>
        </p:spPr>
        <p:txBody>
          <a:bodyPr wrap="none" rtlCol="0">
            <a:spAutoFit/>
          </a:bodyPr>
          <a:lstStyle/>
          <a:p>
            <a:pPr algn="ctr"/>
            <a:r>
              <a:rPr lang="en-GB" sz="2400" b="0" dirty="0" smtClean="0">
                <a:solidFill>
                  <a:schemeClr val="bg1"/>
                </a:solidFill>
              </a:rPr>
              <a:t>Middle-and-out</a:t>
            </a:r>
            <a:endParaRPr lang="en-GB" sz="2400" b="0" dirty="0">
              <a:solidFill>
                <a:schemeClr val="bg1"/>
              </a:solidFill>
            </a:endParaRPr>
          </a:p>
        </p:txBody>
      </p:sp>
    </p:spTree>
    <p:extLst>
      <p:ext uri="{BB962C8B-B14F-4D97-AF65-F5344CB8AC3E}">
        <p14:creationId xmlns:p14="http://schemas.microsoft.com/office/powerpoint/2010/main" val="1950585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E412-1298-4CCF-B43F-3DD2E8316147}"/>
              </a:ext>
            </a:extLst>
          </p:cNvPr>
          <p:cNvSpPr>
            <a:spLocks noGrp="1"/>
          </p:cNvSpPr>
          <p:nvPr>
            <p:ph type="title"/>
          </p:nvPr>
        </p:nvSpPr>
        <p:spPr>
          <a:xfrm>
            <a:off x="2627784" y="188640"/>
            <a:ext cx="6264696" cy="1143000"/>
          </a:xfrm>
        </p:spPr>
        <p:txBody>
          <a:bodyPr/>
          <a:lstStyle/>
          <a:p>
            <a:r>
              <a:rPr lang="en-GB" dirty="0"/>
              <a:t>EU Regional policy S3</a:t>
            </a:r>
            <a:r>
              <a:rPr lang="en-GB" dirty="0">
                <a:sym typeface="Wingdings" panose="05000000000000000000" pitchFamily="2" charset="2"/>
              </a:rPr>
              <a:t>S4</a:t>
            </a:r>
            <a:endParaRPr lang="en-GB" dirty="0"/>
          </a:p>
        </p:txBody>
      </p:sp>
      <p:sp>
        <p:nvSpPr>
          <p:cNvPr id="3" name="Content Placeholder 2">
            <a:extLst>
              <a:ext uri="{FF2B5EF4-FFF2-40B4-BE49-F238E27FC236}">
                <a16:creationId xmlns:a16="http://schemas.microsoft.com/office/drawing/2014/main" id="{F2234C5D-7562-4ED3-873F-E59E011B52BF}"/>
              </a:ext>
            </a:extLst>
          </p:cNvPr>
          <p:cNvSpPr>
            <a:spLocks noGrp="1"/>
          </p:cNvSpPr>
          <p:nvPr>
            <p:ph idx="1"/>
          </p:nvPr>
        </p:nvSpPr>
        <p:spPr>
          <a:xfrm>
            <a:off x="179512" y="1661710"/>
            <a:ext cx="2880320" cy="4276279"/>
          </a:xfrm>
        </p:spPr>
        <p:txBody>
          <a:bodyPr/>
          <a:lstStyle/>
          <a:p>
            <a:pPr marL="0" indent="0">
              <a:buNone/>
            </a:pPr>
            <a:r>
              <a:rPr lang="en-GB" sz="1800" b="0" dirty="0"/>
              <a:t>“</a:t>
            </a:r>
            <a:r>
              <a:rPr lang="en-GB" sz="1800" b="0" i="1" dirty="0"/>
              <a:t>the </a:t>
            </a:r>
            <a:r>
              <a:rPr lang="en-GB" sz="1800" i="1" dirty="0"/>
              <a:t>place-based innovation-led S3 transformation agenda should benefit from directionality to tackle societal and planetary challenges</a:t>
            </a:r>
            <a:r>
              <a:rPr lang="en-GB" sz="1800" b="0" i="1" dirty="0"/>
              <a:t>. The present Smart Specialisation Cohesion Policy objectives are connected to aim at a smarter Europe by promoting innovative, smart and digital economic transformation</a:t>
            </a:r>
            <a:r>
              <a:rPr lang="en-GB" sz="1800" b="0" dirty="0"/>
              <a:t>.” </a:t>
            </a:r>
          </a:p>
        </p:txBody>
      </p:sp>
      <p:pic>
        <p:nvPicPr>
          <p:cNvPr id="5" name="Picture 4">
            <a:extLst>
              <a:ext uri="{FF2B5EF4-FFF2-40B4-BE49-F238E27FC236}">
                <a16:creationId xmlns:a16="http://schemas.microsoft.com/office/drawing/2014/main" id="{E4BF8575-BFFA-41A1-A7FF-D1ED360BD2AF}"/>
              </a:ext>
            </a:extLst>
          </p:cNvPr>
          <p:cNvPicPr>
            <a:picLocks noChangeAspect="1"/>
          </p:cNvPicPr>
          <p:nvPr/>
        </p:nvPicPr>
        <p:blipFill rotWithShape="1">
          <a:blip r:embed="rId2"/>
          <a:srcRect l="65164" t="22001" r="15936" b="19200"/>
          <a:stretch/>
        </p:blipFill>
        <p:spPr>
          <a:xfrm>
            <a:off x="2920222" y="1253941"/>
            <a:ext cx="6267120" cy="5483556"/>
          </a:xfrm>
          <a:prstGeom prst="rect">
            <a:avLst/>
          </a:prstGeom>
        </p:spPr>
      </p:pic>
      <p:sp>
        <p:nvSpPr>
          <p:cNvPr id="6" name="TextBox 5">
            <a:extLst>
              <a:ext uri="{FF2B5EF4-FFF2-40B4-BE49-F238E27FC236}">
                <a16:creationId xmlns:a16="http://schemas.microsoft.com/office/drawing/2014/main" id="{F92920BA-552A-49A3-B94B-ACD44141BFA4}"/>
              </a:ext>
            </a:extLst>
          </p:cNvPr>
          <p:cNvSpPr txBox="1"/>
          <p:nvPr/>
        </p:nvSpPr>
        <p:spPr>
          <a:xfrm>
            <a:off x="3214135" y="6275832"/>
            <a:ext cx="5091994" cy="461665"/>
          </a:xfrm>
          <a:prstGeom prst="rect">
            <a:avLst/>
          </a:prstGeom>
          <a:noFill/>
        </p:spPr>
        <p:txBody>
          <a:bodyPr wrap="square" rtlCol="0">
            <a:spAutoFit/>
          </a:bodyPr>
          <a:lstStyle/>
          <a:p>
            <a:r>
              <a:rPr lang="en-GB" sz="1200" dirty="0">
                <a:hlinkClick r:id="rId3">
                  <a:extLst>
                    <a:ext uri="{A12FA001-AC4F-418D-AE19-62706E023703}">
                      <ahyp:hlinkClr xmlns:ahyp="http://schemas.microsoft.com/office/drawing/2018/hyperlinkcolor" xmlns="" val="tx"/>
                    </a:ext>
                  </a:extLst>
                </a:hlinkClick>
              </a:rPr>
              <a:t>JRC Publications Repository - Smart Specialisation, Sustainable Development Goals and Environmental Commons (europa.eu)</a:t>
            </a:r>
            <a:r>
              <a:rPr lang="en-GB" sz="1200" dirty="0"/>
              <a:t> </a:t>
            </a:r>
          </a:p>
        </p:txBody>
      </p:sp>
    </p:spTree>
    <p:extLst>
      <p:ext uri="{BB962C8B-B14F-4D97-AF65-F5344CB8AC3E}">
        <p14:creationId xmlns:p14="http://schemas.microsoft.com/office/powerpoint/2010/main" val="128844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764704"/>
            <a:ext cx="4896470" cy="1143000"/>
          </a:xfrm>
        </p:spPr>
        <p:txBody>
          <a:bodyPr/>
          <a:lstStyle/>
          <a:p>
            <a:r>
              <a:rPr lang="en-GB" dirty="0" err="1"/>
              <a:t>Moonshot</a:t>
            </a:r>
            <a:r>
              <a:rPr lang="en-GB" dirty="0"/>
              <a:t> and beyond</a:t>
            </a:r>
          </a:p>
        </p:txBody>
      </p:sp>
      <p:sp>
        <p:nvSpPr>
          <p:cNvPr id="3" name="Content Placeholder 2"/>
          <p:cNvSpPr>
            <a:spLocks noGrp="1"/>
          </p:cNvSpPr>
          <p:nvPr>
            <p:ph idx="1"/>
          </p:nvPr>
        </p:nvSpPr>
        <p:spPr>
          <a:xfrm>
            <a:off x="323528" y="2060848"/>
            <a:ext cx="7772400" cy="3656013"/>
          </a:xfrm>
        </p:spPr>
        <p:txBody>
          <a:bodyPr/>
          <a:lstStyle/>
          <a:p>
            <a:r>
              <a:rPr lang="en-GB" b="0" dirty="0"/>
              <a:t>Mazzucato praises </a:t>
            </a:r>
          </a:p>
          <a:p>
            <a:pPr lvl="1"/>
            <a:r>
              <a:rPr lang="en-GB" b="0" dirty="0" err="1"/>
              <a:t>spillover</a:t>
            </a:r>
            <a:r>
              <a:rPr lang="en-GB" b="0" dirty="0"/>
              <a:t> effects across disciplines and sectors</a:t>
            </a:r>
          </a:p>
          <a:p>
            <a:pPr lvl="1"/>
            <a:r>
              <a:rPr lang="en-GB" b="0" dirty="0"/>
              <a:t>unintended consequences with the development of civil applications</a:t>
            </a:r>
          </a:p>
          <a:p>
            <a:pPr lvl="1"/>
            <a:r>
              <a:rPr lang="en-GB" b="0" dirty="0"/>
              <a:t>trail of applications across many </a:t>
            </a:r>
            <a:r>
              <a:rPr lang="en-GB" b="0" dirty="0" smtClean="0"/>
              <a:t>sectors</a:t>
            </a:r>
          </a:p>
          <a:p>
            <a:r>
              <a:rPr lang="en-GB" b="0" dirty="0" smtClean="0"/>
              <a:t>Can we trust ‘trickle down effects’?</a:t>
            </a:r>
            <a:endParaRPr lang="en-GB" b="0" dirty="0"/>
          </a:p>
        </p:txBody>
      </p:sp>
    </p:spTree>
    <p:extLst>
      <p:ext uri="{BB962C8B-B14F-4D97-AF65-F5344CB8AC3E}">
        <p14:creationId xmlns:p14="http://schemas.microsoft.com/office/powerpoint/2010/main" val="1681078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350696" cy="1143000"/>
          </a:xfrm>
        </p:spPr>
        <p:txBody>
          <a:bodyPr/>
          <a:lstStyle/>
          <a:p>
            <a:pPr algn="ctr"/>
            <a:r>
              <a:rPr lang="en-GB" dirty="0"/>
              <a:t>Technological Change and </a:t>
            </a:r>
            <a:br>
              <a:rPr lang="en-GB" dirty="0"/>
            </a:br>
            <a:r>
              <a:rPr lang="en-GB" dirty="0">
                <a:sym typeface="Wingdings" panose="05000000000000000000" pitchFamily="2" charset="2"/>
              </a:rPr>
              <a:t>relentless c</a:t>
            </a:r>
            <a:r>
              <a:rPr lang="en-GB" dirty="0"/>
              <a:t>umulativeness</a:t>
            </a:r>
          </a:p>
        </p:txBody>
      </p:sp>
      <p:sp>
        <p:nvSpPr>
          <p:cNvPr id="3" name="Content Placeholder 2"/>
          <p:cNvSpPr>
            <a:spLocks noGrp="1"/>
          </p:cNvSpPr>
          <p:nvPr>
            <p:ph idx="1"/>
          </p:nvPr>
        </p:nvSpPr>
        <p:spPr>
          <a:xfrm>
            <a:off x="179512" y="2924944"/>
            <a:ext cx="8640960" cy="3600400"/>
          </a:xfrm>
          <a:solidFill>
            <a:schemeClr val="tx1"/>
          </a:solidFill>
        </p:spPr>
        <p:txBody>
          <a:bodyPr/>
          <a:lstStyle/>
          <a:p>
            <a:pPr marL="0" indent="0">
              <a:buNone/>
            </a:pPr>
            <a:r>
              <a:rPr lang="en-GB" sz="2400" b="0" dirty="0"/>
              <a:t>Evidence that innovation in and adoption of 4.0 technologies occurs in regions which present some technological nearness</a:t>
            </a:r>
          </a:p>
          <a:p>
            <a:pPr marL="0" indent="0">
              <a:buNone/>
            </a:pPr>
            <a:r>
              <a:rPr lang="en-GB" sz="2400" b="0" dirty="0"/>
              <a:t> </a:t>
            </a:r>
            <a:r>
              <a:rPr lang="en-GB" sz="2400" b="0" dirty="0">
                <a:sym typeface="Wingdings" panose="05000000000000000000" pitchFamily="2" charset="2"/>
              </a:rPr>
              <a:t> suggesting a persistent cleavage between high performing regions and stranded ones</a:t>
            </a:r>
          </a:p>
          <a:p>
            <a:pPr marL="0" indent="0">
              <a:buNone/>
            </a:pPr>
            <a:r>
              <a:rPr lang="en-GB" sz="2400" b="0" dirty="0">
                <a:sym typeface="Wingdings" panose="05000000000000000000" pitchFamily="2" charset="2"/>
              </a:rPr>
              <a:t> Digital and environmental divides at the local/regional levels</a:t>
            </a:r>
          </a:p>
          <a:p>
            <a:pPr marL="0" indent="0">
              <a:buNone/>
            </a:pPr>
            <a:endParaRPr lang="en-GB" sz="2400" b="0" dirty="0">
              <a:sym typeface="Wingdings" panose="05000000000000000000" pitchFamily="2" charset="2"/>
            </a:endParaRPr>
          </a:p>
          <a:p>
            <a:pPr marL="0" indent="0">
              <a:buNone/>
            </a:pPr>
            <a:r>
              <a:rPr lang="en-GB" sz="1600" b="0" i="1" dirty="0"/>
              <a:t>Special Issue of Regional Studies: </a:t>
            </a:r>
            <a:r>
              <a:rPr lang="en-GB" sz="1600" b="0" i="1" dirty="0" err="1"/>
              <a:t>Balland</a:t>
            </a:r>
            <a:r>
              <a:rPr lang="en-GB" sz="1600" b="0" i="1" dirty="0"/>
              <a:t> and </a:t>
            </a:r>
            <a:r>
              <a:rPr lang="en-GB" sz="1600" b="0" i="1" dirty="0" err="1"/>
              <a:t>Boschma</a:t>
            </a:r>
            <a:r>
              <a:rPr lang="en-GB" sz="1600" b="0" i="1" dirty="0"/>
              <a:t>, 2021; Corradini et al, 2021; </a:t>
            </a:r>
            <a:r>
              <a:rPr lang="en-GB" sz="1600" b="0" i="1" dirty="0" err="1"/>
              <a:t>Plechero</a:t>
            </a:r>
            <a:r>
              <a:rPr lang="en-GB" sz="1600" b="0" i="1" dirty="0"/>
              <a:t> et al, 2021; and Crespo-</a:t>
            </a:r>
            <a:r>
              <a:rPr lang="en-GB" sz="1600" b="0" i="1" dirty="0" err="1"/>
              <a:t>Cuaresma</a:t>
            </a:r>
            <a:r>
              <a:rPr lang="en-GB" sz="1600" b="0" i="1" dirty="0"/>
              <a:t> and Lutz, 2021; </a:t>
            </a:r>
            <a:r>
              <a:rPr lang="en-GB" sz="1600" b="0" i="1" dirty="0" err="1"/>
              <a:t>Lenzi</a:t>
            </a:r>
            <a:r>
              <a:rPr lang="en-GB" sz="1600" b="0" i="1" dirty="0"/>
              <a:t> and </a:t>
            </a:r>
            <a:r>
              <a:rPr lang="en-GB" sz="1600" b="0" i="1" dirty="0" err="1"/>
              <a:t>Capello</a:t>
            </a:r>
            <a:r>
              <a:rPr lang="en-GB" sz="1600" b="0" i="1" dirty="0"/>
              <a:t>, 2021</a:t>
            </a:r>
            <a:endParaRPr lang="en-GB" sz="1600" b="0" dirty="0"/>
          </a:p>
          <a:p>
            <a:pPr marL="0" indent="0">
              <a:buNone/>
            </a:pPr>
            <a:endParaRPr lang="en-GB" sz="2400" b="0" dirty="0">
              <a:sym typeface="Wingdings" panose="05000000000000000000" pitchFamily="2" charset="2"/>
            </a:endParaRPr>
          </a:p>
          <a:p>
            <a:pPr marL="0" indent="0">
              <a:buNone/>
            </a:pPr>
            <a:endParaRPr lang="en-GB" i="1" dirty="0"/>
          </a:p>
          <a:p>
            <a:endParaRPr lang="en-GB" dirty="0"/>
          </a:p>
        </p:txBody>
      </p:sp>
    </p:spTree>
    <p:extLst>
      <p:ext uri="{BB962C8B-B14F-4D97-AF65-F5344CB8AC3E}">
        <p14:creationId xmlns:p14="http://schemas.microsoft.com/office/powerpoint/2010/main" val="335296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5" y="187393"/>
            <a:ext cx="3475185" cy="127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97818" y="252593"/>
            <a:ext cx="5646182" cy="1143000"/>
          </a:xfrm>
        </p:spPr>
        <p:txBody>
          <a:bodyPr>
            <a:normAutofit fontScale="90000"/>
          </a:bodyPr>
          <a:lstStyle/>
          <a:p>
            <a:r>
              <a:rPr lang="en-GB" dirty="0"/>
              <a:t/>
            </a:r>
            <a:br>
              <a:rPr lang="en-GB" dirty="0"/>
            </a:br>
            <a:r>
              <a:rPr lang="en-GB" dirty="0"/>
              <a:t>Fourth Industrial Revolution</a:t>
            </a:r>
          </a:p>
        </p:txBody>
      </p:sp>
      <p:sp>
        <p:nvSpPr>
          <p:cNvPr id="6" name="Flowchart: Sequential Access Storage 5"/>
          <p:cNvSpPr/>
          <p:nvPr/>
        </p:nvSpPr>
        <p:spPr bwMode="auto">
          <a:xfrm>
            <a:off x="827584" y="1772816"/>
            <a:ext cx="7597928" cy="4571227"/>
          </a:xfrm>
          <a:prstGeom prst="flowChartMagneticTap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lvl="0" algn="ctr"/>
            <a:r>
              <a:rPr lang="en-GB" b="0" dirty="0">
                <a:solidFill>
                  <a:schemeClr val="accent3">
                    <a:lumMod val="50000"/>
                  </a:schemeClr>
                </a:solidFill>
              </a:rPr>
              <a:t>Machine learning, mobile tech, 3D, AI, robotics, </a:t>
            </a:r>
            <a:r>
              <a:rPr lang="en-GB" b="0" dirty="0" err="1">
                <a:solidFill>
                  <a:schemeClr val="accent3">
                    <a:lumMod val="50000"/>
                  </a:schemeClr>
                </a:solidFill>
              </a:rPr>
              <a:t>sensoring</a:t>
            </a:r>
            <a:r>
              <a:rPr lang="en-GB" b="0" dirty="0">
                <a:solidFill>
                  <a:schemeClr val="accent3">
                    <a:lumMod val="50000"/>
                  </a:schemeClr>
                </a:solidFill>
              </a:rPr>
              <a:t> &amp; space tech, drones, </a:t>
            </a:r>
          </a:p>
          <a:p>
            <a:pPr lvl="0" algn="ctr"/>
            <a:r>
              <a:rPr lang="en-GB" b="0" dirty="0">
                <a:solidFill>
                  <a:schemeClr val="accent3">
                    <a:lumMod val="50000"/>
                  </a:schemeClr>
                </a:solidFill>
              </a:rPr>
              <a:t>as well as</a:t>
            </a:r>
          </a:p>
          <a:p>
            <a:pPr lvl="0" algn="ctr"/>
            <a:r>
              <a:rPr lang="en-GB" b="0" dirty="0">
                <a:solidFill>
                  <a:schemeClr val="accent3">
                    <a:lumMod val="50000"/>
                  </a:schemeClr>
                </a:solidFill>
              </a:rPr>
              <a:t>Bio-genetics, biotech, nanotech, </a:t>
            </a:r>
            <a:r>
              <a:rPr lang="en-GB" b="0" dirty="0" err="1">
                <a:solidFill>
                  <a:schemeClr val="accent3">
                    <a:lumMod val="50000"/>
                  </a:schemeClr>
                </a:solidFill>
              </a:rPr>
              <a:t>neurotech</a:t>
            </a:r>
            <a:r>
              <a:rPr lang="en-GB" b="0" dirty="0">
                <a:solidFill>
                  <a:schemeClr val="accent3">
                    <a:lumMod val="50000"/>
                  </a:schemeClr>
                </a:solidFill>
              </a:rPr>
              <a:t>, green &amp;  renewables</a:t>
            </a:r>
          </a:p>
        </p:txBody>
      </p:sp>
    </p:spTree>
    <p:extLst>
      <p:ext uri="{BB962C8B-B14F-4D97-AF65-F5344CB8AC3E}">
        <p14:creationId xmlns:p14="http://schemas.microsoft.com/office/powerpoint/2010/main" val="3400352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5" y="187393"/>
            <a:ext cx="3475185" cy="127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865663" y="6293618"/>
            <a:ext cx="2322545" cy="461665"/>
          </a:xfrm>
          <a:prstGeom prst="rect">
            <a:avLst/>
          </a:prstGeom>
          <a:noFill/>
        </p:spPr>
        <p:txBody>
          <a:bodyPr wrap="square" rtlCol="0">
            <a:spAutoFit/>
          </a:bodyPr>
          <a:lstStyle/>
          <a:p>
            <a:r>
              <a:rPr lang="en-GB" sz="800" dirty="0"/>
              <a:t>MAKERS - Smart Manufacturing for EU growth and prosperity  is a project funded by the Horizon 2020-MSCA- RISE - Grant agreement number 691192.</a:t>
            </a:r>
            <a:endParaRPr lang="en-GB" dirty="0"/>
          </a:p>
        </p:txBody>
      </p:sp>
      <p:pic>
        <p:nvPicPr>
          <p:cNvPr id="16" name="Picture 3" descr="U:\deproprl Documents\MAKERS\LOGOS\ec-logo-st-rvb-web_en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900" y="6093296"/>
            <a:ext cx="952499" cy="661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deproprl Documents\MAKERS\LOGOS\image_preview.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399" y="6069536"/>
            <a:ext cx="788463" cy="78846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6695" y="1268760"/>
            <a:ext cx="912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491880" y="187393"/>
            <a:ext cx="5194300" cy="937351"/>
          </a:xfrm>
        </p:spPr>
        <p:txBody>
          <a:bodyPr>
            <a:normAutofit fontScale="90000"/>
          </a:bodyPr>
          <a:lstStyle/>
          <a:p>
            <a:r>
              <a:rPr lang="en-GB" dirty="0"/>
              <a:t>Swedish Innovation System</a:t>
            </a:r>
          </a:p>
        </p:txBody>
      </p:sp>
      <p:pic>
        <p:nvPicPr>
          <p:cNvPr id="2050" name="Picture 2"/>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226471" y="1268760"/>
            <a:ext cx="9611131" cy="591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0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0A3A-63B7-A7A3-E37B-3787B9636871}"/>
              </a:ext>
            </a:extLst>
          </p:cNvPr>
          <p:cNvSpPr>
            <a:spLocks noGrp="1"/>
          </p:cNvSpPr>
          <p:nvPr>
            <p:ph type="title"/>
          </p:nvPr>
        </p:nvSpPr>
        <p:spPr>
          <a:xfrm>
            <a:off x="2627784" y="476672"/>
            <a:ext cx="7772400" cy="1143000"/>
          </a:xfrm>
        </p:spPr>
        <p:txBody>
          <a:bodyPr/>
          <a:lstStyle/>
          <a:p>
            <a:r>
              <a:rPr lang="en-US" dirty="0"/>
              <a:t>Sweden</a:t>
            </a:r>
          </a:p>
        </p:txBody>
      </p:sp>
      <p:sp>
        <p:nvSpPr>
          <p:cNvPr id="3" name="Content Placeholder 2">
            <a:extLst>
              <a:ext uri="{FF2B5EF4-FFF2-40B4-BE49-F238E27FC236}">
                <a16:creationId xmlns:a16="http://schemas.microsoft.com/office/drawing/2014/main" id="{CD0F3816-044E-2125-C0D1-41F58FCCD4EE}"/>
              </a:ext>
            </a:extLst>
          </p:cNvPr>
          <p:cNvSpPr>
            <a:spLocks noGrp="1"/>
          </p:cNvSpPr>
          <p:nvPr>
            <p:ph idx="1"/>
          </p:nvPr>
        </p:nvSpPr>
        <p:spPr>
          <a:xfrm>
            <a:off x="251520" y="1600993"/>
            <a:ext cx="7772400" cy="3656013"/>
          </a:xfrm>
        </p:spPr>
        <p:txBody>
          <a:bodyPr/>
          <a:lstStyle/>
          <a:p>
            <a:r>
              <a:rPr lang="en-US" b="0" dirty="0"/>
              <a:t>Top 3 or 5 in many innovation indicators</a:t>
            </a:r>
          </a:p>
          <a:p>
            <a:r>
              <a:rPr lang="en-US" b="0" dirty="0"/>
              <a:t>Highly skills human capital</a:t>
            </a:r>
          </a:p>
          <a:p>
            <a:r>
              <a:rPr lang="en-US" b="0" dirty="0"/>
              <a:t>Advanced NIS, infrastructure and policies</a:t>
            </a:r>
          </a:p>
          <a:p>
            <a:r>
              <a:rPr lang="en-US" b="0" dirty="0"/>
              <a:t>Have embraced SDG quickly and worked on green and digital transition</a:t>
            </a:r>
          </a:p>
          <a:p>
            <a:r>
              <a:rPr lang="en-US" b="0" dirty="0" err="1"/>
              <a:t>Vinnova</a:t>
            </a:r>
            <a:r>
              <a:rPr lang="en-US" b="0" dirty="0"/>
              <a:t>, Sweden’s innovation agency</a:t>
            </a:r>
          </a:p>
        </p:txBody>
      </p:sp>
    </p:spTree>
    <p:extLst>
      <p:ext uri="{BB962C8B-B14F-4D97-AF65-F5344CB8AC3E}">
        <p14:creationId xmlns:p14="http://schemas.microsoft.com/office/powerpoint/2010/main" val="1613771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8582-B7B3-4D46-85AC-82F2B5027BF1}"/>
              </a:ext>
            </a:extLst>
          </p:cNvPr>
          <p:cNvSpPr>
            <a:spLocks noGrp="1"/>
          </p:cNvSpPr>
          <p:nvPr>
            <p:ph type="title"/>
          </p:nvPr>
        </p:nvSpPr>
        <p:spPr>
          <a:xfrm>
            <a:off x="3203848" y="836712"/>
            <a:ext cx="7772400" cy="1143000"/>
          </a:xfrm>
        </p:spPr>
        <p:txBody>
          <a:bodyPr/>
          <a:lstStyle/>
          <a:p>
            <a:r>
              <a:rPr lang="en-GB" dirty="0"/>
              <a:t>From innovation policy to </a:t>
            </a:r>
            <a:br>
              <a:rPr lang="en-GB" dirty="0"/>
            </a:br>
            <a:r>
              <a:rPr lang="en-GB" dirty="0"/>
              <a:t>Impact Innovation*</a:t>
            </a:r>
          </a:p>
        </p:txBody>
      </p:sp>
      <p:sp>
        <p:nvSpPr>
          <p:cNvPr id="3" name="Content Placeholder 2">
            <a:extLst>
              <a:ext uri="{FF2B5EF4-FFF2-40B4-BE49-F238E27FC236}">
                <a16:creationId xmlns:a16="http://schemas.microsoft.com/office/drawing/2014/main" id="{DD04337F-1642-4FD0-B1FD-6A0E9FF26B82}"/>
              </a:ext>
            </a:extLst>
          </p:cNvPr>
          <p:cNvSpPr>
            <a:spLocks noGrp="1"/>
          </p:cNvSpPr>
          <p:nvPr>
            <p:ph idx="1"/>
          </p:nvPr>
        </p:nvSpPr>
        <p:spPr>
          <a:xfrm>
            <a:off x="467544" y="2276872"/>
            <a:ext cx="7772400" cy="3656013"/>
          </a:xfrm>
        </p:spPr>
        <p:txBody>
          <a:bodyPr/>
          <a:lstStyle/>
          <a:p>
            <a:r>
              <a:rPr lang="en-GB" sz="2000" b="0" dirty="0"/>
              <a:t>Place-based programmes specifically targeting the RIS to re-direct or stimulate innovation-driven growth – </a:t>
            </a:r>
            <a:r>
              <a:rPr lang="en-GB" sz="2000" b="0" dirty="0" err="1"/>
              <a:t>Vinnväxt</a:t>
            </a:r>
            <a:r>
              <a:rPr lang="en-GB" sz="2000" b="0" dirty="0"/>
              <a:t> (</a:t>
            </a:r>
            <a:r>
              <a:rPr lang="en-GB" sz="2000" b="0" i="1" dirty="0"/>
              <a:t>Regional Growth through Dynamic Innovation Systems, launched in 2001</a:t>
            </a:r>
            <a:r>
              <a:rPr lang="en-GB" sz="2000" b="0" dirty="0"/>
              <a:t>) were the precursor of S3 (launched in 2011)</a:t>
            </a:r>
          </a:p>
          <a:p>
            <a:r>
              <a:rPr lang="en-GB" sz="2000" b="0" dirty="0"/>
              <a:t>In mid 2010s, Strategic Innovation Programme were launched to cut across sectors and support the development of new technologies between businesses and RO</a:t>
            </a:r>
          </a:p>
          <a:p>
            <a:r>
              <a:rPr lang="en-GB" sz="2000" b="0" dirty="0"/>
              <a:t>2022 MO </a:t>
            </a:r>
            <a:r>
              <a:rPr lang="en-GB" sz="2000" b="0" u="sng" dirty="0"/>
              <a:t>Impact Innovation programme </a:t>
            </a:r>
            <a:r>
              <a:rPr lang="en-GB" sz="2000" b="0" dirty="0"/>
              <a:t>is launched.</a:t>
            </a:r>
          </a:p>
          <a:p>
            <a:pPr marL="0" indent="0">
              <a:buNone/>
            </a:pPr>
            <a:endParaRPr lang="en-GB" sz="2000" b="0" dirty="0"/>
          </a:p>
        </p:txBody>
      </p:sp>
    </p:spTree>
    <p:extLst>
      <p:ext uri="{BB962C8B-B14F-4D97-AF65-F5344CB8AC3E}">
        <p14:creationId xmlns:p14="http://schemas.microsoft.com/office/powerpoint/2010/main" val="341768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4320480" cy="3800029"/>
          </a:xfrm>
        </p:spPr>
        <p:txBody>
          <a:bodyPr/>
          <a:lstStyle/>
          <a:p>
            <a:pPr marL="0" indent="0">
              <a:buNone/>
            </a:pPr>
            <a:r>
              <a:rPr lang="en-GB" dirty="0" smtClean="0"/>
              <a:t>Sweden</a:t>
            </a:r>
          </a:p>
          <a:p>
            <a:pPr marL="0" indent="0">
              <a:buNone/>
            </a:pPr>
            <a:endParaRPr lang="en-GB" dirty="0"/>
          </a:p>
        </p:txBody>
      </p:sp>
      <p:sp>
        <p:nvSpPr>
          <p:cNvPr id="9" name="Round Diagonal Corner Rectangle 8"/>
          <p:cNvSpPr/>
          <p:nvPr/>
        </p:nvSpPr>
        <p:spPr bwMode="auto">
          <a:xfrm>
            <a:off x="606978" y="2870802"/>
            <a:ext cx="3100926" cy="270166"/>
          </a:xfrm>
          <a:prstGeom prst="round2DiagRect">
            <a:avLst/>
          </a:prstGeom>
          <a:solidFill>
            <a:schemeClr val="tx2"/>
          </a:solid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0" name="Rectangle 9"/>
          <p:cNvSpPr/>
          <p:nvPr/>
        </p:nvSpPr>
        <p:spPr bwMode="auto">
          <a:xfrm>
            <a:off x="1163470" y="2520606"/>
            <a:ext cx="285180" cy="2956215"/>
          </a:xfrm>
          <a:prstGeom prst="rect">
            <a:avLst/>
          </a:prstGeom>
          <a:solidFill>
            <a:schemeClr val="tx2">
              <a:alpha val="22000"/>
            </a:schemeClr>
          </a:solidFill>
          <a:ln w="57150" cap="flat" cmpd="sng" algn="ctr">
            <a:solidFill>
              <a:srgbClr val="0099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1" name="TextBox 10"/>
          <p:cNvSpPr txBox="1"/>
          <p:nvPr/>
        </p:nvSpPr>
        <p:spPr>
          <a:xfrm rot="21331007">
            <a:off x="1615541" y="4210706"/>
            <a:ext cx="5520779" cy="954107"/>
          </a:xfrm>
          <a:prstGeom prst="rect">
            <a:avLst/>
          </a:prstGeom>
          <a:noFill/>
        </p:spPr>
        <p:txBody>
          <a:bodyPr wrap="square" rtlCol="0">
            <a:spAutoFit/>
          </a:bodyPr>
          <a:lstStyle/>
          <a:p>
            <a:r>
              <a:rPr lang="en-GB" dirty="0" smtClean="0">
                <a:solidFill>
                  <a:srgbClr val="0099CC"/>
                </a:solidFill>
              </a:rPr>
              <a:t>Strategic innovation </a:t>
            </a:r>
            <a:r>
              <a:rPr lang="en-GB" dirty="0" smtClean="0">
                <a:solidFill>
                  <a:srgbClr val="0099CC"/>
                </a:solidFill>
              </a:rPr>
              <a:t>programme – Production 2030</a:t>
            </a:r>
            <a:endParaRPr lang="en-GB" dirty="0"/>
          </a:p>
        </p:txBody>
      </p:sp>
      <p:sp>
        <p:nvSpPr>
          <p:cNvPr id="12" name="TextBox 11"/>
          <p:cNvSpPr txBox="1"/>
          <p:nvPr/>
        </p:nvSpPr>
        <p:spPr>
          <a:xfrm rot="20579252">
            <a:off x="3126565" y="2991515"/>
            <a:ext cx="3265421" cy="523220"/>
          </a:xfrm>
          <a:prstGeom prst="rect">
            <a:avLst/>
          </a:prstGeom>
          <a:noFill/>
        </p:spPr>
        <p:txBody>
          <a:bodyPr wrap="square" rtlCol="0">
            <a:spAutoFit/>
          </a:bodyPr>
          <a:lstStyle/>
          <a:p>
            <a:r>
              <a:rPr lang="en-GB" dirty="0" smtClean="0">
                <a:solidFill>
                  <a:srgbClr val="FF0000"/>
                </a:solidFill>
              </a:rPr>
              <a:t>Mining, </a:t>
            </a:r>
            <a:r>
              <a:rPr lang="en-GB" dirty="0" err="1" smtClean="0">
                <a:solidFill>
                  <a:srgbClr val="FF0000"/>
                </a:solidFill>
              </a:rPr>
              <a:t>mech</a:t>
            </a:r>
            <a:r>
              <a:rPr lang="en-GB" dirty="0" smtClean="0">
                <a:solidFill>
                  <a:srgbClr val="FF0000"/>
                </a:solidFill>
              </a:rPr>
              <a:t> end</a:t>
            </a:r>
            <a:endParaRPr lang="en-GB" dirty="0">
              <a:solidFill>
                <a:srgbClr val="FF0000"/>
              </a:solidFill>
            </a:endParaRPr>
          </a:p>
        </p:txBody>
      </p:sp>
      <p:sp>
        <p:nvSpPr>
          <p:cNvPr id="13" name="Cloud 12"/>
          <p:cNvSpPr/>
          <p:nvPr/>
        </p:nvSpPr>
        <p:spPr bwMode="auto">
          <a:xfrm>
            <a:off x="829146" y="2573444"/>
            <a:ext cx="807797" cy="886751"/>
          </a:xfrm>
          <a:prstGeom prst="cloud">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4" name="Smiley Face 13"/>
          <p:cNvSpPr/>
          <p:nvPr/>
        </p:nvSpPr>
        <p:spPr bwMode="auto">
          <a:xfrm>
            <a:off x="1025422" y="2846785"/>
            <a:ext cx="423228" cy="559423"/>
          </a:xfrm>
          <a:prstGeom prst="smileyF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15" name="TextBox 14"/>
          <p:cNvSpPr txBox="1"/>
          <p:nvPr/>
        </p:nvSpPr>
        <p:spPr>
          <a:xfrm rot="20579252">
            <a:off x="1473312" y="2128176"/>
            <a:ext cx="1922880" cy="523220"/>
          </a:xfrm>
          <a:prstGeom prst="rect">
            <a:avLst/>
          </a:prstGeom>
          <a:noFill/>
        </p:spPr>
        <p:txBody>
          <a:bodyPr wrap="square" rtlCol="0">
            <a:spAutoFit/>
          </a:bodyPr>
          <a:lstStyle/>
          <a:p>
            <a:r>
              <a:rPr lang="en-GB" dirty="0" err="1" smtClean="0">
                <a:solidFill>
                  <a:srgbClr val="00B050"/>
                </a:solidFill>
              </a:rPr>
              <a:t>Vinnvaxt</a:t>
            </a:r>
            <a:endParaRPr lang="en-GB" dirty="0">
              <a:solidFill>
                <a:srgbClr val="00B050"/>
              </a:solidFill>
            </a:endParaRPr>
          </a:p>
        </p:txBody>
      </p:sp>
      <p:sp>
        <p:nvSpPr>
          <p:cNvPr id="16" name="Title 1"/>
          <p:cNvSpPr>
            <a:spLocks noGrp="1"/>
          </p:cNvSpPr>
          <p:nvPr>
            <p:ph type="title"/>
          </p:nvPr>
        </p:nvSpPr>
        <p:spPr>
          <a:xfrm>
            <a:off x="3815408" y="232225"/>
            <a:ext cx="5328592" cy="1143000"/>
          </a:xfrm>
        </p:spPr>
        <p:txBody>
          <a:bodyPr/>
          <a:lstStyle/>
          <a:p>
            <a:r>
              <a:rPr lang="en-GB" sz="2800" dirty="0"/>
              <a:t>Challenge: Understanding where places are </a:t>
            </a:r>
            <a:r>
              <a:rPr lang="en-GB" sz="2800" dirty="0" err="1"/>
              <a:t>wrt</a:t>
            </a:r>
            <a:r>
              <a:rPr lang="en-GB" sz="2800" dirty="0"/>
              <a:t> their industrial identity and the new technology</a:t>
            </a:r>
          </a:p>
        </p:txBody>
      </p:sp>
    </p:spTree>
    <p:extLst>
      <p:ext uri="{BB962C8B-B14F-4D97-AF65-F5344CB8AC3E}">
        <p14:creationId xmlns:p14="http://schemas.microsoft.com/office/powerpoint/2010/main" val="2195141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2736"/>
            <a:ext cx="7772400" cy="1143000"/>
          </a:xfrm>
        </p:spPr>
        <p:txBody>
          <a:bodyPr/>
          <a:lstStyle/>
          <a:p>
            <a:r>
              <a:rPr lang="en-GB" dirty="0" smtClean="0"/>
              <a:t>Multi-scalar approach to innovation</a:t>
            </a:r>
            <a:endParaRPr lang="en-GB" dirty="0"/>
          </a:p>
        </p:txBody>
      </p:sp>
      <p:pic>
        <p:nvPicPr>
          <p:cNvPr id="7" name="Content Placeholder 6"/>
          <p:cNvPicPr>
            <a:picLocks noGrp="1" noChangeAspect="1"/>
          </p:cNvPicPr>
          <p:nvPr>
            <p:ph idx="1"/>
          </p:nvPr>
        </p:nvPicPr>
        <p:blipFill>
          <a:blip r:embed="rId2"/>
          <a:stretch>
            <a:fillRect/>
          </a:stretch>
        </p:blipFill>
        <p:spPr>
          <a:xfrm>
            <a:off x="2339752" y="2420888"/>
            <a:ext cx="6624736" cy="4185050"/>
          </a:xfrm>
          <a:prstGeom prst="rect">
            <a:avLst/>
          </a:prstGeom>
        </p:spPr>
      </p:pic>
    </p:spTree>
    <p:extLst>
      <p:ext uri="{BB962C8B-B14F-4D97-AF65-F5344CB8AC3E}">
        <p14:creationId xmlns:p14="http://schemas.microsoft.com/office/powerpoint/2010/main" val="1540379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DED8-42D5-B062-7047-0C82FBC51EC7}"/>
              </a:ext>
            </a:extLst>
          </p:cNvPr>
          <p:cNvSpPr>
            <a:spLocks noGrp="1"/>
          </p:cNvSpPr>
          <p:nvPr>
            <p:ph type="title"/>
          </p:nvPr>
        </p:nvSpPr>
        <p:spPr>
          <a:xfrm>
            <a:off x="2483768" y="404664"/>
            <a:ext cx="6660232" cy="1143000"/>
          </a:xfrm>
        </p:spPr>
        <p:txBody>
          <a:bodyPr/>
          <a:lstStyle/>
          <a:p>
            <a:r>
              <a:rPr lang="en-US" dirty="0" smtClean="0"/>
              <a:t>Need for nested innovation systems, quintuple helix</a:t>
            </a:r>
            <a:endParaRPr lang="en-US" dirty="0"/>
          </a:p>
        </p:txBody>
      </p:sp>
      <p:pic>
        <p:nvPicPr>
          <p:cNvPr id="4" name="Picture 4" descr="Graphical user interface, application, Word&#10;&#10;Description automatically generated">
            <a:extLst>
              <a:ext uri="{FF2B5EF4-FFF2-40B4-BE49-F238E27FC236}">
                <a16:creationId xmlns:a16="http://schemas.microsoft.com/office/drawing/2014/main" id="{C2EA87BC-BED7-E820-B717-7F0D51F7722E}"/>
              </a:ext>
            </a:extLst>
          </p:cNvPr>
          <p:cNvPicPr>
            <a:picLocks noGrp="1" noChangeAspect="1"/>
          </p:cNvPicPr>
          <p:nvPr>
            <p:ph idx="1"/>
          </p:nvPr>
        </p:nvPicPr>
        <p:blipFill rotWithShape="1">
          <a:blip r:embed="rId2"/>
          <a:srcRect l="66200" t="30272" r="4836" b="7936"/>
          <a:stretch/>
        </p:blipFill>
        <p:spPr>
          <a:xfrm>
            <a:off x="467544" y="1916832"/>
            <a:ext cx="7680853" cy="4608512"/>
          </a:xfrm>
        </p:spPr>
      </p:pic>
    </p:spTree>
    <p:extLst>
      <p:ext uri="{BB962C8B-B14F-4D97-AF65-F5344CB8AC3E}">
        <p14:creationId xmlns:p14="http://schemas.microsoft.com/office/powerpoint/2010/main" val="2571082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878C-4488-47BC-8292-5B832FFCEF50}"/>
              </a:ext>
            </a:extLst>
          </p:cNvPr>
          <p:cNvSpPr>
            <a:spLocks noGrp="1"/>
          </p:cNvSpPr>
          <p:nvPr>
            <p:ph type="title"/>
          </p:nvPr>
        </p:nvSpPr>
        <p:spPr>
          <a:xfrm>
            <a:off x="3635896" y="332656"/>
            <a:ext cx="4450888" cy="1143000"/>
          </a:xfrm>
        </p:spPr>
        <p:txBody>
          <a:bodyPr/>
          <a:lstStyle/>
          <a:p>
            <a:r>
              <a:rPr lang="en-GB" dirty="0"/>
              <a:t>Takeaways</a:t>
            </a:r>
            <a:br>
              <a:rPr lang="en-GB" dirty="0"/>
            </a:br>
            <a:endParaRPr lang="en-GB" dirty="0"/>
          </a:p>
        </p:txBody>
      </p:sp>
      <p:sp>
        <p:nvSpPr>
          <p:cNvPr id="3" name="Content Placeholder 2">
            <a:extLst>
              <a:ext uri="{FF2B5EF4-FFF2-40B4-BE49-F238E27FC236}">
                <a16:creationId xmlns:a16="http://schemas.microsoft.com/office/drawing/2014/main" id="{6E35B864-5DFC-4A00-A715-5442175F6444}"/>
              </a:ext>
            </a:extLst>
          </p:cNvPr>
          <p:cNvSpPr>
            <a:spLocks noGrp="1"/>
          </p:cNvSpPr>
          <p:nvPr>
            <p:ph idx="1"/>
          </p:nvPr>
        </p:nvSpPr>
        <p:spPr>
          <a:xfrm>
            <a:off x="323528" y="1619672"/>
            <a:ext cx="7772400" cy="2529408"/>
          </a:xfrm>
          <a:noFill/>
        </p:spPr>
        <p:txBody>
          <a:bodyPr/>
          <a:lstStyle/>
          <a:p>
            <a:pPr lvl="1">
              <a:buFont typeface="Wingdings" panose="05000000000000000000" pitchFamily="2" charset="2"/>
              <a:buChar char="Ø"/>
            </a:pPr>
            <a:r>
              <a:rPr lang="en-GB" sz="2400" b="0" dirty="0"/>
              <a:t>MOP are S&amp;T policies as EU is competing with the rest of the </a:t>
            </a:r>
            <a:r>
              <a:rPr lang="en-GB" sz="2400" b="0" dirty="0"/>
              <a:t>world | Directionality</a:t>
            </a:r>
          </a:p>
          <a:p>
            <a:pPr lvl="2">
              <a:buFont typeface="Wingdings" panose="05000000000000000000" pitchFamily="2" charset="2"/>
              <a:buChar char="Ø"/>
            </a:pPr>
            <a:r>
              <a:rPr lang="en-GB" sz="2400" b="0" dirty="0" smtClean="0"/>
              <a:t>Ambition</a:t>
            </a:r>
            <a:r>
              <a:rPr lang="en-GB" sz="2400" b="0" dirty="0"/>
              <a:t>, destination, vision</a:t>
            </a:r>
          </a:p>
          <a:p>
            <a:pPr lvl="2">
              <a:buFont typeface="Wingdings" panose="05000000000000000000" pitchFamily="2" charset="2"/>
              <a:buChar char="Ø"/>
            </a:pPr>
            <a:r>
              <a:rPr lang="en-GB" sz="2400" b="0" dirty="0" smtClean="0"/>
              <a:t>Prioritising, Selecting, Backing, Excluding</a:t>
            </a:r>
            <a:endParaRPr lang="en-GB" sz="2400" b="0" dirty="0"/>
          </a:p>
          <a:p>
            <a:pPr lvl="1">
              <a:buFont typeface="Wingdings" panose="05000000000000000000" pitchFamily="2" charset="2"/>
              <a:buChar char="Ø"/>
            </a:pPr>
            <a:r>
              <a:rPr lang="en-GB" sz="2400" b="0" dirty="0" smtClean="0"/>
              <a:t>Different </a:t>
            </a:r>
            <a:r>
              <a:rPr lang="en-GB" sz="2400" b="0" dirty="0"/>
              <a:t>from innovation policies, systemic and place-based</a:t>
            </a:r>
          </a:p>
          <a:p>
            <a:pPr lvl="1">
              <a:buFont typeface="Wingdings" panose="05000000000000000000" pitchFamily="2" charset="2"/>
              <a:buChar char="Ø"/>
            </a:pPr>
            <a:r>
              <a:rPr lang="en-GB" sz="2400" b="0" dirty="0"/>
              <a:t>Path dependency vs new starts</a:t>
            </a:r>
          </a:p>
          <a:p>
            <a:pPr lvl="1">
              <a:buFont typeface="Wingdings" panose="05000000000000000000" pitchFamily="2" charset="2"/>
              <a:buChar char="Ø"/>
            </a:pPr>
            <a:endParaRPr lang="en-GB" sz="2400" b="0" dirty="0"/>
          </a:p>
          <a:p>
            <a:pPr lvl="2"/>
            <a:endParaRPr lang="en-GB" b="0" dirty="0"/>
          </a:p>
          <a:p>
            <a:pPr lvl="1"/>
            <a:endParaRPr lang="en-GB" b="0" dirty="0"/>
          </a:p>
        </p:txBody>
      </p:sp>
    </p:spTree>
    <p:extLst>
      <p:ext uri="{BB962C8B-B14F-4D97-AF65-F5344CB8AC3E}">
        <p14:creationId xmlns:p14="http://schemas.microsoft.com/office/powerpoint/2010/main" val="140155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770" y="2566665"/>
            <a:ext cx="7772400" cy="1143000"/>
          </a:xfrm>
        </p:spPr>
        <p:txBody>
          <a:bodyPr/>
          <a:lstStyle/>
          <a:p>
            <a:pPr algn="ctr"/>
            <a:r>
              <a:rPr lang="en-GB" dirty="0"/>
              <a:t>Thank you</a:t>
            </a:r>
            <a:br>
              <a:rPr lang="en-GB" dirty="0"/>
            </a:br>
            <a:r>
              <a:rPr lang="en-GB" dirty="0"/>
              <a:t>l.depropris@bham.ac.uk</a:t>
            </a:r>
          </a:p>
        </p:txBody>
      </p:sp>
      <p:sp>
        <p:nvSpPr>
          <p:cNvPr id="3" name="Content Placeholder 2"/>
          <p:cNvSpPr>
            <a:spLocks noGrp="1"/>
          </p:cNvSpPr>
          <p:nvPr>
            <p:ph idx="1"/>
          </p:nvPr>
        </p:nvSpPr>
        <p:spPr>
          <a:xfrm>
            <a:off x="755650" y="3573016"/>
            <a:ext cx="7772400" cy="1440160"/>
          </a:xfrm>
        </p:spPr>
        <p:txBody>
          <a:bodyPr/>
          <a:lstStyle/>
          <a:p>
            <a:pPr marL="0" indent="0">
              <a:buNone/>
            </a:pPr>
            <a:endParaRPr lang="en-GB" sz="2000" b="0" dirty="0"/>
          </a:p>
          <a:p>
            <a:pPr marL="0" indent="0">
              <a:buNone/>
            </a:pPr>
            <a:endParaRPr lang="en-GB" sz="2000" b="0" dirty="0"/>
          </a:p>
        </p:txBody>
      </p:sp>
    </p:spTree>
    <p:extLst>
      <p:ext uri="{BB962C8B-B14F-4D97-AF65-F5344CB8AC3E}">
        <p14:creationId xmlns:p14="http://schemas.microsoft.com/office/powerpoint/2010/main" val="76184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692696"/>
            <a:ext cx="3960366" cy="1143000"/>
          </a:xfrm>
        </p:spPr>
        <p:txBody>
          <a:bodyPr/>
          <a:lstStyle/>
          <a:p>
            <a:r>
              <a:rPr lang="en-GB" dirty="0"/>
              <a:t>Two narrative</a:t>
            </a:r>
          </a:p>
        </p:txBody>
      </p:sp>
      <p:graphicFrame>
        <p:nvGraphicFramePr>
          <p:cNvPr id="4" name="Content Placeholder 3"/>
          <p:cNvGraphicFramePr>
            <a:graphicFrameLocks noGrp="1"/>
          </p:cNvGraphicFramePr>
          <p:nvPr>
            <p:ph idx="1"/>
            <p:extLst/>
          </p:nvPr>
        </p:nvGraphicFramePr>
        <p:xfrm>
          <a:off x="539750" y="2060575"/>
          <a:ext cx="7772400" cy="3656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18173" y="1052736"/>
            <a:ext cx="615553" cy="3528392"/>
          </a:xfrm>
          <a:prstGeom prst="rect">
            <a:avLst/>
          </a:prstGeom>
          <a:noFill/>
        </p:spPr>
        <p:txBody>
          <a:bodyPr vert="vert270" wrap="square" rtlCol="0">
            <a:spAutoFit/>
          </a:bodyPr>
          <a:lstStyle/>
          <a:p>
            <a:r>
              <a:rPr lang="en-GB" dirty="0">
                <a:solidFill>
                  <a:schemeClr val="bg1"/>
                </a:solidFill>
              </a:rPr>
              <a:t>FUTURE</a:t>
            </a:r>
          </a:p>
        </p:txBody>
      </p:sp>
    </p:spTree>
    <p:extLst>
      <p:ext uri="{BB962C8B-B14F-4D97-AF65-F5344CB8AC3E}">
        <p14:creationId xmlns:p14="http://schemas.microsoft.com/office/powerpoint/2010/main" val="3877465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11188"/>
            <a:ext cx="5904657" cy="1143000"/>
          </a:xfrm>
        </p:spPr>
        <p:txBody>
          <a:bodyPr>
            <a:normAutofit/>
          </a:bodyPr>
          <a:lstStyle/>
          <a:p>
            <a:r>
              <a:rPr lang="en-GB" dirty="0"/>
              <a:t>Socio-economic disruption </a:t>
            </a:r>
          </a:p>
        </p:txBody>
      </p:sp>
      <p:pic>
        <p:nvPicPr>
          <p:cNvPr id="9" name="Content Placeholder 8"/>
          <p:cNvPicPr>
            <a:picLocks noGrp="1" noChangeAspect="1"/>
          </p:cNvPicPr>
          <p:nvPr>
            <p:ph idx="1"/>
          </p:nvPr>
        </p:nvPicPr>
        <p:blipFill>
          <a:blip r:embed="rId3"/>
          <a:stretch>
            <a:fillRect/>
          </a:stretch>
        </p:blipFill>
        <p:spPr>
          <a:xfrm>
            <a:off x="1475656" y="764704"/>
            <a:ext cx="9001301" cy="5030309"/>
          </a:xfrm>
          <a:prstGeom prst="rect">
            <a:avLst/>
          </a:prstGeom>
        </p:spPr>
      </p:pic>
      <p:sp>
        <p:nvSpPr>
          <p:cNvPr id="3" name="TextBox 2"/>
          <p:cNvSpPr txBox="1"/>
          <p:nvPr/>
        </p:nvSpPr>
        <p:spPr>
          <a:xfrm>
            <a:off x="251520" y="3075057"/>
            <a:ext cx="2664297" cy="707886"/>
          </a:xfrm>
          <a:prstGeom prst="rect">
            <a:avLst/>
          </a:prstGeom>
          <a:noFill/>
        </p:spPr>
        <p:txBody>
          <a:bodyPr wrap="square" rtlCol="0">
            <a:spAutoFit/>
          </a:bodyPr>
          <a:lstStyle/>
          <a:p>
            <a:r>
              <a:rPr lang="en-GB" sz="4000" b="1" dirty="0">
                <a:solidFill>
                  <a:srgbClr val="FF0000"/>
                </a:solidFill>
              </a:rPr>
              <a:t>transition</a:t>
            </a:r>
          </a:p>
        </p:txBody>
      </p:sp>
      <p:sp>
        <p:nvSpPr>
          <p:cNvPr id="10" name="TextBox 9"/>
          <p:cNvSpPr txBox="1"/>
          <p:nvPr/>
        </p:nvSpPr>
        <p:spPr>
          <a:xfrm>
            <a:off x="6342081" y="4970867"/>
            <a:ext cx="2566672" cy="307777"/>
          </a:xfrm>
          <a:prstGeom prst="rect">
            <a:avLst/>
          </a:prstGeom>
          <a:noFill/>
        </p:spPr>
        <p:txBody>
          <a:bodyPr wrap="square" rtlCol="0">
            <a:spAutoFit/>
          </a:bodyPr>
          <a:lstStyle/>
          <a:p>
            <a:r>
              <a:rPr lang="en-GB" sz="1400" dirty="0">
                <a:solidFill>
                  <a:schemeClr val="bg1"/>
                </a:solidFill>
              </a:rPr>
              <a:t>De Propris and Bailey, 2020</a:t>
            </a:r>
          </a:p>
        </p:txBody>
      </p:sp>
    </p:spTree>
    <p:extLst>
      <p:ext uri="{BB962C8B-B14F-4D97-AF65-F5344CB8AC3E}">
        <p14:creationId xmlns:p14="http://schemas.microsoft.com/office/powerpoint/2010/main" val="330541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65663" y="6293618"/>
            <a:ext cx="2322545" cy="461665"/>
          </a:xfrm>
          <a:prstGeom prst="rect">
            <a:avLst/>
          </a:prstGeom>
          <a:noFill/>
        </p:spPr>
        <p:txBody>
          <a:bodyPr wrap="square" rtlCol="0">
            <a:spAutoFit/>
          </a:bodyPr>
          <a:lstStyle/>
          <a:p>
            <a:r>
              <a:rPr lang="en-GB" sz="800" dirty="0"/>
              <a:t>MAKERS - Smart Manufacturing for EU growth and prosperity  is a project funded by the Horizon 2020-MSCA- RISE - Grant agreement number 691192.</a:t>
            </a:r>
            <a:endParaRPr lang="en-GB" dirty="0"/>
          </a:p>
        </p:txBody>
      </p:sp>
      <p:pic>
        <p:nvPicPr>
          <p:cNvPr id="4" name="Picture 3"/>
          <p:cNvPicPr>
            <a:picLocks noChangeAspect="1"/>
          </p:cNvPicPr>
          <p:nvPr/>
        </p:nvPicPr>
        <p:blipFill rotWithShape="1">
          <a:blip r:embed="rId3"/>
          <a:srcRect l="1763" r="12825" b="29915"/>
          <a:stretch/>
        </p:blipFill>
        <p:spPr>
          <a:xfrm>
            <a:off x="179512" y="2093360"/>
            <a:ext cx="7695277" cy="4752528"/>
          </a:xfrm>
          <a:prstGeom prst="rect">
            <a:avLst/>
          </a:prstGeom>
        </p:spPr>
      </p:pic>
      <p:sp>
        <p:nvSpPr>
          <p:cNvPr id="7" name="Title 1"/>
          <p:cNvSpPr>
            <a:spLocks noGrp="1"/>
          </p:cNvSpPr>
          <p:nvPr>
            <p:ph type="title"/>
          </p:nvPr>
        </p:nvSpPr>
        <p:spPr>
          <a:xfrm>
            <a:off x="2371022" y="498330"/>
            <a:ext cx="6779402" cy="1274485"/>
          </a:xfrm>
        </p:spPr>
        <p:txBody>
          <a:bodyPr>
            <a:noAutofit/>
          </a:bodyPr>
          <a:lstStyle/>
          <a:p>
            <a:pPr marL="0" indent="0" algn="l"/>
            <a:r>
              <a:rPr lang="en-GB" sz="2000" dirty="0">
                <a:solidFill>
                  <a:srgbClr val="339966"/>
                </a:solidFill>
              </a:rPr>
              <a:t> </a:t>
            </a:r>
            <a:r>
              <a:rPr lang="en-GB" sz="2600" b="1" dirty="0" smtClean="0">
                <a:solidFill>
                  <a:srgbClr val="339966"/>
                </a:solidFill>
              </a:rPr>
              <a:t>INDUSTRY 4.0+  </a:t>
            </a:r>
            <a:br>
              <a:rPr lang="en-GB" sz="2600" b="1" dirty="0" smtClean="0">
                <a:solidFill>
                  <a:srgbClr val="339966"/>
                </a:solidFill>
              </a:rPr>
            </a:br>
            <a:r>
              <a:rPr lang="en-GB" sz="2600" b="1" dirty="0" smtClean="0">
                <a:solidFill>
                  <a:schemeClr val="accent2"/>
                </a:solidFill>
              </a:rPr>
              <a:t>A S</a:t>
            </a:r>
            <a:r>
              <a:rPr lang="en-GB" sz="2600" b="1" dirty="0" smtClean="0">
                <a:solidFill>
                  <a:schemeClr val="accent2"/>
                </a:solidFill>
              </a:rPr>
              <a:t>hift in </a:t>
            </a:r>
            <a:r>
              <a:rPr lang="en-GB" sz="2600" b="1" dirty="0">
                <a:solidFill>
                  <a:schemeClr val="accent2"/>
                </a:solidFill>
              </a:rPr>
              <a:t>the </a:t>
            </a:r>
            <a:r>
              <a:rPr lang="en-GB" sz="2600" b="1" dirty="0">
                <a:solidFill>
                  <a:srgbClr val="FFC000"/>
                </a:solidFill>
              </a:rPr>
              <a:t>techno-socio-economic paradigm </a:t>
            </a:r>
            <a:r>
              <a:rPr lang="en-GB" sz="2600" b="1" dirty="0">
                <a:solidFill>
                  <a:schemeClr val="accent1">
                    <a:lumMod val="75000"/>
                  </a:schemeClr>
                </a:solidFill>
              </a:rPr>
              <a:t/>
            </a:r>
            <a:br>
              <a:rPr lang="en-GB" sz="2600" b="1" dirty="0">
                <a:solidFill>
                  <a:schemeClr val="accent1">
                    <a:lumMod val="75000"/>
                  </a:schemeClr>
                </a:solidFill>
              </a:rPr>
            </a:br>
            <a:r>
              <a:rPr lang="en-GB" sz="2600" b="1" dirty="0" smtClean="0">
                <a:solidFill>
                  <a:schemeClr val="accent1">
                    <a:lumMod val="75000"/>
                  </a:schemeClr>
                </a:solidFill>
              </a:rPr>
              <a:t>able to create a </a:t>
            </a:r>
            <a:r>
              <a:rPr lang="en-GB" sz="2600" b="1" dirty="0">
                <a:solidFill>
                  <a:srgbClr val="00B050"/>
                </a:solidFill>
              </a:rPr>
              <a:t>green economy </a:t>
            </a:r>
            <a:r>
              <a:rPr lang="en-GB" sz="2600" b="1" dirty="0" smtClean="0">
                <a:solidFill>
                  <a:schemeClr val="accent1">
                    <a:lumMod val="75000"/>
                  </a:schemeClr>
                </a:solidFill>
              </a:rPr>
              <a:t>and deliver  </a:t>
            </a:r>
            <a:r>
              <a:rPr lang="en-GB" sz="2600" b="1" dirty="0">
                <a:solidFill>
                  <a:srgbClr val="3399FF"/>
                </a:solidFill>
              </a:rPr>
              <a:t>fair growth</a:t>
            </a:r>
            <a:r>
              <a:rPr lang="en-GB" sz="2000" b="1" dirty="0">
                <a:solidFill>
                  <a:schemeClr val="accent1">
                    <a:lumMod val="75000"/>
                  </a:schemeClr>
                </a:solidFill>
              </a:rPr>
              <a:t>.</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8208" y="2492896"/>
            <a:ext cx="190734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6370561"/>
            <a:ext cx="2566672" cy="307777"/>
          </a:xfrm>
          <a:prstGeom prst="rect">
            <a:avLst/>
          </a:prstGeom>
          <a:noFill/>
        </p:spPr>
        <p:txBody>
          <a:bodyPr wrap="square" rtlCol="0">
            <a:spAutoFit/>
          </a:bodyPr>
          <a:lstStyle/>
          <a:p>
            <a:r>
              <a:rPr lang="en-GB" sz="1400" dirty="0">
                <a:solidFill>
                  <a:schemeClr val="bg1"/>
                </a:solidFill>
              </a:rPr>
              <a:t>De Propris and Bailey, 2020</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72764"/>
            <a:ext cx="2191510" cy="80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017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FAAC-CD05-49C3-BCA2-85A494596754}"/>
              </a:ext>
            </a:extLst>
          </p:cNvPr>
          <p:cNvSpPr>
            <a:spLocks noGrp="1"/>
          </p:cNvSpPr>
          <p:nvPr>
            <p:ph type="title"/>
          </p:nvPr>
        </p:nvSpPr>
        <p:spPr>
          <a:xfrm>
            <a:off x="2915816" y="332656"/>
            <a:ext cx="7772400" cy="1143000"/>
          </a:xfrm>
        </p:spPr>
        <p:txBody>
          <a:bodyPr/>
          <a:lstStyle/>
          <a:p>
            <a:endParaRPr lang="en-GB"/>
          </a:p>
        </p:txBody>
      </p:sp>
      <p:cxnSp>
        <p:nvCxnSpPr>
          <p:cNvPr id="5" name="Straight Arrow Connector 4">
            <a:extLst>
              <a:ext uri="{FF2B5EF4-FFF2-40B4-BE49-F238E27FC236}">
                <a16:creationId xmlns:a16="http://schemas.microsoft.com/office/drawing/2014/main" id="{380ED2FF-E130-4748-81CC-0277FE7CDB3C}"/>
              </a:ext>
            </a:extLst>
          </p:cNvPr>
          <p:cNvCxnSpPr>
            <a:cxnSpLocks/>
          </p:cNvCxnSpPr>
          <p:nvPr/>
        </p:nvCxnSpPr>
        <p:spPr bwMode="auto">
          <a:xfrm flipV="1">
            <a:off x="1403648" y="2695575"/>
            <a:ext cx="0" cy="3024336"/>
          </a:xfrm>
          <a:prstGeom prst="straightConnector1">
            <a:avLst/>
          </a:prstGeom>
          <a:ln w="762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7" name="Straight Arrow Connector 6">
            <a:extLst>
              <a:ext uri="{FF2B5EF4-FFF2-40B4-BE49-F238E27FC236}">
                <a16:creationId xmlns:a16="http://schemas.microsoft.com/office/drawing/2014/main" id="{19F0CC2C-F98D-498E-8A80-DC886AF01C7D}"/>
              </a:ext>
            </a:extLst>
          </p:cNvPr>
          <p:cNvCxnSpPr>
            <a:cxnSpLocks/>
          </p:cNvCxnSpPr>
          <p:nvPr/>
        </p:nvCxnSpPr>
        <p:spPr bwMode="auto">
          <a:xfrm>
            <a:off x="1403648" y="5661248"/>
            <a:ext cx="5104184" cy="0"/>
          </a:xfrm>
          <a:prstGeom prst="straightConnector1">
            <a:avLst/>
          </a:prstGeom>
          <a:ln w="762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8" name="Connector: Curved 17">
            <a:extLst>
              <a:ext uri="{FF2B5EF4-FFF2-40B4-BE49-F238E27FC236}">
                <a16:creationId xmlns:a16="http://schemas.microsoft.com/office/drawing/2014/main" id="{CC49DE28-DF45-4F04-A05B-9A34882A407C}"/>
              </a:ext>
            </a:extLst>
          </p:cNvPr>
          <p:cNvCxnSpPr/>
          <p:nvPr/>
        </p:nvCxnSpPr>
        <p:spPr bwMode="auto">
          <a:xfrm flipV="1">
            <a:off x="1547664" y="4015296"/>
            <a:ext cx="2239662" cy="1615064"/>
          </a:xfrm>
          <a:prstGeom prst="curvedConnector3">
            <a:avLst/>
          </a:prstGeom>
          <a:solidFill>
            <a:schemeClr val="accent1"/>
          </a:solidFill>
          <a:ln w="571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ctor: Curved 20">
            <a:extLst>
              <a:ext uri="{FF2B5EF4-FFF2-40B4-BE49-F238E27FC236}">
                <a16:creationId xmlns:a16="http://schemas.microsoft.com/office/drawing/2014/main" id="{985AA426-FD08-44F0-925A-FD5F597EC2C2}"/>
              </a:ext>
            </a:extLst>
          </p:cNvPr>
          <p:cNvCxnSpPr/>
          <p:nvPr/>
        </p:nvCxnSpPr>
        <p:spPr bwMode="auto">
          <a:xfrm flipV="1">
            <a:off x="3767910" y="3988968"/>
            <a:ext cx="2228730" cy="1584176"/>
          </a:xfrm>
          <a:prstGeom prst="curvedConnector3">
            <a:avLst/>
          </a:prstGeom>
          <a:solidFill>
            <a:schemeClr val="accent1"/>
          </a:solidFill>
          <a:ln w="571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nector: Curved 21">
            <a:extLst>
              <a:ext uri="{FF2B5EF4-FFF2-40B4-BE49-F238E27FC236}">
                <a16:creationId xmlns:a16="http://schemas.microsoft.com/office/drawing/2014/main" id="{8BD3D3AF-669C-4FBD-901D-597115F2DC9F}"/>
              </a:ext>
            </a:extLst>
          </p:cNvPr>
          <p:cNvCxnSpPr/>
          <p:nvPr/>
        </p:nvCxnSpPr>
        <p:spPr bwMode="auto">
          <a:xfrm flipV="1">
            <a:off x="3347864" y="3900864"/>
            <a:ext cx="2289427" cy="1666416"/>
          </a:xfrm>
          <a:prstGeom prst="curvedConnector3">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Arc 24">
            <a:extLst>
              <a:ext uri="{FF2B5EF4-FFF2-40B4-BE49-F238E27FC236}">
                <a16:creationId xmlns:a16="http://schemas.microsoft.com/office/drawing/2014/main" id="{4815A121-E887-4CE9-A942-C0339B46D6A3}"/>
              </a:ext>
            </a:extLst>
          </p:cNvPr>
          <p:cNvSpPr/>
          <p:nvPr/>
        </p:nvSpPr>
        <p:spPr bwMode="auto">
          <a:xfrm>
            <a:off x="3519059" y="4015296"/>
            <a:ext cx="536533" cy="277800"/>
          </a:xfrm>
          <a:prstGeom prst="arc">
            <a:avLst>
              <a:gd name="adj1" fmla="val 16200000"/>
              <a:gd name="adj2" fmla="val 21104489"/>
            </a:avLst>
          </a:prstGeom>
          <a:noFill/>
          <a:ln w="571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26" name="Oval 25">
            <a:extLst>
              <a:ext uri="{FF2B5EF4-FFF2-40B4-BE49-F238E27FC236}">
                <a16:creationId xmlns:a16="http://schemas.microsoft.com/office/drawing/2014/main" id="{BF6548AE-131B-4ADF-A8C5-4967834B027A}"/>
              </a:ext>
            </a:extLst>
          </p:cNvPr>
          <p:cNvSpPr/>
          <p:nvPr/>
        </p:nvSpPr>
        <p:spPr bwMode="auto">
          <a:xfrm>
            <a:off x="3347863" y="3573016"/>
            <a:ext cx="1512169" cy="2880315"/>
          </a:xfrm>
          <a:prstGeom prst="ellipse">
            <a:avLst/>
          </a:prstGeom>
          <a:noFill/>
          <a:ln w="381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28" name="Freeform: Shape 27">
            <a:extLst>
              <a:ext uri="{FF2B5EF4-FFF2-40B4-BE49-F238E27FC236}">
                <a16:creationId xmlns:a16="http://schemas.microsoft.com/office/drawing/2014/main" id="{EC236C16-0F60-4B1A-9227-76DE172F30CB}"/>
              </a:ext>
            </a:extLst>
          </p:cNvPr>
          <p:cNvSpPr/>
          <p:nvPr/>
        </p:nvSpPr>
        <p:spPr bwMode="auto">
          <a:xfrm>
            <a:off x="3347863" y="1644419"/>
            <a:ext cx="5365216" cy="503507"/>
          </a:xfrm>
          <a:custGeom>
            <a:avLst/>
            <a:gdLst>
              <a:gd name="connsiteX0" fmla="*/ 0 w 1892808"/>
              <a:gd name="connsiteY0" fmla="*/ 0 h 503507"/>
              <a:gd name="connsiteX1" fmla="*/ 749808 w 1892808"/>
              <a:gd name="connsiteY1" fmla="*/ 356616 h 503507"/>
              <a:gd name="connsiteX2" fmla="*/ 1362456 w 1892808"/>
              <a:gd name="connsiteY2" fmla="*/ 448056 h 503507"/>
              <a:gd name="connsiteX3" fmla="*/ 1892808 w 1892808"/>
              <a:gd name="connsiteY3" fmla="*/ 502920 h 503507"/>
            </a:gdLst>
            <a:ahLst/>
            <a:cxnLst>
              <a:cxn ang="0">
                <a:pos x="connsiteX0" y="connsiteY0"/>
              </a:cxn>
              <a:cxn ang="0">
                <a:pos x="connsiteX1" y="connsiteY1"/>
              </a:cxn>
              <a:cxn ang="0">
                <a:pos x="connsiteX2" y="connsiteY2"/>
              </a:cxn>
              <a:cxn ang="0">
                <a:pos x="connsiteX3" y="connsiteY3"/>
              </a:cxn>
            </a:cxnLst>
            <a:rect l="l" t="t" r="r" b="b"/>
            <a:pathLst>
              <a:path w="1892808" h="503507">
                <a:moveTo>
                  <a:pt x="0" y="0"/>
                </a:moveTo>
                <a:cubicBezTo>
                  <a:pt x="249936" y="118872"/>
                  <a:pt x="494191" y="250511"/>
                  <a:pt x="749808" y="356616"/>
                </a:cubicBezTo>
                <a:cubicBezTo>
                  <a:pt x="859003" y="401942"/>
                  <a:pt x="1317842" y="441922"/>
                  <a:pt x="1362456" y="448056"/>
                </a:cubicBezTo>
                <a:cubicBezTo>
                  <a:pt x="1835982" y="513166"/>
                  <a:pt x="1546188" y="502920"/>
                  <a:pt x="1892808" y="50292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chemeClr val="bg1"/>
                </a:solidFill>
                <a:effectLst/>
                <a:latin typeface="Arial" charset="0"/>
                <a:ea typeface="ＭＳ Ｐゴシック" charset="0"/>
              </a:rPr>
              <a:t>Transitions: green and digital</a:t>
            </a:r>
          </a:p>
        </p:txBody>
      </p:sp>
    </p:spTree>
    <p:extLst>
      <p:ext uri="{BB962C8B-B14F-4D97-AF65-F5344CB8AC3E}">
        <p14:creationId xmlns:p14="http://schemas.microsoft.com/office/powerpoint/2010/main" val="316794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380ED2FF-E130-4748-81CC-0277FE7CDB3C}"/>
              </a:ext>
            </a:extLst>
          </p:cNvPr>
          <p:cNvCxnSpPr>
            <a:cxnSpLocks/>
          </p:cNvCxnSpPr>
          <p:nvPr/>
        </p:nvCxnSpPr>
        <p:spPr bwMode="auto">
          <a:xfrm flipV="1">
            <a:off x="1403648" y="2695575"/>
            <a:ext cx="0" cy="3024336"/>
          </a:xfrm>
          <a:prstGeom prst="straightConnector1">
            <a:avLst/>
          </a:prstGeom>
          <a:ln w="762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7" name="Straight Arrow Connector 6">
            <a:extLst>
              <a:ext uri="{FF2B5EF4-FFF2-40B4-BE49-F238E27FC236}">
                <a16:creationId xmlns:a16="http://schemas.microsoft.com/office/drawing/2014/main" id="{19F0CC2C-F98D-498E-8A80-DC886AF01C7D}"/>
              </a:ext>
            </a:extLst>
          </p:cNvPr>
          <p:cNvCxnSpPr>
            <a:cxnSpLocks/>
          </p:cNvCxnSpPr>
          <p:nvPr/>
        </p:nvCxnSpPr>
        <p:spPr bwMode="auto">
          <a:xfrm>
            <a:off x="1403648" y="5661248"/>
            <a:ext cx="5104184" cy="0"/>
          </a:xfrm>
          <a:prstGeom prst="straightConnector1">
            <a:avLst/>
          </a:prstGeom>
          <a:ln w="762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8" name="Connector: Curved 17">
            <a:extLst>
              <a:ext uri="{FF2B5EF4-FFF2-40B4-BE49-F238E27FC236}">
                <a16:creationId xmlns:a16="http://schemas.microsoft.com/office/drawing/2014/main" id="{CC49DE28-DF45-4F04-A05B-9A34882A407C}"/>
              </a:ext>
            </a:extLst>
          </p:cNvPr>
          <p:cNvCxnSpPr/>
          <p:nvPr/>
        </p:nvCxnSpPr>
        <p:spPr bwMode="auto">
          <a:xfrm flipV="1">
            <a:off x="1547664" y="4015296"/>
            <a:ext cx="2239662" cy="1615064"/>
          </a:xfrm>
          <a:prstGeom prst="curvedConnector3">
            <a:avLst/>
          </a:prstGeom>
          <a:solidFill>
            <a:schemeClr val="accent1"/>
          </a:solidFill>
          <a:ln w="571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ctor: Curved 20">
            <a:extLst>
              <a:ext uri="{FF2B5EF4-FFF2-40B4-BE49-F238E27FC236}">
                <a16:creationId xmlns:a16="http://schemas.microsoft.com/office/drawing/2014/main" id="{985AA426-FD08-44F0-925A-FD5F597EC2C2}"/>
              </a:ext>
            </a:extLst>
          </p:cNvPr>
          <p:cNvCxnSpPr/>
          <p:nvPr/>
        </p:nvCxnSpPr>
        <p:spPr bwMode="auto">
          <a:xfrm flipV="1">
            <a:off x="3204109" y="4197664"/>
            <a:ext cx="2289428" cy="1250328"/>
          </a:xfrm>
          <a:prstGeom prst="curvedConnector3">
            <a:avLst/>
          </a:prstGeom>
          <a:solidFill>
            <a:schemeClr val="accent1"/>
          </a:solidFill>
          <a:ln w="571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nector: Curved 21">
            <a:extLst>
              <a:ext uri="{FF2B5EF4-FFF2-40B4-BE49-F238E27FC236}">
                <a16:creationId xmlns:a16="http://schemas.microsoft.com/office/drawing/2014/main" id="{8BD3D3AF-669C-4FBD-901D-597115F2DC9F}"/>
              </a:ext>
            </a:extLst>
          </p:cNvPr>
          <p:cNvCxnSpPr/>
          <p:nvPr/>
        </p:nvCxnSpPr>
        <p:spPr bwMode="auto">
          <a:xfrm flipV="1">
            <a:off x="3347864" y="3900864"/>
            <a:ext cx="2289427" cy="1666416"/>
          </a:xfrm>
          <a:prstGeom prst="curvedConnector3">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Arc 24">
            <a:extLst>
              <a:ext uri="{FF2B5EF4-FFF2-40B4-BE49-F238E27FC236}">
                <a16:creationId xmlns:a16="http://schemas.microsoft.com/office/drawing/2014/main" id="{4815A121-E887-4CE9-A942-C0339B46D6A3}"/>
              </a:ext>
            </a:extLst>
          </p:cNvPr>
          <p:cNvSpPr/>
          <p:nvPr/>
        </p:nvSpPr>
        <p:spPr bwMode="auto">
          <a:xfrm>
            <a:off x="3519059" y="4015296"/>
            <a:ext cx="536533" cy="277800"/>
          </a:xfrm>
          <a:prstGeom prst="arc">
            <a:avLst>
              <a:gd name="adj1" fmla="val 16200000"/>
              <a:gd name="adj2" fmla="val 21104489"/>
            </a:avLst>
          </a:prstGeom>
          <a:noFill/>
          <a:ln w="571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26" name="Oval 25">
            <a:extLst>
              <a:ext uri="{FF2B5EF4-FFF2-40B4-BE49-F238E27FC236}">
                <a16:creationId xmlns:a16="http://schemas.microsoft.com/office/drawing/2014/main" id="{BF6548AE-131B-4ADF-A8C5-4967834B027A}"/>
              </a:ext>
            </a:extLst>
          </p:cNvPr>
          <p:cNvSpPr/>
          <p:nvPr/>
        </p:nvSpPr>
        <p:spPr bwMode="auto">
          <a:xfrm>
            <a:off x="4055592" y="4077073"/>
            <a:ext cx="876448" cy="911905"/>
          </a:xfrm>
          <a:prstGeom prst="ellipse">
            <a:avLst/>
          </a:prstGeom>
          <a:noFill/>
          <a:ln w="381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a typeface="ＭＳ Ｐゴシック" charset="0"/>
            </a:endParaRPr>
          </a:p>
        </p:txBody>
      </p:sp>
      <p:sp>
        <p:nvSpPr>
          <p:cNvPr id="28" name="Freeform: Shape 27">
            <a:extLst>
              <a:ext uri="{FF2B5EF4-FFF2-40B4-BE49-F238E27FC236}">
                <a16:creationId xmlns:a16="http://schemas.microsoft.com/office/drawing/2014/main" id="{EC236C16-0F60-4B1A-9227-76DE172F30CB}"/>
              </a:ext>
            </a:extLst>
          </p:cNvPr>
          <p:cNvSpPr/>
          <p:nvPr/>
        </p:nvSpPr>
        <p:spPr bwMode="auto">
          <a:xfrm>
            <a:off x="2699792" y="1644419"/>
            <a:ext cx="6013287" cy="503507"/>
          </a:xfrm>
          <a:custGeom>
            <a:avLst/>
            <a:gdLst>
              <a:gd name="connsiteX0" fmla="*/ 0 w 1892808"/>
              <a:gd name="connsiteY0" fmla="*/ 0 h 503507"/>
              <a:gd name="connsiteX1" fmla="*/ 749808 w 1892808"/>
              <a:gd name="connsiteY1" fmla="*/ 356616 h 503507"/>
              <a:gd name="connsiteX2" fmla="*/ 1362456 w 1892808"/>
              <a:gd name="connsiteY2" fmla="*/ 448056 h 503507"/>
              <a:gd name="connsiteX3" fmla="*/ 1892808 w 1892808"/>
              <a:gd name="connsiteY3" fmla="*/ 502920 h 503507"/>
            </a:gdLst>
            <a:ahLst/>
            <a:cxnLst>
              <a:cxn ang="0">
                <a:pos x="connsiteX0" y="connsiteY0"/>
              </a:cxn>
              <a:cxn ang="0">
                <a:pos x="connsiteX1" y="connsiteY1"/>
              </a:cxn>
              <a:cxn ang="0">
                <a:pos x="connsiteX2" y="connsiteY2"/>
              </a:cxn>
              <a:cxn ang="0">
                <a:pos x="connsiteX3" y="connsiteY3"/>
              </a:cxn>
            </a:cxnLst>
            <a:rect l="l" t="t" r="r" b="b"/>
            <a:pathLst>
              <a:path w="1892808" h="503507">
                <a:moveTo>
                  <a:pt x="0" y="0"/>
                </a:moveTo>
                <a:cubicBezTo>
                  <a:pt x="249936" y="118872"/>
                  <a:pt x="494191" y="250511"/>
                  <a:pt x="749808" y="356616"/>
                </a:cubicBezTo>
                <a:cubicBezTo>
                  <a:pt x="859003" y="401942"/>
                  <a:pt x="1317842" y="441922"/>
                  <a:pt x="1362456" y="448056"/>
                </a:cubicBezTo>
                <a:cubicBezTo>
                  <a:pt x="1835982" y="513166"/>
                  <a:pt x="1546188" y="502920"/>
                  <a:pt x="1892808" y="50292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chemeClr val="bg1"/>
                </a:solidFill>
                <a:effectLst/>
                <a:latin typeface="Arial" charset="0"/>
                <a:ea typeface="ＭＳ Ｐゴシック" charset="0"/>
              </a:rPr>
              <a:t>Twin Transition: green and digital</a:t>
            </a:r>
          </a:p>
        </p:txBody>
      </p:sp>
    </p:spTree>
    <p:extLst>
      <p:ext uri="{BB962C8B-B14F-4D97-AF65-F5344CB8AC3E}">
        <p14:creationId xmlns:p14="http://schemas.microsoft.com/office/powerpoint/2010/main" val="3578246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4D16-15E3-4B06-ABA7-4F564588BD1C}"/>
              </a:ext>
            </a:extLst>
          </p:cNvPr>
          <p:cNvSpPr>
            <a:spLocks noGrp="1"/>
          </p:cNvSpPr>
          <p:nvPr>
            <p:ph type="title"/>
          </p:nvPr>
        </p:nvSpPr>
        <p:spPr>
          <a:xfrm>
            <a:off x="2555776" y="404664"/>
            <a:ext cx="4176464" cy="1143000"/>
          </a:xfrm>
        </p:spPr>
        <p:txBody>
          <a:bodyPr/>
          <a:lstStyle/>
          <a:p>
            <a:r>
              <a:rPr lang="en-GB" dirty="0"/>
              <a:t>Twin transitions</a:t>
            </a:r>
          </a:p>
        </p:txBody>
      </p:sp>
      <p:sp>
        <p:nvSpPr>
          <p:cNvPr id="3" name="Content Placeholder 2">
            <a:extLst>
              <a:ext uri="{FF2B5EF4-FFF2-40B4-BE49-F238E27FC236}">
                <a16:creationId xmlns:a16="http://schemas.microsoft.com/office/drawing/2014/main" id="{996F3AA3-02C6-4411-8C12-7A9F3A2E4C1B}"/>
              </a:ext>
            </a:extLst>
          </p:cNvPr>
          <p:cNvSpPr>
            <a:spLocks noGrp="1"/>
          </p:cNvSpPr>
          <p:nvPr>
            <p:ph idx="1"/>
          </p:nvPr>
        </p:nvSpPr>
        <p:spPr>
          <a:xfrm>
            <a:off x="179512" y="1700808"/>
            <a:ext cx="7772400" cy="3656013"/>
          </a:xfrm>
        </p:spPr>
        <p:txBody>
          <a:bodyPr/>
          <a:lstStyle/>
          <a:p>
            <a:endParaRPr lang="en-GB" sz="1600" b="0" dirty="0">
              <a:solidFill>
                <a:srgbClr val="000000"/>
              </a:solidFill>
              <a:latin typeface="Arial" panose="020B0604020202020204" pitchFamily="34" charset="0"/>
            </a:endParaRPr>
          </a:p>
          <a:p>
            <a:r>
              <a:rPr lang="en-GB" sz="1600" b="0" i="0" dirty="0">
                <a:solidFill>
                  <a:srgbClr val="000000"/>
                </a:solidFill>
                <a:effectLst/>
                <a:latin typeface="Arial" panose="020B0604020202020204" pitchFamily="34" charset="0"/>
              </a:rPr>
              <a:t>This is the opportunity presented by </a:t>
            </a:r>
            <a:r>
              <a:rPr lang="en-GB" sz="1600" i="0" dirty="0">
                <a:solidFill>
                  <a:srgbClr val="000000"/>
                </a:solidFill>
                <a:effectLst/>
                <a:latin typeface="Arial" panose="020B0604020202020204" pitchFamily="34" charset="0"/>
              </a:rPr>
              <a:t>green and digital transitions combined, </a:t>
            </a:r>
            <a:r>
              <a:rPr lang="en-GB" sz="1600" i="0" dirty="0">
                <a:solidFill>
                  <a:srgbClr val="00B050"/>
                </a:solidFill>
                <a:effectLst/>
                <a:latin typeface="Arial" panose="020B0604020202020204" pitchFamily="34" charset="0"/>
              </a:rPr>
              <a:t>Twin transitions</a:t>
            </a:r>
            <a:r>
              <a:rPr lang="en-GB" sz="1600" b="0" i="0" dirty="0" smtClean="0">
                <a:solidFill>
                  <a:srgbClr val="00B050"/>
                </a:solidFill>
                <a:effectLst/>
                <a:latin typeface="Arial" panose="020B0604020202020204" pitchFamily="34" charset="0"/>
              </a:rPr>
              <a:t>.</a:t>
            </a:r>
          </a:p>
          <a:p>
            <a:pPr marL="0" indent="0">
              <a:buNone/>
            </a:pPr>
            <a:endParaRPr lang="en-GB" sz="1600" b="0" i="0" dirty="0" smtClean="0">
              <a:solidFill>
                <a:srgbClr val="00B050"/>
              </a:solidFill>
              <a:effectLst/>
              <a:latin typeface="Arial" panose="020B0604020202020204" pitchFamily="34" charset="0"/>
            </a:endParaRPr>
          </a:p>
          <a:p>
            <a:r>
              <a:rPr lang="en-GB" sz="1600" dirty="0" smtClean="0">
                <a:latin typeface="Arial" panose="020B0604020202020204" pitchFamily="34" charset="0"/>
              </a:rPr>
              <a:t>Forms</a:t>
            </a:r>
          </a:p>
          <a:p>
            <a:pPr lvl="1"/>
            <a:r>
              <a:rPr lang="en-GB" sz="1600" b="0" dirty="0">
                <a:latin typeface="Arial" panose="020B0604020202020204" pitchFamily="34" charset="0"/>
              </a:rPr>
              <a:t>digitalised green transitions </a:t>
            </a:r>
            <a:r>
              <a:rPr lang="en-GB" sz="1600" b="0" dirty="0" smtClean="0">
                <a:latin typeface="Arial" panose="020B0604020202020204" pitchFamily="34" charset="0"/>
              </a:rPr>
              <a:t> |   the </a:t>
            </a:r>
            <a:r>
              <a:rPr lang="en-GB" sz="1600" b="0" dirty="0">
                <a:latin typeface="Arial" panose="020B0604020202020204" pitchFamily="34" charset="0"/>
              </a:rPr>
              <a:t>(primary) new technology is from the environmental realm and its transformative power is augmented by the combination of (secondary) digital technologies. </a:t>
            </a:r>
          </a:p>
          <a:p>
            <a:pPr lvl="1"/>
            <a:endParaRPr lang="en-GB" sz="1600" b="0" dirty="0">
              <a:latin typeface="Arial" panose="020B0604020202020204" pitchFamily="34" charset="0"/>
            </a:endParaRPr>
          </a:p>
          <a:p>
            <a:pPr lvl="1"/>
            <a:r>
              <a:rPr lang="en-GB" sz="1600" b="0" dirty="0">
                <a:latin typeface="Arial" panose="020B0604020202020204" pitchFamily="34" charset="0"/>
              </a:rPr>
              <a:t>sustainable digital </a:t>
            </a:r>
            <a:r>
              <a:rPr lang="en-GB" sz="1600" b="0" dirty="0" smtClean="0">
                <a:latin typeface="Arial" panose="020B0604020202020204" pitchFamily="34" charset="0"/>
              </a:rPr>
              <a:t>transitions    |    those </a:t>
            </a:r>
            <a:r>
              <a:rPr lang="en-GB" sz="1600" b="0" dirty="0">
                <a:latin typeface="Arial" panose="020B0604020202020204" pitchFamily="34" charset="0"/>
              </a:rPr>
              <a:t>whose transformative benefits are augmented when (primary) digital technologies are adopted to pursue environmental objectives. </a:t>
            </a:r>
          </a:p>
          <a:p>
            <a:pPr lvl="1"/>
            <a:endParaRPr lang="en-GB" sz="1600" b="0" i="0" dirty="0">
              <a:solidFill>
                <a:srgbClr val="00B050"/>
              </a:solidFill>
              <a:effectLst/>
              <a:latin typeface="Arial" panose="020B0604020202020204" pitchFamily="34" charset="0"/>
            </a:endParaRPr>
          </a:p>
          <a:p>
            <a:endParaRPr lang="en-GB" sz="1600" b="0" dirty="0">
              <a:solidFill>
                <a:srgbClr val="00B050"/>
              </a:solidFill>
              <a:latin typeface="Arial" panose="020B0604020202020204" pitchFamily="34" charset="0"/>
            </a:endParaRPr>
          </a:p>
        </p:txBody>
      </p:sp>
    </p:spTree>
    <p:extLst>
      <p:ext uri="{BB962C8B-B14F-4D97-AF65-F5344CB8AC3E}">
        <p14:creationId xmlns:p14="http://schemas.microsoft.com/office/powerpoint/2010/main" val="1343527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35362</TotalTime>
  <Words>1976</Words>
  <Application>Microsoft Office PowerPoint</Application>
  <PresentationFormat>On-screen Show (4:3)</PresentationFormat>
  <Paragraphs>244</Paragraphs>
  <Slides>37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Times New Roman</vt:lpstr>
      <vt:lpstr>Wingdings</vt:lpstr>
      <vt:lpstr>Default Design</vt:lpstr>
      <vt:lpstr>PowerPoint Presentation</vt:lpstr>
      <vt:lpstr>Contents</vt:lpstr>
      <vt:lpstr> Fourth Industrial Revolution</vt:lpstr>
      <vt:lpstr>Two narrative</vt:lpstr>
      <vt:lpstr>Socio-economic disruption </vt:lpstr>
      <vt:lpstr> INDUSTRY 4.0+   A Shift in the techno-socio-economic paradigm  able to create a green economy and deliver  fair growth.</vt:lpstr>
      <vt:lpstr>PowerPoint Presentation</vt:lpstr>
      <vt:lpstr>PowerPoint Presentation</vt:lpstr>
      <vt:lpstr>Twin transitions</vt:lpstr>
      <vt:lpstr>Examples</vt:lpstr>
      <vt:lpstr>New problems</vt:lpstr>
      <vt:lpstr>What drives technological change?</vt:lpstr>
      <vt:lpstr>Technological cycle </vt:lpstr>
      <vt:lpstr>System change</vt:lpstr>
      <vt:lpstr>Multi-level perspective (Geels 2002)</vt:lpstr>
      <vt:lpstr>Demand-pull innovation</vt:lpstr>
      <vt:lpstr>Grand Challenges</vt:lpstr>
      <vt:lpstr>Mission-oriented policy and Science &amp; Technology policies</vt:lpstr>
      <vt:lpstr>Top-down S&amp;T policies and the Technological race</vt:lpstr>
      <vt:lpstr>Space blindness</vt:lpstr>
      <vt:lpstr>Multi-scalarity &amp; multi-purpose</vt:lpstr>
      <vt:lpstr>What we know</vt:lpstr>
      <vt:lpstr>Evolutionary EG theories on  regional development </vt:lpstr>
      <vt:lpstr>PowerPoint Presentation</vt:lpstr>
      <vt:lpstr>PowerPoint Presentation</vt:lpstr>
      <vt:lpstr>PowerPoint Presentation</vt:lpstr>
      <vt:lpstr>EU Regional policy S3S4</vt:lpstr>
      <vt:lpstr>Moonshot and beyond</vt:lpstr>
      <vt:lpstr>Technological Change and  relentless cumulativeness</vt:lpstr>
      <vt:lpstr>Swedish Innovation System</vt:lpstr>
      <vt:lpstr>Sweden</vt:lpstr>
      <vt:lpstr>From innovation policy to  Impact Innovation*</vt:lpstr>
      <vt:lpstr>Challenge: Understanding where places are wrt their industrial identity and the new technology</vt:lpstr>
      <vt:lpstr>Multi-scalar approach to innovation</vt:lpstr>
      <vt:lpstr>Need for nested innovation systems, quintuple helix</vt:lpstr>
      <vt:lpstr>Takeaways </vt:lpstr>
      <vt:lpstr>Thank you l.depropris@bham.ac.uk</vt:lpstr>
    </vt:vector>
  </TitlesOfParts>
  <Company>The 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and Publications</dc:creator>
  <cp:lastModifiedBy>Lisa De Propris (Department of Management)</cp:lastModifiedBy>
  <cp:revision>421</cp:revision>
  <cp:lastPrinted>2022-10-12T11:23:30Z</cp:lastPrinted>
  <dcterms:created xsi:type="dcterms:W3CDTF">2005-06-08T11:15:47Z</dcterms:created>
  <dcterms:modified xsi:type="dcterms:W3CDTF">2022-11-13T21:33:10Z</dcterms:modified>
</cp:coreProperties>
</file>