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314" r:id="rId4"/>
    <p:sldId id="291" r:id="rId5"/>
    <p:sldId id="292" r:id="rId6"/>
    <p:sldId id="313" r:id="rId7"/>
    <p:sldId id="302" r:id="rId8"/>
    <p:sldId id="303" r:id="rId9"/>
    <p:sldId id="304" r:id="rId10"/>
    <p:sldId id="305" r:id="rId11"/>
    <p:sldId id="306" r:id="rId12"/>
    <p:sldId id="3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erap\AppData\Local\Microsoft\Windows\INetCache\Content.Outlook\BQD87RG6\Covid%20Questions%20Pop%20v%20Under%2060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60s'!$B$25:$B$31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60s'!$C$25:$C$31</c:f>
              <c:numCache>
                <c:formatCode>###0.0</c:formatCode>
                <c:ptCount val="7"/>
                <c:pt idx="0">
                  <c:v>21.293800539083556</c:v>
                </c:pt>
                <c:pt idx="1">
                  <c:v>20.350404312668463</c:v>
                </c:pt>
                <c:pt idx="2">
                  <c:v>29.649595687331537</c:v>
                </c:pt>
                <c:pt idx="3">
                  <c:v>18.328840970350406</c:v>
                </c:pt>
                <c:pt idx="4">
                  <c:v>8.4905660377358494</c:v>
                </c:pt>
                <c:pt idx="5">
                  <c:v>0.26954177897574128</c:v>
                </c:pt>
                <c:pt idx="6">
                  <c:v>1.6172506738544474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89-408E-ADE2-04C8A4985EB7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60s'!$B$25:$B$31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60s'!$D$25:$D$31</c:f>
              <c:numCache>
                <c:formatCode>###0.0</c:formatCode>
                <c:ptCount val="7"/>
                <c:pt idx="0">
                  <c:v>26.027397260273972</c:v>
                </c:pt>
                <c:pt idx="1">
                  <c:v>16.894977168949772</c:v>
                </c:pt>
                <c:pt idx="2">
                  <c:v>22.37442922374429</c:v>
                </c:pt>
                <c:pt idx="3">
                  <c:v>20.547945205479451</c:v>
                </c:pt>
                <c:pt idx="4">
                  <c:v>13.24200913242009</c:v>
                </c:pt>
                <c:pt idx="5">
                  <c:v>0</c:v>
                </c:pt>
                <c:pt idx="6">
                  <c:v>0.91324200913242004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89-408E-ADE2-04C8A4985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Population'!$B$100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Population'!$A$323:$A$326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Population'!$B$323:$B$326</c:f>
              <c:numCache>
                <c:formatCode>General</c:formatCode>
                <c:ptCount val="4"/>
                <c:pt idx="0">
                  <c:v>23.3</c:v>
                </c:pt>
                <c:pt idx="1">
                  <c:v>46.3</c:v>
                </c:pt>
                <c:pt idx="2">
                  <c:v>28.5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B9-4ECA-B0C1-7ABC44C4B6C9}"/>
            </c:ext>
          </c:extLst>
        </c:ser>
        <c:ser>
          <c:idx val="1"/>
          <c:order val="1"/>
          <c:tx>
            <c:strRef>
              <c:f>'Figures Population'!$C$100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Population'!$A$323:$A$326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Population'!$C$323:$C$326</c:f>
              <c:numCache>
                <c:formatCode>General</c:formatCode>
                <c:ptCount val="4"/>
                <c:pt idx="0">
                  <c:v>25.5</c:v>
                </c:pt>
                <c:pt idx="1">
                  <c:v>46.9</c:v>
                </c:pt>
                <c:pt idx="2">
                  <c:v>26.2</c:v>
                </c:pt>
                <c:pt idx="3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AB9-4ECA-B0C1-7ABC44C4B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539280"/>
        <c:axId val="925548792"/>
      </c:barChart>
      <c:catAx>
        <c:axId val="9255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48792"/>
        <c:crosses val="autoZero"/>
        <c:auto val="1"/>
        <c:lblAlgn val="ctr"/>
        <c:lblOffset val="100"/>
        <c:noMultiLvlLbl val="0"/>
      </c:catAx>
      <c:valAx>
        <c:axId val="92554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60s'!$B$190:$B$193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Under 60s'!$C$190:$C$193</c:f>
              <c:numCache>
                <c:formatCode>###0.0</c:formatCode>
                <c:ptCount val="4"/>
                <c:pt idx="0">
                  <c:v>33.333333333333329</c:v>
                </c:pt>
                <c:pt idx="1">
                  <c:v>46.218487394957982</c:v>
                </c:pt>
                <c:pt idx="2">
                  <c:v>18.207282913165265</c:v>
                </c:pt>
                <c:pt idx="3">
                  <c:v>2.2408963585434174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B1-4262-9ED4-BC47A355200A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60s'!$B$190:$B$193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Under 60s'!$D$190:$D$193</c:f>
              <c:numCache>
                <c:formatCode>###0.0</c:formatCode>
                <c:ptCount val="4"/>
                <c:pt idx="0">
                  <c:v>32.352941176470587</c:v>
                </c:pt>
                <c:pt idx="1">
                  <c:v>49.509803921568633</c:v>
                </c:pt>
                <c:pt idx="2">
                  <c:v>17.647058823529413</c:v>
                </c:pt>
                <c:pt idx="3">
                  <c:v>0.49019607843137253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B1-4262-9ED4-BC47A3552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Population'!$B$100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Population'!$A$306:$A$309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Population'!$B$306:$B$309</c:f>
              <c:numCache>
                <c:formatCode>General</c:formatCode>
                <c:ptCount val="4"/>
                <c:pt idx="0">
                  <c:v>30.7</c:v>
                </c:pt>
                <c:pt idx="1">
                  <c:v>45.8</c:v>
                </c:pt>
                <c:pt idx="2">
                  <c:v>21.5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A-4785-9E59-661469DBE136}"/>
            </c:ext>
          </c:extLst>
        </c:ser>
        <c:ser>
          <c:idx val="1"/>
          <c:order val="1"/>
          <c:tx>
            <c:strRef>
              <c:f>'Figures Population'!$C$100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Population'!$A$306:$A$309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Population'!$C$306:$C$309</c:f>
              <c:numCache>
                <c:formatCode>General</c:formatCode>
                <c:ptCount val="4"/>
                <c:pt idx="0">
                  <c:v>25.8</c:v>
                </c:pt>
                <c:pt idx="1">
                  <c:v>50.9</c:v>
                </c:pt>
                <c:pt idx="2">
                  <c:v>22.5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A-4785-9E59-661469DBE1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539280"/>
        <c:axId val="925548792"/>
      </c:barChart>
      <c:catAx>
        <c:axId val="9255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48792"/>
        <c:crosses val="autoZero"/>
        <c:auto val="1"/>
        <c:lblAlgn val="ctr"/>
        <c:lblOffset val="100"/>
        <c:noMultiLvlLbl val="0"/>
      </c:catAx>
      <c:valAx>
        <c:axId val="92554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Population'!$B$34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Population'!$A$35:$A$41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Population'!$B$35:$B$41</c:f>
              <c:numCache>
                <c:formatCode>General</c:formatCode>
                <c:ptCount val="7"/>
                <c:pt idx="0">
                  <c:v>18.899999999999999</c:v>
                </c:pt>
                <c:pt idx="1">
                  <c:v>18.7</c:v>
                </c:pt>
                <c:pt idx="2">
                  <c:v>29.6</c:v>
                </c:pt>
                <c:pt idx="3">
                  <c:v>19.8</c:v>
                </c:pt>
                <c:pt idx="4">
                  <c:v>11.5</c:v>
                </c:pt>
                <c:pt idx="5">
                  <c:v>0.3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7-4CE7-B6C1-CD68BBB95BA6}"/>
            </c:ext>
          </c:extLst>
        </c:ser>
        <c:ser>
          <c:idx val="1"/>
          <c:order val="1"/>
          <c:tx>
            <c:strRef>
              <c:f>'Figures Population'!$C$34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Population'!$A$35:$A$41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Population'!$C$35:$C$41</c:f>
              <c:numCache>
                <c:formatCode>General</c:formatCode>
                <c:ptCount val="7"/>
                <c:pt idx="0">
                  <c:v>18.3</c:v>
                </c:pt>
                <c:pt idx="1">
                  <c:v>12.7</c:v>
                </c:pt>
                <c:pt idx="2">
                  <c:v>22.5</c:v>
                </c:pt>
                <c:pt idx="3">
                  <c:v>23.5</c:v>
                </c:pt>
                <c:pt idx="4">
                  <c:v>22.2</c:v>
                </c:pt>
                <c:pt idx="5">
                  <c:v>0.1</c:v>
                </c:pt>
                <c:pt idx="6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7-4CE7-B6C1-CD68BBB95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780984"/>
        <c:axId val="668775408"/>
      </c:barChart>
      <c:catAx>
        <c:axId val="668780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75408"/>
        <c:crosses val="autoZero"/>
        <c:auto val="1"/>
        <c:lblAlgn val="ctr"/>
        <c:lblOffset val="100"/>
        <c:noMultiLvlLbl val="0"/>
      </c:catAx>
      <c:valAx>
        <c:axId val="66877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8780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60s'!$B$58:$B$64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60s'!$C$58:$C$64</c:f>
              <c:numCache>
                <c:formatCode>###0.0</c:formatCode>
                <c:ptCount val="7"/>
                <c:pt idx="0">
                  <c:v>16.576819407008088</c:v>
                </c:pt>
                <c:pt idx="1">
                  <c:v>16.576819407008088</c:v>
                </c:pt>
                <c:pt idx="2">
                  <c:v>23.450134770889488</c:v>
                </c:pt>
                <c:pt idx="3">
                  <c:v>21.69811320754717</c:v>
                </c:pt>
                <c:pt idx="4">
                  <c:v>15.363881401617252</c:v>
                </c:pt>
                <c:pt idx="5">
                  <c:v>1.4824797843665769</c:v>
                </c:pt>
                <c:pt idx="6">
                  <c:v>4.8517520215633425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27-4477-B31B-5EAD87EFC913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60s'!$B$58:$B$64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60s'!$D$58:$D$64</c:f>
              <c:numCache>
                <c:formatCode>###0.0</c:formatCode>
                <c:ptCount val="7"/>
                <c:pt idx="0">
                  <c:v>18.949771689497716</c:v>
                </c:pt>
                <c:pt idx="1">
                  <c:v>13.926940639269406</c:v>
                </c:pt>
                <c:pt idx="2">
                  <c:v>20.776255707762555</c:v>
                </c:pt>
                <c:pt idx="3">
                  <c:v>18.721461187214611</c:v>
                </c:pt>
                <c:pt idx="4">
                  <c:v>22.831050228310502</c:v>
                </c:pt>
                <c:pt idx="5">
                  <c:v>0.91324200913242004</c:v>
                </c:pt>
                <c:pt idx="6">
                  <c:v>3.8812785388127851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27-4477-B31B-5EAD87EFC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Population'!$B$84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Population'!$A$85:$A$91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Population'!$B$85:$B$91</c:f>
              <c:numCache>
                <c:formatCode>General</c:formatCode>
                <c:ptCount val="7"/>
                <c:pt idx="0">
                  <c:v>14.4</c:v>
                </c:pt>
                <c:pt idx="1">
                  <c:v>14</c:v>
                </c:pt>
                <c:pt idx="2">
                  <c:v>20.6</c:v>
                </c:pt>
                <c:pt idx="3">
                  <c:v>19.399999999999999</c:v>
                </c:pt>
                <c:pt idx="4">
                  <c:v>24.7</c:v>
                </c:pt>
                <c:pt idx="5">
                  <c:v>1.9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7-4CD8-AB5B-402AF967E298}"/>
            </c:ext>
          </c:extLst>
        </c:ser>
        <c:ser>
          <c:idx val="1"/>
          <c:order val="1"/>
          <c:tx>
            <c:strRef>
              <c:f>'Figures Population'!$C$84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Population'!$A$85:$A$91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Population'!$C$85:$C$91</c:f>
              <c:numCache>
                <c:formatCode>General</c:formatCode>
                <c:ptCount val="7"/>
                <c:pt idx="0">
                  <c:v>12.6</c:v>
                </c:pt>
                <c:pt idx="1">
                  <c:v>10</c:v>
                </c:pt>
                <c:pt idx="2">
                  <c:v>15.1</c:v>
                </c:pt>
                <c:pt idx="3">
                  <c:v>14.4</c:v>
                </c:pt>
                <c:pt idx="4">
                  <c:v>39.4</c:v>
                </c:pt>
                <c:pt idx="5">
                  <c:v>1.5</c:v>
                </c:pt>
                <c:pt idx="6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87-4CD8-AB5B-402AF967E2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60069904"/>
        <c:axId val="760067608"/>
      </c:barChart>
      <c:catAx>
        <c:axId val="76006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67608"/>
        <c:crosses val="autoZero"/>
        <c:auto val="1"/>
        <c:lblAlgn val="ctr"/>
        <c:lblOffset val="100"/>
        <c:noMultiLvlLbl val="0"/>
      </c:catAx>
      <c:valAx>
        <c:axId val="760067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006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60s'!$B$69:$B$75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60s'!$C$69:$C$75</c:f>
              <c:numCache>
                <c:formatCode>###0.0</c:formatCode>
                <c:ptCount val="7"/>
                <c:pt idx="0">
                  <c:v>29.784366576819405</c:v>
                </c:pt>
                <c:pt idx="1">
                  <c:v>24.528301886792452</c:v>
                </c:pt>
                <c:pt idx="2">
                  <c:v>26.954177897574123</c:v>
                </c:pt>
                <c:pt idx="3">
                  <c:v>13.072776280323451</c:v>
                </c:pt>
                <c:pt idx="4">
                  <c:v>4.3126684636118604</c:v>
                </c:pt>
                <c:pt idx="5">
                  <c:v>0.26954177897574128</c:v>
                </c:pt>
                <c:pt idx="6">
                  <c:v>1.0781671159029651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C0-4FB9-A782-F13AB2890459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60s'!$B$69:$B$75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60s'!$D$69:$D$75</c:f>
              <c:numCache>
                <c:formatCode>###0.0</c:formatCode>
                <c:ptCount val="7"/>
                <c:pt idx="0">
                  <c:v>32.19178082191781</c:v>
                </c:pt>
                <c:pt idx="1">
                  <c:v>25.570776255707763</c:v>
                </c:pt>
                <c:pt idx="2">
                  <c:v>25.799086757990867</c:v>
                </c:pt>
                <c:pt idx="3">
                  <c:v>10.95890410958904</c:v>
                </c:pt>
                <c:pt idx="4">
                  <c:v>4.3378995433789953</c:v>
                </c:pt>
                <c:pt idx="5">
                  <c:v>0.22831050228310501</c:v>
                </c:pt>
                <c:pt idx="6">
                  <c:v>0.91324200913242004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C0-4FB9-A782-F13AB28904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Population'!$B$100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Population'!$A$101:$A$107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Population'!$B$101:$B$107</c:f>
              <c:numCache>
                <c:formatCode>General</c:formatCode>
                <c:ptCount val="7"/>
                <c:pt idx="0">
                  <c:v>28.7</c:v>
                </c:pt>
                <c:pt idx="1">
                  <c:v>24.6</c:v>
                </c:pt>
                <c:pt idx="2">
                  <c:v>27.9</c:v>
                </c:pt>
                <c:pt idx="3">
                  <c:v>12.5</c:v>
                </c:pt>
                <c:pt idx="4">
                  <c:v>5.0999999999999996</c:v>
                </c:pt>
                <c:pt idx="5">
                  <c:v>0.3</c:v>
                </c:pt>
                <c:pt idx="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0-4B73-928A-201F89B248E2}"/>
            </c:ext>
          </c:extLst>
        </c:ser>
        <c:ser>
          <c:idx val="1"/>
          <c:order val="1"/>
          <c:tx>
            <c:strRef>
              <c:f>'Figures Population'!$C$100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Population'!$A$101:$A$107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Population'!$C$101:$C$107</c:f>
              <c:numCache>
                <c:formatCode>General</c:formatCode>
                <c:ptCount val="7"/>
                <c:pt idx="0">
                  <c:v>28.6</c:v>
                </c:pt>
                <c:pt idx="1">
                  <c:v>25.6</c:v>
                </c:pt>
                <c:pt idx="2">
                  <c:v>26.6</c:v>
                </c:pt>
                <c:pt idx="3">
                  <c:v>12.2</c:v>
                </c:pt>
                <c:pt idx="4">
                  <c:v>6.4</c:v>
                </c:pt>
                <c:pt idx="5">
                  <c:v>0.1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90-4B73-928A-201F89B248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539280"/>
        <c:axId val="925548792"/>
      </c:barChart>
      <c:catAx>
        <c:axId val="9255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48792"/>
        <c:crosses val="autoZero"/>
        <c:auto val="1"/>
        <c:lblAlgn val="ctr"/>
        <c:lblOffset val="100"/>
        <c:noMultiLvlLbl val="0"/>
      </c:catAx>
      <c:valAx>
        <c:axId val="92554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60s'!$B$80:$B$86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60s'!$C$80:$C$86</c:f>
              <c:numCache>
                <c:formatCode>###0.0</c:formatCode>
                <c:ptCount val="7"/>
                <c:pt idx="0">
                  <c:v>12.80323450134771</c:v>
                </c:pt>
                <c:pt idx="1">
                  <c:v>15.363881401617252</c:v>
                </c:pt>
                <c:pt idx="2">
                  <c:v>33.153638814016176</c:v>
                </c:pt>
                <c:pt idx="3">
                  <c:v>24.528301886792452</c:v>
                </c:pt>
                <c:pt idx="4">
                  <c:v>12.668463611859837</c:v>
                </c:pt>
                <c:pt idx="5">
                  <c:v>0.26954177897574128</c:v>
                </c:pt>
                <c:pt idx="6">
                  <c:v>1.2129380053908356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73-4099-A101-9769638E7837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60s'!$B$80:$B$86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Under 60s'!$D$80:$D$86</c:f>
              <c:numCache>
                <c:formatCode>###0.0</c:formatCode>
                <c:ptCount val="7"/>
                <c:pt idx="0">
                  <c:v>17.80821917808219</c:v>
                </c:pt>
                <c:pt idx="1">
                  <c:v>14.15525114155251</c:v>
                </c:pt>
                <c:pt idx="2">
                  <c:v>29.452054794520549</c:v>
                </c:pt>
                <c:pt idx="3">
                  <c:v>20.776255707762555</c:v>
                </c:pt>
                <c:pt idx="4">
                  <c:v>16.210045662100455</c:v>
                </c:pt>
                <c:pt idx="5">
                  <c:v>0.26954177897574128</c:v>
                </c:pt>
                <c:pt idx="6">
                  <c:v>1.5981735159817352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73-4099-A101-9769638E7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Population'!$B$100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Population'!$A$117:$A$123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Population'!$B$117:$B$123</c:f>
              <c:numCache>
                <c:formatCode>General</c:formatCode>
                <c:ptCount val="7"/>
                <c:pt idx="0">
                  <c:v>11.5</c:v>
                </c:pt>
                <c:pt idx="1">
                  <c:v>15.6</c:v>
                </c:pt>
                <c:pt idx="2">
                  <c:v>31</c:v>
                </c:pt>
                <c:pt idx="3">
                  <c:v>26.5</c:v>
                </c:pt>
                <c:pt idx="4">
                  <c:v>14.2</c:v>
                </c:pt>
                <c:pt idx="5">
                  <c:v>0.2</c:v>
                </c:pt>
                <c:pt idx="6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6-4E35-AB0E-E4BE3EEB6959}"/>
            </c:ext>
          </c:extLst>
        </c:ser>
        <c:ser>
          <c:idx val="1"/>
          <c:order val="1"/>
          <c:tx>
            <c:strRef>
              <c:f>'Figures Population'!$C$100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Population'!$A$117:$A$123</c:f>
              <c:strCache>
                <c:ptCount val="7"/>
                <c:pt idx="0">
                  <c:v>Extremely concerned</c:v>
                </c:pt>
                <c:pt idx="1">
                  <c:v>Very concerned</c:v>
                </c:pt>
                <c:pt idx="2">
                  <c:v>Somewhat concerned</c:v>
                </c:pt>
                <c:pt idx="3">
                  <c:v>Not very concerned</c:v>
                </c:pt>
                <c:pt idx="4">
                  <c:v>Not concerned at all</c:v>
                </c:pt>
                <c:pt idx="5">
                  <c:v>[DNRO] Prefer not to say</c:v>
                </c:pt>
                <c:pt idx="6">
                  <c:v>[DNRO] Not sure</c:v>
                </c:pt>
              </c:strCache>
            </c:strRef>
          </c:cat>
          <c:val>
            <c:numRef>
              <c:f>'Figures Population'!$C$117:$C$123</c:f>
              <c:numCache>
                <c:formatCode>General</c:formatCode>
                <c:ptCount val="7"/>
                <c:pt idx="0">
                  <c:v>13.9</c:v>
                </c:pt>
                <c:pt idx="1">
                  <c:v>12.7</c:v>
                </c:pt>
                <c:pt idx="2">
                  <c:v>27.1</c:v>
                </c:pt>
                <c:pt idx="3">
                  <c:v>23.5</c:v>
                </c:pt>
                <c:pt idx="4">
                  <c:v>21.9</c:v>
                </c:pt>
                <c:pt idx="5">
                  <c:v>0</c:v>
                </c:pt>
                <c:pt idx="6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6-4E35-AB0E-E4BE3EEB69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5539280"/>
        <c:axId val="925548792"/>
      </c:barChart>
      <c:catAx>
        <c:axId val="9255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48792"/>
        <c:crosses val="autoZero"/>
        <c:auto val="1"/>
        <c:lblAlgn val="ctr"/>
        <c:lblOffset val="100"/>
        <c:noMultiLvlLbl val="0"/>
      </c:catAx>
      <c:valAx>
        <c:axId val="925548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55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'Figures Under 60s'!$C$2</c:f>
              <c:strCache>
                <c:ptCount val="1"/>
                <c:pt idx="0">
                  <c:v>General population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'Figures Under 60s'!$B$200:$B$203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Under 60s'!$C$200:$C$203</c:f>
              <c:numCache>
                <c:formatCode>###0.0</c:formatCode>
                <c:ptCount val="4"/>
                <c:pt idx="0">
                  <c:v>24.369747899159663</c:v>
                </c:pt>
                <c:pt idx="1">
                  <c:v>47.058823529411761</c:v>
                </c:pt>
                <c:pt idx="2">
                  <c:v>26.330532212885156</c:v>
                </c:pt>
                <c:pt idx="3">
                  <c:v>2.2408963585434174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5B-40B7-A143-04E5D8F749AE}"/>
            </c:ext>
          </c:extLst>
        </c:ser>
        <c:ser>
          <c:idx val="1"/>
          <c:order val="1"/>
          <c:tx>
            <c:strRef>
              <c:f>'Figures Under 60s'!$D$2</c:f>
              <c:strCache>
                <c:ptCount val="1"/>
                <c:pt idx="0">
                  <c:v>Affected population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'Figures Under 60s'!$B$200:$B$203</c:f>
              <c:strCache>
                <c:ptCount val="4"/>
                <c:pt idx="0">
                  <c:v>Yes</c:v>
                </c:pt>
                <c:pt idx="1">
                  <c:v>No</c:v>
                </c:pt>
                <c:pt idx="2">
                  <c:v>[DNRO] Not applicable</c:v>
                </c:pt>
                <c:pt idx="3">
                  <c:v>[DNRO] Prefer not to say</c:v>
                </c:pt>
              </c:strCache>
            </c:strRef>
          </c:cat>
          <c:val>
            <c:numRef>
              <c:f>'Figures Under 60s'!$D$200:$D$203</c:f>
              <c:numCache>
                <c:formatCode>###0.0</c:formatCode>
                <c:ptCount val="4"/>
                <c:pt idx="0">
                  <c:v>31.372549019607842</c:v>
                </c:pt>
                <c:pt idx="1">
                  <c:v>43.627450980392155</c:v>
                </c:pt>
                <c:pt idx="2">
                  <c:v>23.52941176470588</c:v>
                </c:pt>
                <c:pt idx="3">
                  <c:v>1.4705882352941175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5B-40B7-A143-04E5D8F74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40544"/>
        <c:axId val="709842840"/>
      </c:barChart>
      <c:catAx>
        <c:axId val="709840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2840"/>
        <c:crosses val="autoZero"/>
        <c:auto val="1"/>
        <c:lblAlgn val="ctr"/>
        <c:lblOffset val="100"/>
        <c:noMultiLvlLbl val="0"/>
      </c:catAx>
      <c:valAx>
        <c:axId val="70984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9840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FF933-904D-4A81-93AC-6EDA6ED9B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3D3CC-97A6-4E03-A066-5EAF69A1BE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C3740-6870-4746-9456-D1C38558D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8AABC-61F4-43BB-B656-7E56F7FCB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4360-0EBB-45D4-A586-4EA8DCFCA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6945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ED7EA-0B1F-4825-9394-FB46C95FE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6915F7-6146-48BD-83FA-482BC4D88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E2BD9-F006-4CA5-87D6-08FD034A6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BF1B4-165F-4C86-8C52-9F7559ED3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9B4E7-985F-4049-AD71-CE99AACD3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907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D7C7A8-CA6A-4EB3-8EDB-0D4F7076DC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4894D7-0CFD-42F1-BF1A-1DD9745EB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3D970A-668B-4C65-AFF6-45E39E0B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A8051-53E2-42F9-8732-50DBA70C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8926-11F5-4032-9FB9-A1F20315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076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7182-DCCD-4F0F-B285-FF3C99CC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1A007-4537-4478-9430-DDAA0B3D7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4D2F8-8279-4229-99D5-118C03CDB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7DD97-AA19-4D39-8A81-D00045436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DB767-5C32-4E19-B1A0-EC069F1F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569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8F829-3D33-4F30-8816-4C94E7F0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8F488-343B-4640-B7E3-C1B577254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AA12E-6B0D-4D53-9A22-D3BC58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C274-A94C-44F7-9546-5D127FAB7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8515-1DB3-4505-9CDC-AC9C13CFA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583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F8C9-9669-4635-916B-9C5661530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271B5-C129-4445-B9CA-4690810A4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CE36EA-C7E7-4CE3-8078-EA915C346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E264A-1123-4093-A7D0-9AF9DC87D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59DB6-A8E9-4A12-9E5E-A849CC55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18099-AF85-4633-BA6F-C5B9E211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22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10E85-6A13-4721-91F4-CD4F59B29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03BB5F-33BD-4992-98D7-A5DD33E15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4492A-4CC8-4C8F-B0D8-D1FB08E20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EF6D62-3812-4D79-A450-79A7C971BC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27F77-A2CD-4BF6-8892-C0C7E0C7C8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CED21-EECA-4EDE-8FD1-4F97AE931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B30867-A317-4D2C-BD26-1548B507A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36CF4-4ECA-448B-B48D-CB997A2E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40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A7A23-6A96-4A9F-B6D2-A26F28955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548F41-3EBD-44B3-A4CF-FD7EC532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7A9283-E0F9-4B8E-80DB-92B3C3E06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3D1516-8DBB-42F8-9EB9-68FABBE04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396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041F9-22AA-47C1-9381-6B8D3560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A5EB73-8A70-4C3C-884A-193B43BFE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0CEBC0-546C-4E72-B0D4-43DD6F29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454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7BEDF-7B45-4FEE-ABED-25B567B0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44FD4-9F74-4243-9977-DAB77B07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8F9953-A6BD-4038-A697-F453E90CD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A766-95BE-4818-8B5E-54B8D910D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432F1-E438-41ED-86DC-43104D0A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22CEBA-4A56-4E78-97F8-6045C0BC7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618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D7635-B255-4D53-884A-3FE3B1193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6C3C23-B9E0-4049-9637-43943E5BD8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7A6209-2A95-423F-9F7C-51C98E6564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D16F3-3B06-4ADA-9402-0BB9EF2A2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AA0BC6-0E3E-4153-A43C-BD25DC02C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FE699-BE4F-4194-A9C8-B69CB97EF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505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1806CF-604E-4FF9-B16A-05F94060B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587BA-616B-4EB2-A6E5-355A44481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3BFEB-CBA3-4D95-8816-FB15E0FF2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E1C93-5CD7-4DD7-849B-1571A8847A77}" type="datetimeFigureOut">
              <a:rPr lang="en-AU" smtClean="0"/>
              <a:t>2/11/2022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B805B-FBD9-4678-8483-42499E89EA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10408-1D24-4773-B7CB-432F3B3685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20982-1654-47C8-AE8D-94766387D9A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818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sign in a desert&#10;&#10;Description automatically generated with low confidence">
            <a:extLst>
              <a:ext uri="{FF2B5EF4-FFF2-40B4-BE49-F238E27FC236}">
                <a16:creationId xmlns:a16="http://schemas.microsoft.com/office/drawing/2014/main" id="{E77EB7C4-CCE7-43FD-B4E6-6F1632112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1" y="702156"/>
            <a:ext cx="8559172" cy="5615095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B29502E-CADB-4783-BC0F-5FC2EC1DE0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357" y="5314696"/>
            <a:ext cx="2062777" cy="1010440"/>
          </a:xfrm>
          <a:prstGeom prst="rect">
            <a:avLst/>
          </a:prstGeom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ED16CE7D-F090-41F2-8F02-D9611BB49D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996" y="3577508"/>
            <a:ext cx="2391982" cy="14916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50A6145-792F-4E23-A163-2F875ECF0091}"/>
              </a:ext>
            </a:extLst>
          </p:cNvPr>
          <p:cNvSpPr txBox="1">
            <a:spLocks/>
          </p:cNvSpPr>
          <p:nvPr/>
        </p:nvSpPr>
        <p:spPr>
          <a:xfrm>
            <a:off x="9251281" y="509034"/>
            <a:ext cx="2940719" cy="7100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RSA Winter Conference</a:t>
            </a:r>
          </a:p>
          <a:p>
            <a:pPr algn="l"/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11CBD20-344E-479F-9111-E2527D347B28}"/>
              </a:ext>
            </a:extLst>
          </p:cNvPr>
          <p:cNvSpPr txBox="1">
            <a:spLocks/>
          </p:cNvSpPr>
          <p:nvPr/>
        </p:nvSpPr>
        <p:spPr>
          <a:xfrm>
            <a:off x="573011" y="1051516"/>
            <a:ext cx="8559172" cy="1096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7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Tough times in Struggle City: The perspective of disadvantaged communities on Covid-19 impacts</a:t>
            </a:r>
            <a:endParaRPr lang="en-US" sz="27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E5C5847-5674-453C-B2D8-CA63A6BA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19054" y="2279828"/>
            <a:ext cx="2648485" cy="853219"/>
          </a:xfrm>
        </p:spPr>
        <p:txBody>
          <a:bodyPr>
            <a:normAutofit/>
          </a:bodyPr>
          <a:lstStyle/>
          <a:p>
            <a:pPr algn="l"/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Professor Andrew Beer</a:t>
            </a:r>
          </a:p>
          <a:p>
            <a:pPr algn="l"/>
            <a:r>
              <a:rPr lang="en-AU" sz="1200" dirty="0">
                <a:latin typeface="Arial" panose="020B0604020202020204" pitchFamily="34" charset="0"/>
                <a:cs typeface="Arial" panose="020B0604020202020204" pitchFamily="34" charset="0"/>
              </a:rPr>
              <a:t>Executive Dean, UniSA Business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7A9585E-B280-4635-99C6-AAB652161575}"/>
              </a:ext>
            </a:extLst>
          </p:cNvPr>
          <p:cNvSpPr txBox="1">
            <a:spLocks/>
          </p:cNvSpPr>
          <p:nvPr/>
        </p:nvSpPr>
        <p:spPr>
          <a:xfrm>
            <a:off x="9251282" y="1194780"/>
            <a:ext cx="2716258" cy="403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November 2022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A9ABDCEA-968E-4A60-A404-0AA006BDA2E3}"/>
              </a:ext>
            </a:extLst>
          </p:cNvPr>
          <p:cNvSpPr txBox="1">
            <a:spLocks/>
          </p:cNvSpPr>
          <p:nvPr/>
        </p:nvSpPr>
        <p:spPr>
          <a:xfrm rot="16200000">
            <a:off x="-676254" y="5010685"/>
            <a:ext cx="2426294" cy="331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700" dirty="0">
                <a:latin typeface="Arial" panose="020B0604020202020204" pitchFamily="34" charset="0"/>
                <a:cs typeface="Arial" panose="020B0604020202020204" pitchFamily="34" charset="0"/>
              </a:rPr>
              <a:t>PHOTOS: SANDY HORNE</a:t>
            </a:r>
          </a:p>
        </p:txBody>
      </p:sp>
    </p:spTree>
    <p:extLst>
      <p:ext uri="{BB962C8B-B14F-4D97-AF65-F5344CB8AC3E}">
        <p14:creationId xmlns:p14="http://schemas.microsoft.com/office/powerpoint/2010/main" val="204524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09C0881-DDC4-4215-8F94-CE64097E806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2561237"/>
              </p:ext>
            </p:extLst>
          </p:nvPr>
        </p:nvGraphicFramePr>
        <p:xfrm>
          <a:off x="636787" y="2715696"/>
          <a:ext cx="5157787" cy="3473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C392C04-F0D3-439E-AB58-BC4E8C1E5E82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16845813"/>
              </p:ext>
            </p:extLst>
          </p:nvPr>
        </p:nvGraphicFramePr>
        <p:xfrm>
          <a:off x="6172200" y="2715695"/>
          <a:ext cx="5183188" cy="3473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33AA6C0E-7D7F-4860-A634-9BE9EAAE11ED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479A0FF-8656-4626-8866-21C0E3489FB8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paying the mortgage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3053E6-2087-4A27-B130-7D6823CB4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BACAD61-E9C9-400C-8877-3135C23E3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6B92FD-7C86-4983-8ACA-47834CF3F495}"/>
              </a:ext>
            </a:extLst>
          </p:cNvPr>
          <p:cNvSpPr txBox="1"/>
          <p:nvPr/>
        </p:nvSpPr>
        <p:spPr>
          <a:xfrm>
            <a:off x="636787" y="2002026"/>
            <a:ext cx="5459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Q25A. Due to the financial stress of COVID-19, has your household not been able to do any of the following things? – Pay your mortgage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CC1A6A-0E19-4287-9D8D-92B05253B886}"/>
              </a:ext>
            </a:extLst>
          </p:cNvPr>
          <p:cNvSpPr txBox="1"/>
          <p:nvPr/>
        </p:nvSpPr>
        <p:spPr>
          <a:xfrm>
            <a:off x="6096000" y="2018405"/>
            <a:ext cx="5433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Q25A. Due to the financial stress of COVID-19, has your household not been able to do any of the following things? – Pay your mortgage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E0C6547-1822-4235-8C3E-43C8452EA5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1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9481E8B-6BD0-456D-99F3-D61AAF5778E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46127582"/>
              </p:ext>
            </p:extLst>
          </p:nvPr>
        </p:nvGraphicFramePr>
        <p:xfrm>
          <a:off x="636787" y="2723662"/>
          <a:ext cx="5157787" cy="34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7F87EC4F-AD0C-4F44-9052-7D8029F4A57C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39632316"/>
              </p:ext>
            </p:extLst>
          </p:nvPr>
        </p:nvGraphicFramePr>
        <p:xfrm>
          <a:off x="6172200" y="2722929"/>
          <a:ext cx="5183188" cy="3466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ED476C6-9D92-49B4-9344-BA82E61DFD68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169B5F8-7129-435F-8925-564FD74C53B3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paying the rent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5FB2C1-D13C-4E7F-BB35-21179AA4E8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7BA7A64F-EBE2-4FD8-9280-AB3561523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9EC350-D51F-4FB5-ACC0-89AA1E5928F2}"/>
              </a:ext>
            </a:extLst>
          </p:cNvPr>
          <p:cNvSpPr txBox="1"/>
          <p:nvPr/>
        </p:nvSpPr>
        <p:spPr>
          <a:xfrm>
            <a:off x="636787" y="2018405"/>
            <a:ext cx="54592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Q25A. Due to the financial stress of COVID-19, has your household not been able to do any of the following things? – Pay your rent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5BCDC5-7B86-42B5-8B30-46C04FE770DB}"/>
              </a:ext>
            </a:extLst>
          </p:cNvPr>
          <p:cNvSpPr txBox="1"/>
          <p:nvPr/>
        </p:nvSpPr>
        <p:spPr>
          <a:xfrm>
            <a:off x="6095999" y="2004234"/>
            <a:ext cx="5433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Q25A. Due to the financial stress of COVID-19, has your household not been able to do any of the following things? – Pay your rent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55D3948-7980-4B83-AEEC-80B474997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9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hore&#10;&#10;Description automatically generated">
            <a:extLst>
              <a:ext uri="{FF2B5EF4-FFF2-40B4-BE49-F238E27FC236}">
                <a16:creationId xmlns:a16="http://schemas.microsoft.com/office/drawing/2014/main" id="{B681279F-2ABE-4DEB-A703-E951A55E9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8200"/>
            <a:ext cx="9714451" cy="2519800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08D90C6-4764-449E-9DCB-8E753EF25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66" y="1719219"/>
            <a:ext cx="10892348" cy="302895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Our data suggest, that for Australia at least 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structure and labour force characteristics are not the only determinants of economic risk arising from COVID</a:t>
            </a:r>
          </a:p>
          <a:p>
            <a:pPr marL="9000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Age profile has an important moderating impact </a:t>
            </a:r>
          </a:p>
          <a:p>
            <a:pPr marL="900000" lvl="2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500" dirty="0">
                <a:latin typeface="Arial" panose="020B0604020202020204" pitchFamily="34" charset="0"/>
                <a:cs typeface="Arial" panose="020B0604020202020204" pitchFamily="34" charset="0"/>
              </a:rPr>
              <a:t>Older populations already out of the workforce do not experience additional economic hardship as a result of COVID </a:t>
            </a:r>
          </a:p>
          <a:p>
            <a:pPr marL="540000" lvl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should be asked about what other factors may affect economic vulnerability in a time of crisis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06DC93-D230-445C-A0F6-E6CED438E832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D7E7BA6-76D7-48CA-8752-8D2EEFC3C0B7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Conclusions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1B85005-34B6-44C3-BD8D-703B7D266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14" y="5662149"/>
            <a:ext cx="1701752" cy="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C5C95-7E2C-40D0-B488-B20213BD4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87" y="1758226"/>
            <a:ext cx="6420961" cy="4737517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800"/>
              </a:spcAft>
              <a:buNone/>
            </a:pPr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Onset of COVID-19 has resulted in a number of indices produced of vulnerability to COVID 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Most have been based on a combination of industry composition regionally, and labour force characteristics – </a:t>
            </a:r>
            <a:r>
              <a:rPr lang="en-AU" sz="18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income and educational attainment 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These indices highlight regions with concentrations in the most affected industries as especially vulnerable </a:t>
            </a:r>
          </a:p>
          <a:p>
            <a:pPr lvl="2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 tourism, meatworks etc </a:t>
            </a:r>
          </a:p>
          <a:p>
            <a:pPr lvl="1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But is it the case that economic structure alone determines vulnerability?</a:t>
            </a:r>
          </a:p>
          <a:p>
            <a:pPr lvl="2">
              <a:lnSpc>
                <a:spcPct val="10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And, do already vulnerable regions suffer more from COVID?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A71E2E-2029-44E2-9E7B-095CA248A4C7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AC4C12-1C49-4013-A3EE-73191F9456BF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 and vulnerability indices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E373D38-9757-4FCD-A20A-1C44FB5B08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14" y="5662149"/>
            <a:ext cx="1701752" cy="833594"/>
          </a:xfrm>
          <a:prstGeom prst="rect">
            <a:avLst/>
          </a:prstGeom>
        </p:spPr>
      </p:pic>
      <p:pic>
        <p:nvPicPr>
          <p:cNvPr id="10" name="Picture 9" descr="A picture containing sky, outdoor, fence&#10;&#10;Description automatically generated">
            <a:extLst>
              <a:ext uri="{FF2B5EF4-FFF2-40B4-BE49-F238E27FC236}">
                <a16:creationId xmlns:a16="http://schemas.microsoft.com/office/drawing/2014/main" id="{C0D2BF7E-273C-4717-89A5-408958ECD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97" y="1895537"/>
            <a:ext cx="4329238" cy="296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83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music&#10;&#10;Description automatically generated">
            <a:extLst>
              <a:ext uri="{FF2B5EF4-FFF2-40B4-BE49-F238E27FC236}">
                <a16:creationId xmlns:a16="http://schemas.microsoft.com/office/drawing/2014/main" id="{E820859C-EF9F-4C59-953B-9F5AE88DD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7" y="4714136"/>
            <a:ext cx="8918274" cy="21438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50360-3531-4091-8C05-CACC37883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87" y="1674012"/>
            <a:ext cx="10892348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Primary data collection via survey of regions affected by auto closure and the broader metropolitan regions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things being equal, we would expect poorer working class regions to be more at risk </a:t>
            </a:r>
          </a:p>
          <a:p>
            <a:pPr marL="720000"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As they are more likely to have a concentration of affected industries</a:t>
            </a:r>
          </a:p>
          <a:p>
            <a:pPr marL="1080000"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working from home is not an option in manufacturing, unlike professional services </a:t>
            </a:r>
          </a:p>
          <a:p>
            <a:pPr marL="720000" lvl="2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One of the places studied was Melbourne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080000" lvl="3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512 days of hard lockdown over the period 2020 and 2021</a:t>
            </a:r>
          </a:p>
          <a:p>
            <a:pPr marL="1080000" lvl="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Not all affected workers received government provided support through COVID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FBE207-0AB2-487B-A450-B94FBDB07539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DA7097-5618-48BD-9802-FCCF117256C6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Survey insights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1E8EF0-6A55-4D79-BC63-573420C66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14" y="5662149"/>
            <a:ext cx="1701752" cy="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4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A5AEBC5-E7D8-4EA4-9A25-BE1E5D606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06" y="599242"/>
            <a:ext cx="6442259" cy="56595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54C974-5BBC-4C0B-9685-436E5564A89A}"/>
              </a:ext>
            </a:extLst>
          </p:cNvPr>
          <p:cNvSpPr/>
          <p:nvPr/>
        </p:nvSpPr>
        <p:spPr>
          <a:xfrm>
            <a:off x="636787" y="603681"/>
            <a:ext cx="3296021" cy="2032987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1BE5274-BE5C-4FC3-B449-207EFBEADADD}"/>
              </a:ext>
            </a:extLst>
          </p:cNvPr>
          <p:cNvSpPr txBox="1">
            <a:spLocks/>
          </p:cNvSpPr>
          <p:nvPr/>
        </p:nvSpPr>
        <p:spPr>
          <a:xfrm>
            <a:off x="840973" y="690039"/>
            <a:ext cx="3091835" cy="174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</a:t>
            </a:r>
            <a:b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 in </a:t>
            </a:r>
            <a:b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South Australia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AD2B7D0-E482-4C63-A261-A653538DDC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14" y="5662149"/>
            <a:ext cx="1701752" cy="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86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FAA70E9-6919-4111-A6E7-11BA82808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994" y="600970"/>
            <a:ext cx="5779675" cy="58947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90F490-25FE-45D5-BAB9-495578B3A226}"/>
              </a:ext>
            </a:extLst>
          </p:cNvPr>
          <p:cNvSpPr/>
          <p:nvPr/>
        </p:nvSpPr>
        <p:spPr>
          <a:xfrm>
            <a:off x="636787" y="603681"/>
            <a:ext cx="3296021" cy="2032987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9592B4C-A7B8-4D85-B9A6-E736609B6A11}"/>
              </a:ext>
            </a:extLst>
          </p:cNvPr>
          <p:cNvSpPr txBox="1">
            <a:spLocks/>
          </p:cNvSpPr>
          <p:nvPr/>
        </p:nvSpPr>
        <p:spPr>
          <a:xfrm>
            <a:off x="840973" y="690039"/>
            <a:ext cx="3091835" cy="174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Case study </a:t>
            </a:r>
            <a:b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 in </a:t>
            </a:r>
            <a:b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Victoria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825ADA-D4B0-4CE0-8A1C-DC0494DC3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814" y="5662149"/>
            <a:ext cx="1701752" cy="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62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722A2-A181-462C-9E36-2DC7610C2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37D08E-37B4-43A8-9038-603A11AD9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13B61ED-B257-4CB8-BD4F-141F533DB35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5802607"/>
              </p:ext>
            </p:extLst>
          </p:nvPr>
        </p:nvGraphicFramePr>
        <p:xfrm>
          <a:off x="636787" y="2701744"/>
          <a:ext cx="5160963" cy="364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B1615D-E8FA-4B29-BD78-90EF369A871B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2909143"/>
              </p:ext>
            </p:extLst>
          </p:nvPr>
        </p:nvGraphicFramePr>
        <p:xfrm>
          <a:off x="6172200" y="2697305"/>
          <a:ext cx="5183188" cy="3643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C63556B-1976-4EE2-A531-28E61A6E8368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ACD0C3C-94D0-4014-B600-6C8EFDB0E87F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financial vulnerability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1FA175-F3D8-4B4F-BF64-277C410F9943}"/>
              </a:ext>
            </a:extLst>
          </p:cNvPr>
          <p:cNvSpPr txBox="1"/>
          <p:nvPr/>
        </p:nvSpPr>
        <p:spPr>
          <a:xfrm>
            <a:off x="636787" y="1986037"/>
            <a:ext cx="5360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financial position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C9C29-90E9-47EC-9DB6-91DF507AC15F}"/>
              </a:ext>
            </a:extLst>
          </p:cNvPr>
          <p:cNvSpPr txBox="1"/>
          <p:nvPr/>
        </p:nvSpPr>
        <p:spPr>
          <a:xfrm>
            <a:off x="6095999" y="1978611"/>
            <a:ext cx="5433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financial position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81B9035-27B1-4B14-B139-2376834AC0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2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586AFA-C7CB-4C29-9A13-A5E4DDAC1C9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00788611"/>
              </p:ext>
            </p:extLst>
          </p:nvPr>
        </p:nvGraphicFramePr>
        <p:xfrm>
          <a:off x="636787" y="2728842"/>
          <a:ext cx="5157787" cy="346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FBB1A08-79FA-49B2-B31E-A25E13A17DA3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371847"/>
              </p:ext>
            </p:extLst>
          </p:nvPr>
        </p:nvGraphicFramePr>
        <p:xfrm>
          <a:off x="6172200" y="2728841"/>
          <a:ext cx="5183188" cy="3460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31BD6FA-5B6F-4847-A42B-36D75669CE80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F53FEFD-388F-4053-9D6D-FE4CE99EE078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employment security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5E94E1D-5C5C-4639-B36D-9D331ABA7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7BA5881-3EDF-4288-98A6-955BADDBA4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19B2AA-AE26-4B3F-B1FF-7F72678D8C94}"/>
              </a:ext>
            </a:extLst>
          </p:cNvPr>
          <p:cNvSpPr txBox="1"/>
          <p:nvPr/>
        </p:nvSpPr>
        <p:spPr>
          <a:xfrm>
            <a:off x="636787" y="2015172"/>
            <a:ext cx="5360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job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96AD00-A6EB-41F0-A101-2D2BEDE74B5A}"/>
              </a:ext>
            </a:extLst>
          </p:cNvPr>
          <p:cNvSpPr txBox="1"/>
          <p:nvPr/>
        </p:nvSpPr>
        <p:spPr>
          <a:xfrm>
            <a:off x="6095999" y="2023429"/>
            <a:ext cx="5433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job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4A65A9-A788-4781-A63B-A205DDFD3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20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ABF72BA-4590-4B21-BA53-B8E44AA6009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4597090"/>
              </p:ext>
            </p:extLst>
          </p:nvPr>
        </p:nvGraphicFramePr>
        <p:xfrm>
          <a:off x="636787" y="2720588"/>
          <a:ext cx="5157787" cy="3482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F820F75-209C-4102-8AEF-6D5562172777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62218930"/>
              </p:ext>
            </p:extLst>
          </p:nvPr>
        </p:nvGraphicFramePr>
        <p:xfrm>
          <a:off x="6172200" y="2706727"/>
          <a:ext cx="5183188" cy="348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12590969-ED1F-4E1D-A7A0-EC2DA3D84566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E94542B-61CD-4BBD-8723-D0C43FAD749A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freedom to enjoy life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E823CCD-CABF-4ECA-80E6-D78330B09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6475444-D8E4-4077-BED9-BCE19BDC9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85EF5-0953-4303-8029-246FEAA17197}"/>
              </a:ext>
            </a:extLst>
          </p:cNvPr>
          <p:cNvSpPr txBox="1"/>
          <p:nvPr/>
        </p:nvSpPr>
        <p:spPr>
          <a:xfrm>
            <a:off x="636787" y="1993057"/>
            <a:ext cx="5360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freedom to enjoy life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0502A2-323F-4C55-BAB9-B665891339F1}"/>
              </a:ext>
            </a:extLst>
          </p:cNvPr>
          <p:cNvSpPr txBox="1"/>
          <p:nvPr/>
        </p:nvSpPr>
        <p:spPr>
          <a:xfrm>
            <a:off x="6095999" y="1993057"/>
            <a:ext cx="54331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freedom to enjoy life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5287AD-7FFA-4C43-93B6-AC675F5C7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57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0F8AF1B-1833-4BEE-A5A4-59E05F30290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8119967"/>
              </p:ext>
            </p:extLst>
          </p:nvPr>
        </p:nvGraphicFramePr>
        <p:xfrm>
          <a:off x="636787" y="2706549"/>
          <a:ext cx="5157787" cy="3489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84FA98B-9215-42EB-B18B-A9E63FC786F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01067178"/>
              </p:ext>
            </p:extLst>
          </p:nvPr>
        </p:nvGraphicFramePr>
        <p:xfrm>
          <a:off x="6172200" y="2699707"/>
          <a:ext cx="5183188" cy="3489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E687EEA6-DA98-4DB2-AE65-B67B9D5F6707}"/>
              </a:ext>
            </a:extLst>
          </p:cNvPr>
          <p:cNvSpPr/>
          <p:nvPr/>
        </p:nvSpPr>
        <p:spPr>
          <a:xfrm>
            <a:off x="636787" y="603682"/>
            <a:ext cx="10892348" cy="83359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49DF7D-818F-4505-97E9-191E4A4D4239}"/>
              </a:ext>
            </a:extLst>
          </p:cNvPr>
          <p:cNvSpPr txBox="1">
            <a:spLocks/>
          </p:cNvSpPr>
          <p:nvPr/>
        </p:nvSpPr>
        <p:spPr>
          <a:xfrm>
            <a:off x="840973" y="690037"/>
            <a:ext cx="10407035" cy="625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Perceived access to basic necessities</a:t>
            </a:r>
            <a:endParaRPr lang="en-A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96638D-8402-42E0-9237-2D4ADEEEF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787" y="1634194"/>
            <a:ext cx="5157787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Under 60 years 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7710B80-E793-4F0B-A1A6-385B26940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39218"/>
            <a:ext cx="5183188" cy="51675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Entire population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AD388F-8548-44F3-B281-5A508E75B6C1}"/>
              </a:ext>
            </a:extLst>
          </p:cNvPr>
          <p:cNvSpPr txBox="1"/>
          <p:nvPr/>
        </p:nvSpPr>
        <p:spPr>
          <a:xfrm>
            <a:off x="636787" y="1986038"/>
            <a:ext cx="53607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access to basic necessities</a:t>
            </a:r>
            <a:endParaRPr lang="en-US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933449-C24C-4E91-8C47-4F411A3D60C5}"/>
              </a:ext>
            </a:extLst>
          </p:cNvPr>
          <p:cNvSpPr txBox="1"/>
          <p:nvPr/>
        </p:nvSpPr>
        <p:spPr>
          <a:xfrm>
            <a:off x="6096000" y="1991931"/>
            <a:ext cx="5433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Q20. How concerned are you about the following areas due to </a:t>
            </a:r>
            <a:b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b="0" i="0" u="none" strike="noStrike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COVID-19? – My access to basic necessities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311E0BA-1472-466B-8AB9-5B7CA14F77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234" y="762924"/>
            <a:ext cx="1145691" cy="56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51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614</Words>
  <Application>Microsoft Office PowerPoint</Application>
  <PresentationFormat>Widescreen</PresentationFormat>
  <Paragraphs>60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Beer</dc:creator>
  <cp:lastModifiedBy>Sandy Horne</cp:lastModifiedBy>
  <cp:revision>77</cp:revision>
  <dcterms:created xsi:type="dcterms:W3CDTF">2022-02-14T03:49:41Z</dcterms:created>
  <dcterms:modified xsi:type="dcterms:W3CDTF">2022-11-02T01:05:42Z</dcterms:modified>
</cp:coreProperties>
</file>