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316" r:id="rId4"/>
    <p:sldId id="540" r:id="rId5"/>
    <p:sldId id="551" r:id="rId6"/>
    <p:sldId id="552" r:id="rId7"/>
    <p:sldId id="543" r:id="rId8"/>
    <p:sldId id="553" r:id="rId9"/>
    <p:sldId id="554" r:id="rId10"/>
    <p:sldId id="555" r:id="rId11"/>
    <p:sldId id="556" r:id="rId12"/>
    <p:sldId id="314" r:id="rId13"/>
    <p:sldId id="545" r:id="rId14"/>
    <p:sldId id="546" r:id="rId15"/>
    <p:sldId id="548" r:id="rId16"/>
    <p:sldId id="547" r:id="rId17"/>
    <p:sldId id="549" r:id="rId18"/>
    <p:sldId id="550" r:id="rId19"/>
    <p:sldId id="31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F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F933-904D-4A81-93AC-6EDA6ED9B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3D3CC-97A6-4E03-A066-5EAF69A1B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3740-6870-4746-9456-D1C38558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8AABC-61F4-43BB-B656-7E56F7FC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04360-0EBB-45D4-A586-4EA8DCFC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94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D7EA-0B1F-4825-9394-FB46C95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915F7-6146-48BD-83FA-482BC4D88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2BD9-F006-4CA5-87D6-08FD034A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BF1B4-165F-4C86-8C52-9F7559ED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9B4E7-985F-4049-AD71-CE99AACD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07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7C7A8-CA6A-4EB3-8EDB-0D4F7076D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894D7-0CFD-42F1-BF1A-1DD9745EB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D970A-668B-4C65-AFF6-45E39E0B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8051-53E2-42F9-8732-50DBA70C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B8926-11F5-4032-9FB9-A1F20315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076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7182-DCCD-4F0F-B285-FF3C99CC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A007-4537-4478-9430-DDAA0B3D7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4D2F8-8279-4229-99D5-118C03CD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7DD97-AA19-4D39-8A81-D0004543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B767-5C32-4E19-B1A0-EC069F1F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69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F829-3D33-4F30-8816-4C94E7F0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F488-343B-4640-B7E3-C1B577254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AA12E-6B0D-4D53-9A22-D3BC5825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AC274-A94C-44F7-9546-5D127FAB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98515-1DB3-4505-9CDC-AC9C13CF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583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F8C9-9669-4635-916B-9C566153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71B5-C129-4445-B9CA-4690810A4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E36EA-C7E7-4CE3-8078-EA915C346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E264A-1123-4093-A7D0-9AF9DC87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59DB6-A8E9-4A12-9E5E-A849CC55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18099-AF85-4633-BA6F-C5B9E211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22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0E85-6A13-4721-91F4-CD4F59B2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3BB5F-33BD-4992-98D7-A5DD33E15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4492A-4CC8-4C8F-B0D8-D1FB08E20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F6D62-3812-4D79-A450-79A7C971B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727F77-A2CD-4BF6-8892-C0C7E0C7C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5CED21-EECA-4EDE-8FD1-4F97AE93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30867-A317-4D2C-BD26-1548B507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36CF4-4ECA-448B-B48D-CB997A2E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14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7A23-6A96-4A9F-B6D2-A26F2895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48F41-3EBD-44B3-A4CF-FD7EC532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A9283-E0F9-4B8E-80DB-92B3C3E0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D1516-8DBB-42F8-9EB9-68FABBE0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396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E041F9-22AA-47C1-9381-6B8D3560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5EB73-8A70-4C3C-884A-193B43BFE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CEBC0-546C-4E72-B0D4-43DD6F29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454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BEDF-7B45-4FEE-ABED-25B567B0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44FD4-9F74-4243-9977-DAB77B070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F9953-A6BD-4038-A697-F453E90CD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FA766-95BE-4818-8B5E-54B8D910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32F1-E438-41ED-86DC-43104D0A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2CEBA-4A56-4E78-97F8-6045C0BC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618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7635-B255-4D53-884A-3FE3B119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C3C23-B9E0-4049-9637-43943E5BD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A6209-2A95-423F-9F7C-51C98E656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D16F3-3B06-4ADA-9402-0BB9EF2A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A0BC6-0E3E-4153-A43C-BD25DC02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FE699-BE4F-4194-A9C8-B69CB97E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05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806CF-604E-4FF9-B16A-05F94060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587BA-616B-4EB2-A6E5-355A44481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3BFEB-CBA3-4D95-8816-FB15E0FF2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E1C93-5CD7-4DD7-849B-1571A8847A77}" type="datetimeFigureOut">
              <a:rPr lang="en-AU" smtClean="0"/>
              <a:t>9/11/2022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B805B-FBD9-4678-8483-42499E89E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10408-1D24-4773-B7CB-432F3B368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0982-1654-47C8-AE8D-94766387D9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818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29502E-CADB-4783-BC0F-5FC2EC1DE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17" y="5491770"/>
            <a:ext cx="1955023" cy="95765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D16CE7D-F090-41F2-8F02-D9611BB49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31" y="4332294"/>
            <a:ext cx="1870954" cy="11666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0A6145-792F-4E23-A163-2F875ECF0091}"/>
              </a:ext>
            </a:extLst>
          </p:cNvPr>
          <p:cNvSpPr txBox="1">
            <a:spLocks/>
          </p:cNvSpPr>
          <p:nvPr/>
        </p:nvSpPr>
        <p:spPr>
          <a:xfrm>
            <a:off x="9285167" y="508485"/>
            <a:ext cx="2940719" cy="7100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RSA Winter Conference</a:t>
            </a:r>
          </a:p>
          <a:p>
            <a:pPr algn="l"/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5C5847-5674-453C-B2D8-CA63A6BAC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167" y="1514597"/>
            <a:ext cx="2634748" cy="1018714"/>
          </a:xfrm>
        </p:spPr>
        <p:txBody>
          <a:bodyPr>
            <a:normAutofit/>
          </a:bodyPr>
          <a:lstStyle/>
          <a:p>
            <a:pPr algn="l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Jacob Irving – 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presenting</a:t>
            </a:r>
            <a:b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PhD Candidate and Project Officer, UniSA Business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7A9585E-B280-4635-99C6-AAB652161575}"/>
              </a:ext>
            </a:extLst>
          </p:cNvPr>
          <p:cNvSpPr txBox="1">
            <a:spLocks/>
          </p:cNvSpPr>
          <p:nvPr/>
        </p:nvSpPr>
        <p:spPr>
          <a:xfrm>
            <a:off x="9294693" y="1194231"/>
            <a:ext cx="2716258" cy="403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November 2022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9ABDCEA-968E-4A60-A404-0AA006BDA2E3}"/>
              </a:ext>
            </a:extLst>
          </p:cNvPr>
          <p:cNvSpPr txBox="1">
            <a:spLocks/>
          </p:cNvSpPr>
          <p:nvPr/>
        </p:nvSpPr>
        <p:spPr>
          <a:xfrm rot="16200000">
            <a:off x="-991532" y="5153560"/>
            <a:ext cx="2426294" cy="331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PHOTOS: SANDY HORNE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AED168-E993-4C47-9A6C-8AD58DC257AD}"/>
              </a:ext>
            </a:extLst>
          </p:cNvPr>
          <p:cNvSpPr txBox="1">
            <a:spLocks/>
          </p:cNvSpPr>
          <p:nvPr/>
        </p:nvSpPr>
        <p:spPr>
          <a:xfrm>
            <a:off x="9285167" y="2299770"/>
            <a:ext cx="2716258" cy="80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Akshay Vij</a:t>
            </a:r>
            <a:b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Associate Professor,</a:t>
            </a:r>
            <a:b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UniSA Business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A3C792-EB78-4571-B62C-4438F4BC5135}"/>
              </a:ext>
            </a:extLst>
          </p:cNvPr>
          <p:cNvSpPr txBox="1">
            <a:spLocks/>
          </p:cNvSpPr>
          <p:nvPr/>
        </p:nvSpPr>
        <p:spPr>
          <a:xfrm>
            <a:off x="9285167" y="3046745"/>
            <a:ext cx="1974073" cy="80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Sally Weller</a:t>
            </a:r>
            <a:b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Associate Professor, UniSA Business</a:t>
            </a:r>
          </a:p>
        </p:txBody>
      </p:sp>
      <p:pic>
        <p:nvPicPr>
          <p:cNvPr id="19" name="Picture 18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B4661DCE-D639-49B1-891E-9501D34C7D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7" y="678538"/>
            <a:ext cx="9039645" cy="5770428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0E672AC8-65C8-4259-B397-E649128AD390}"/>
              </a:ext>
            </a:extLst>
          </p:cNvPr>
          <p:cNvSpPr txBox="1">
            <a:spLocks/>
          </p:cNvSpPr>
          <p:nvPr/>
        </p:nvSpPr>
        <p:spPr>
          <a:xfrm>
            <a:off x="221615" y="5319281"/>
            <a:ext cx="8796309" cy="1096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Labour Market Preferences in a </a:t>
            </a:r>
            <a:br>
              <a:rPr lang="en-AU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Changing World of Work: A Discrete Choice Experiment</a:t>
            </a:r>
            <a:endParaRPr lang="en-US" sz="2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A1BEE2C-1BF2-4E77-9F69-88B364647DE5}"/>
              </a:ext>
            </a:extLst>
          </p:cNvPr>
          <p:cNvSpPr txBox="1">
            <a:spLocks/>
          </p:cNvSpPr>
          <p:nvPr/>
        </p:nvSpPr>
        <p:spPr>
          <a:xfrm>
            <a:off x="9285167" y="3749080"/>
            <a:ext cx="1974073" cy="80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Andrew Beer</a:t>
            </a:r>
            <a:b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Executive Dean, UniSA Business</a:t>
            </a:r>
          </a:p>
        </p:txBody>
      </p:sp>
    </p:spTree>
    <p:extLst>
      <p:ext uri="{BB962C8B-B14F-4D97-AF65-F5344CB8AC3E}">
        <p14:creationId xmlns:p14="http://schemas.microsoft.com/office/powerpoint/2010/main" val="204524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9871E-64F1-AA4F-961B-9A34F31B7538}"/>
              </a:ext>
            </a:extLst>
          </p:cNvPr>
          <p:cNvGraphicFramePr>
            <a:graphicFrameLocks noGrp="1"/>
          </p:cNvGraphicFramePr>
          <p:nvPr/>
        </p:nvGraphicFramePr>
        <p:xfrm>
          <a:off x="3855677" y="795730"/>
          <a:ext cx="6159918" cy="581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873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lvl="0"/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Skill utilisation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Opportunity to improve on existing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Uses current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pre-employment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post-employment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Supervision duties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Significant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Reputation for good work policies and practices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Autonomy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control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lot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Working hours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20 hours a week)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10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Employment Contract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Permanent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Casual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year fixed term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one-way door-to-door commute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take home pay after taxes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number that can vary between -20% and +20% of their current salary (for individuals currently in paid employment, use middle of current salary range; for individuals currently unemployed, use middle of salary range when their contract in the auto industry ended)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7C9BBE24-F25B-4370-94AF-BC0730B922F6}"/>
              </a:ext>
            </a:extLst>
          </p:cNvPr>
          <p:cNvSpPr/>
          <p:nvPr/>
        </p:nvSpPr>
        <p:spPr>
          <a:xfrm rot="16200000">
            <a:off x="7572742" y="-1742393"/>
            <a:ext cx="230678" cy="4655029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9072-FDE4-44E1-A9B4-AB54F38796F6}"/>
              </a:ext>
            </a:extLst>
          </p:cNvPr>
          <p:cNvSpPr txBox="1"/>
          <p:nvPr/>
        </p:nvSpPr>
        <p:spPr>
          <a:xfrm>
            <a:off x="6255391" y="95224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of levels for each attribute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BA433-0E8A-4730-A3B1-6C80D5410971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7039C27-B309-4B14-A409-03B680BFAF6C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Attribute </a:t>
            </a:r>
            <a:b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9CC61-3030-44AA-994E-B1193009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DF930-FC6C-48A9-ACE8-59CC61416EF4}"/>
              </a:ext>
            </a:extLst>
          </p:cNvPr>
          <p:cNvSpPr/>
          <p:nvPr/>
        </p:nvSpPr>
        <p:spPr>
          <a:xfrm>
            <a:off x="5340246" y="3352800"/>
            <a:ext cx="4655029" cy="833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9871E-64F1-AA4F-961B-9A34F31B7538}"/>
              </a:ext>
            </a:extLst>
          </p:cNvPr>
          <p:cNvGraphicFramePr>
            <a:graphicFrameLocks noGrp="1"/>
          </p:cNvGraphicFramePr>
          <p:nvPr/>
        </p:nvGraphicFramePr>
        <p:xfrm>
          <a:off x="3855677" y="795730"/>
          <a:ext cx="6159918" cy="581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873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lvl="0"/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Skill utilisation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Opportunity to improve on existing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Uses current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pre-employment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post-employment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Supervision duties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Significant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Reputation for good work policies and practices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Autonomy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control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lot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Working hours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20 hours a week)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10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Employment Contract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Permanent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Casual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year fixed term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one-way door-to-door commute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take home pay after taxes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number that can vary between -20% and +20% of their current salary (for individuals currently in paid employment, use middle of current salary range; for individuals currently unemployed, use middle of salary range when their contract in the auto industry ended)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7C9BBE24-F25B-4370-94AF-BC0730B922F6}"/>
              </a:ext>
            </a:extLst>
          </p:cNvPr>
          <p:cNvSpPr/>
          <p:nvPr/>
        </p:nvSpPr>
        <p:spPr>
          <a:xfrm rot="16200000">
            <a:off x="7572742" y="-1742393"/>
            <a:ext cx="230678" cy="4655029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9072-FDE4-44E1-A9B4-AB54F38796F6}"/>
              </a:ext>
            </a:extLst>
          </p:cNvPr>
          <p:cNvSpPr txBox="1"/>
          <p:nvPr/>
        </p:nvSpPr>
        <p:spPr>
          <a:xfrm>
            <a:off x="6255391" y="95224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of levels for each attribute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BA433-0E8A-4730-A3B1-6C80D5410971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7039C27-B309-4B14-A409-03B680BFAF6C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Attribute </a:t>
            </a:r>
            <a:b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9CC61-3030-44AA-994E-B1193009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0360-3531-4091-8C05-CACC3788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87" y="1674012"/>
            <a:ext cx="10892348" cy="4351338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Autonomy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employer reputation 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good work policies and practices, are the two most important non-pecuniary job attributes, with compensating wage differentials around </a:t>
            </a:r>
            <a:r>
              <a:rPr lang="en-AU" sz="1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AUD per hour</a:t>
            </a:r>
            <a:r>
              <a:rPr lang="en-AU" sz="1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(3.5 USD)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 security 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denoted by contract tenure) and </a:t>
            </a: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 utilisation 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also important, but less so than the above attributes, with compensating wage differentials around between </a:t>
            </a: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AUD and 3 AUD per hour (.7 USD to 2 USD)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A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Supervision duties 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seem to be an important attribute, showing up as insignificant in the model.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BE207-0AB2-487B-A450-B94FBDB07539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DA7097-5618-48BD-9802-FCCF117256C6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findings 1 – worker preferences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1E8EF0-6A55-4D79-BC63-573420C6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8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1EDEA6-8D07-0E4D-BE85-9A4BF72D3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384365"/>
              </p:ext>
            </p:extLst>
          </p:nvPr>
        </p:nvGraphicFramePr>
        <p:xfrm>
          <a:off x="788670" y="1079024"/>
          <a:ext cx="10607043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4512837">
                  <a:extLst>
                    <a:ext uri="{9D8B030D-6E8A-4147-A177-3AD203B41FA5}">
                      <a16:colId xmlns:a16="http://schemas.microsoft.com/office/drawing/2014/main" val="2779817759"/>
                    </a:ext>
                  </a:extLst>
                </a:gridCol>
                <a:gridCol w="1015701">
                  <a:extLst>
                    <a:ext uri="{9D8B030D-6E8A-4147-A177-3AD203B41FA5}">
                      <a16:colId xmlns:a16="http://schemas.microsoft.com/office/drawing/2014/main" val="4265919321"/>
                    </a:ext>
                  </a:extLst>
                </a:gridCol>
                <a:gridCol w="1015701">
                  <a:extLst>
                    <a:ext uri="{9D8B030D-6E8A-4147-A177-3AD203B41FA5}">
                      <a16:colId xmlns:a16="http://schemas.microsoft.com/office/drawing/2014/main" val="2577212472"/>
                    </a:ext>
                  </a:extLst>
                </a:gridCol>
                <a:gridCol w="1015701">
                  <a:extLst>
                    <a:ext uri="{9D8B030D-6E8A-4147-A177-3AD203B41FA5}">
                      <a16:colId xmlns:a16="http://schemas.microsoft.com/office/drawing/2014/main" val="2078815745"/>
                    </a:ext>
                  </a:extLst>
                </a:gridCol>
                <a:gridCol w="1015701">
                  <a:extLst>
                    <a:ext uri="{9D8B030D-6E8A-4147-A177-3AD203B41FA5}">
                      <a16:colId xmlns:a16="http://schemas.microsoft.com/office/drawing/2014/main" val="1006975159"/>
                    </a:ext>
                  </a:extLst>
                </a:gridCol>
                <a:gridCol w="1015701">
                  <a:extLst>
                    <a:ext uri="{9D8B030D-6E8A-4147-A177-3AD203B41FA5}">
                      <a16:colId xmlns:a16="http://schemas.microsoft.com/office/drawing/2014/main" val="960518872"/>
                    </a:ext>
                  </a:extLst>
                </a:gridCol>
                <a:gridCol w="1015701">
                  <a:extLst>
                    <a:ext uri="{9D8B030D-6E8A-4147-A177-3AD203B41FA5}">
                      <a16:colId xmlns:a16="http://schemas.microsoft.com/office/drawing/2014/main" val="3841049733"/>
                    </a:ext>
                  </a:extLst>
                </a:gridCol>
              </a:tblGrid>
              <a:tr h="177800">
                <a:tc rowSpan="2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Statement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Distribution of responses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score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091387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1 - Strongly disagree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5 - Strongly agree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749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what extent do you agree or disagree with the following statements about your willingness to take on a different job from your current/previous employment?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88552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prefer to continue to work in my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usual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occupation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22.3%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3.60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96577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would consider branching out into a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related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occupation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15.2%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38.8%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2943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am ready for a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change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occupation, I want to try something different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19.1%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2.74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88146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would accept work in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another occupation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while I continue to search for my preferred work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17.5%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24.9%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26.9%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22.3%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2.79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63626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might have to accept work in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another occupation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put food on the table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33.3%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2.46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4414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 not much care what I do for work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as long as I get paid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9.4%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81241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 is important that what I do uses my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existing skills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abilities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24.6%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22.3%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6778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would be willing to retrain to qualify for work in a </a:t>
                      </a: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occupation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11.7%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28.2%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3.56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16630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175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Travel time to work plays a significant role in my choice of workplace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24.9%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34.0%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26.2%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3.69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83358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9B1FF0B-0D6D-E04D-BD22-5489756E8BA2}"/>
              </a:ext>
            </a:extLst>
          </p:cNvPr>
          <p:cNvSpPr/>
          <p:nvPr/>
        </p:nvSpPr>
        <p:spPr>
          <a:xfrm>
            <a:off x="788669" y="592713"/>
            <a:ext cx="10607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statistics for responses to different attitudinal statements</a:t>
            </a:r>
            <a:r>
              <a:rPr lang="en-AU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4DEA4A-BB64-4E7E-AEF4-F8DF08027F5D}"/>
              </a:ext>
            </a:extLst>
          </p:cNvPr>
          <p:cNvSpPr/>
          <p:nvPr/>
        </p:nvSpPr>
        <p:spPr>
          <a:xfrm>
            <a:off x="705522" y="3241963"/>
            <a:ext cx="4563611" cy="16810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4A6013-6F68-4EB1-89AC-9F06E1DFDFFF}"/>
              </a:ext>
            </a:extLst>
          </p:cNvPr>
          <p:cNvSpPr/>
          <p:nvPr/>
        </p:nvSpPr>
        <p:spPr>
          <a:xfrm>
            <a:off x="10889672" y="3223491"/>
            <a:ext cx="513657" cy="16810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069345B-8C99-41D4-988E-D9CA2298C72F}"/>
              </a:ext>
            </a:extLst>
          </p:cNvPr>
          <p:cNvSpPr/>
          <p:nvPr/>
        </p:nvSpPr>
        <p:spPr>
          <a:xfrm>
            <a:off x="11545455" y="2604822"/>
            <a:ext cx="129309" cy="110836"/>
          </a:xfrm>
          <a:prstGeom prst="triangle">
            <a:avLst/>
          </a:prstGeom>
          <a:solidFill>
            <a:srgbClr val="00F42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848CC83-5EDA-4D93-9896-7329304DC7D1}"/>
              </a:ext>
            </a:extLst>
          </p:cNvPr>
          <p:cNvSpPr/>
          <p:nvPr/>
        </p:nvSpPr>
        <p:spPr>
          <a:xfrm flipV="1">
            <a:off x="11552751" y="3373582"/>
            <a:ext cx="129309" cy="11083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5FE6206-D458-45B0-B9B6-E4BE7E18C4CF}"/>
              </a:ext>
            </a:extLst>
          </p:cNvPr>
          <p:cNvSpPr/>
          <p:nvPr/>
        </p:nvSpPr>
        <p:spPr>
          <a:xfrm flipV="1">
            <a:off x="11552750" y="3775366"/>
            <a:ext cx="129309" cy="11083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147CA82-4B87-40D4-AFFC-C7A79A198631}"/>
              </a:ext>
            </a:extLst>
          </p:cNvPr>
          <p:cNvSpPr/>
          <p:nvPr/>
        </p:nvSpPr>
        <p:spPr>
          <a:xfrm flipV="1">
            <a:off x="11552750" y="4214097"/>
            <a:ext cx="129309" cy="11083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A525093-C29A-484E-A861-DB9AC5B3EE5D}"/>
              </a:ext>
            </a:extLst>
          </p:cNvPr>
          <p:cNvSpPr/>
          <p:nvPr/>
        </p:nvSpPr>
        <p:spPr>
          <a:xfrm flipV="1">
            <a:off x="11545452" y="4652828"/>
            <a:ext cx="129309" cy="11083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41B70C6-2A36-454B-972D-79909051EFF0}"/>
              </a:ext>
            </a:extLst>
          </p:cNvPr>
          <p:cNvSpPr/>
          <p:nvPr/>
        </p:nvSpPr>
        <p:spPr>
          <a:xfrm>
            <a:off x="11554690" y="2941951"/>
            <a:ext cx="129309" cy="110836"/>
          </a:xfrm>
          <a:prstGeom prst="triangle">
            <a:avLst/>
          </a:prstGeom>
          <a:solidFill>
            <a:srgbClr val="00F42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73065D0-5435-465D-B741-D96312637DBE}"/>
              </a:ext>
            </a:extLst>
          </p:cNvPr>
          <p:cNvSpPr/>
          <p:nvPr/>
        </p:nvSpPr>
        <p:spPr>
          <a:xfrm>
            <a:off x="11543515" y="5091559"/>
            <a:ext cx="129309" cy="110836"/>
          </a:xfrm>
          <a:prstGeom prst="triangle">
            <a:avLst/>
          </a:prstGeom>
          <a:solidFill>
            <a:srgbClr val="00F42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B618B-1262-4849-9C5B-B032125112A7}"/>
              </a:ext>
            </a:extLst>
          </p:cNvPr>
          <p:cNvSpPr/>
          <p:nvPr/>
        </p:nvSpPr>
        <p:spPr>
          <a:xfrm>
            <a:off x="697906" y="2586350"/>
            <a:ext cx="4563611" cy="618669"/>
          </a:xfrm>
          <a:prstGeom prst="rect">
            <a:avLst/>
          </a:prstGeom>
          <a:noFill/>
          <a:ln w="25400">
            <a:solidFill>
              <a:srgbClr val="00F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197D2D-E80C-4A12-8E47-4471B046A9B3}"/>
              </a:ext>
            </a:extLst>
          </p:cNvPr>
          <p:cNvSpPr/>
          <p:nvPr/>
        </p:nvSpPr>
        <p:spPr>
          <a:xfrm>
            <a:off x="705522" y="4963433"/>
            <a:ext cx="4563611" cy="404525"/>
          </a:xfrm>
          <a:prstGeom prst="rect">
            <a:avLst/>
          </a:prstGeom>
          <a:noFill/>
          <a:ln w="25400">
            <a:solidFill>
              <a:srgbClr val="00F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AF0DA2-F58C-4F77-BB7A-ECEEC03F4C78}"/>
              </a:ext>
            </a:extLst>
          </p:cNvPr>
          <p:cNvSpPr/>
          <p:nvPr/>
        </p:nvSpPr>
        <p:spPr>
          <a:xfrm>
            <a:off x="10889672" y="2586349"/>
            <a:ext cx="513657" cy="578051"/>
          </a:xfrm>
          <a:prstGeom prst="rect">
            <a:avLst/>
          </a:prstGeom>
          <a:noFill/>
          <a:ln w="25400">
            <a:solidFill>
              <a:srgbClr val="00F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F4A341-0DFC-4EC3-8F15-936E68F418E5}"/>
              </a:ext>
            </a:extLst>
          </p:cNvPr>
          <p:cNvSpPr/>
          <p:nvPr/>
        </p:nvSpPr>
        <p:spPr>
          <a:xfrm>
            <a:off x="10882055" y="4963601"/>
            <a:ext cx="513657" cy="404358"/>
          </a:xfrm>
          <a:prstGeom prst="rect">
            <a:avLst/>
          </a:prstGeom>
          <a:noFill/>
          <a:ln w="25400">
            <a:solidFill>
              <a:srgbClr val="00F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0CB4D9-6B1F-44F0-8AFB-7D058130EF85}"/>
              </a:ext>
            </a:extLst>
          </p:cNvPr>
          <p:cNvSpPr/>
          <p:nvPr/>
        </p:nvSpPr>
        <p:spPr>
          <a:xfrm>
            <a:off x="764643" y="5387571"/>
            <a:ext cx="10788107" cy="833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8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E3C57E-0F54-984C-BD4D-FF070C88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10"/>
            <a:ext cx="12192000" cy="609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3670E-C5C3-B746-B9D7-733E0B326591}"/>
              </a:ext>
            </a:extLst>
          </p:cNvPr>
          <p:cNvSpPr/>
          <p:nvPr/>
        </p:nvSpPr>
        <p:spPr>
          <a:xfrm>
            <a:off x="0" y="632841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Proportion of respondents that indicated they would be interested in working in different occupations</a:t>
            </a:r>
            <a:r>
              <a:rPr lang="en-AU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1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FBE207-0AB2-487B-A450-B94FBDB07539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DA7097-5618-48BD-9802-FCCF117256C6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finding 2 – homogeneity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1E8EF0-6A55-4D79-BC63-573420C6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3D947-FBCC-4EFD-9156-3B079A00B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7" y="1503683"/>
            <a:ext cx="5417716" cy="25817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DDBF87-0A1D-4145-8CBB-DB518F8FA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002" y="1679460"/>
            <a:ext cx="5351914" cy="2405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C806A5-4D22-4DF8-88E9-08C538666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92" y="4085439"/>
            <a:ext cx="8097167" cy="26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FBE207-0AB2-487B-A450-B94FBDB07539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DA7097-5618-48BD-9802-FCCF117256C6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finding 3 – degrees of heterogeneity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5248A-2C5F-4C68-8910-4581248B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6" y="1682408"/>
            <a:ext cx="11705030" cy="3493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EB939-95E9-40F6-8AAE-A4B1A05B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5" y="5197042"/>
            <a:ext cx="11322013" cy="12876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62EDEF-14E0-4BF8-9353-81610176C3D9}"/>
              </a:ext>
            </a:extLst>
          </p:cNvPr>
          <p:cNvSpPr/>
          <p:nvPr/>
        </p:nvSpPr>
        <p:spPr>
          <a:xfrm>
            <a:off x="0" y="6336799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heterogenous worker preferences – GENDER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1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FBE207-0AB2-487B-A450-B94FBDB07539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9EB939-95E9-40F6-8AAE-A4B1A05B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5" y="5197042"/>
            <a:ext cx="11322013" cy="12876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62EDEF-14E0-4BF8-9353-81610176C3D9}"/>
              </a:ext>
            </a:extLst>
          </p:cNvPr>
          <p:cNvSpPr/>
          <p:nvPr/>
        </p:nvSpPr>
        <p:spPr>
          <a:xfrm>
            <a:off x="0" y="6336799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heterogenous worker preferences – AGE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D45048-527B-4CC4-8C5C-44594045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2" y="1744433"/>
            <a:ext cx="11642477" cy="34047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CA3B05-3C88-47E7-B558-E27B96AC3049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finding 3 – degrees of heterogeneity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0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FBE207-0AB2-487B-A450-B94FBDB07539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9EB939-95E9-40F6-8AAE-A4B1A05B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5" y="5197042"/>
            <a:ext cx="11322013" cy="12876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62EDEF-14E0-4BF8-9353-81610176C3D9}"/>
              </a:ext>
            </a:extLst>
          </p:cNvPr>
          <p:cNvSpPr/>
          <p:nvPr/>
        </p:nvSpPr>
        <p:spPr>
          <a:xfrm>
            <a:off x="0" y="6336799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heterogenous worker preferences – COUNTRY OF BIRTH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25C54-2694-4585-8C75-B7F126E0D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2" y="1715964"/>
            <a:ext cx="11568947" cy="34180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5FE977-25C9-4B49-AEF3-1223F4B08FC9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finding 3 – degrees of heterogeneity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0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8D90C6-4764-449E-9DCB-8E753EF2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1719219"/>
            <a:ext cx="10892348" cy="34064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Our data show</a:t>
            </a:r>
          </a:p>
          <a:p>
            <a:pPr marL="54000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attributes of work matter most to workers transitioning into new work after displacement</a:t>
            </a:r>
          </a:p>
          <a:p>
            <a:pPr marL="900000" lvl="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Worker </a:t>
            </a:r>
            <a:r>
              <a:rPr lang="en-AU" sz="1500" b="1" dirty="0"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1500" b="1" dirty="0">
                <a:latin typeface="Arial" panose="020B0604020202020204" pitchFamily="34" charset="0"/>
                <a:cs typeface="Arial" panose="020B0604020202020204" pitchFamily="34" charset="0"/>
              </a:rPr>
              <a:t>firm</a:t>
            </a: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500" b="1" dirty="0"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 for good work policies and practices matter most</a:t>
            </a:r>
          </a:p>
          <a:p>
            <a:pPr marL="900000" lvl="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500" b="1" dirty="0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500" b="1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1500" b="1" dirty="0">
                <a:latin typeface="Arial" panose="020B0604020202020204" pitchFamily="34" charset="0"/>
                <a:cs typeface="Arial" panose="020B0604020202020204" pitchFamily="34" charset="0"/>
              </a:rPr>
              <a:t>skill utilisation </a:t>
            </a: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are nevertheless important</a:t>
            </a:r>
          </a:p>
          <a:p>
            <a:pPr marL="54000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Preferences are mostly homogenous in our sample</a:t>
            </a:r>
          </a:p>
          <a:p>
            <a:pPr marL="54000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Gender, age and country of birth do play some role in worker preferences</a:t>
            </a:r>
          </a:p>
          <a:p>
            <a:pPr marL="54000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 and large firms have a significant role to play in managing labour market disruptions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06DC93-D230-445C-A0F6-E6CED438E832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7E7BA6-76D7-48CA-8752-8D2EEFC3C0B7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Conclusions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B85005-34B6-44C3-BD8D-703B7D266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3352B86-0EC7-4C9C-A630-E3AA63B0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65" y="4673934"/>
            <a:ext cx="6343326" cy="20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4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C5C95-7E2C-40D0-B488-B20213BD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87" y="1758226"/>
            <a:ext cx="6420961" cy="473751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A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workers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Workers experience wage loss and insecure work conditions when re-entering the labour force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A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work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Preferences for good wages comes second to job interest, work appreciation and organisational inclusivity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Workers place value on autonomy, competence and work relationships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Positive predictor of productivity, organisational behaviour and quality of goods and services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Negative predictor of absenteeism, retirement intentions, poor performance and labour turnover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AU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study provides insights on: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Job preferences of displaced workers and compensating wage differentials for job attributes of meaningful work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Degree of heterogeneity in displaced worker preferences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AU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AU" sz="2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AU" sz="2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AU" sz="2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Aft>
                <a:spcPts val="800"/>
              </a:spcAft>
              <a:buNone/>
            </a:pPr>
            <a:endParaRPr lang="en-AU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71E2E-2029-44E2-9E7B-095CA248A4C7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C4C12-1C49-4013-A3EE-73191F9456BF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Job displacement and the search for meaningful work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373D38-9757-4FCD-A20A-1C44FB5B0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pic>
        <p:nvPicPr>
          <p:cNvPr id="13" name="Picture 12" descr="A picture containing music&#10;&#10;Description automatically generated">
            <a:extLst>
              <a:ext uri="{FF2B5EF4-FFF2-40B4-BE49-F238E27FC236}">
                <a16:creationId xmlns:a16="http://schemas.microsoft.com/office/drawing/2014/main" id="{07817630-A8B9-450F-B637-589A1464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53" y="1583521"/>
            <a:ext cx="3932382" cy="39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3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C5C95-7E2C-40D0-B488-B20213BD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87" y="1758226"/>
            <a:ext cx="8482046" cy="4737517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Online Stated Preference Survey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Administered December 2021 to Feb 2022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309 respondents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Active in the labour market – employed/unemployed</a:t>
            </a:r>
          </a:p>
          <a:p>
            <a:pPr lvl="1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Retrenched during the automotive plant closures in Australia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71E2E-2029-44E2-9E7B-095CA248A4C7}"/>
              </a:ext>
            </a:extLst>
          </p:cNvPr>
          <p:cNvSpPr/>
          <p:nvPr/>
        </p:nvSpPr>
        <p:spPr>
          <a:xfrm>
            <a:off x="636787" y="603682"/>
            <a:ext cx="10892348" cy="8335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C4C12-1C49-4013-A3EE-73191F9456BF}"/>
              </a:ext>
            </a:extLst>
          </p:cNvPr>
          <p:cNvSpPr txBox="1">
            <a:spLocks/>
          </p:cNvSpPr>
          <p:nvPr/>
        </p:nvSpPr>
        <p:spPr>
          <a:xfrm>
            <a:off x="840973" y="690037"/>
            <a:ext cx="10407035" cy="625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Discrete Choice Experiment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373D38-9757-4FCD-A20A-1C44FB5B0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80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087C8-03CE-0D4C-B1C4-A6DE63F6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80" y="394283"/>
            <a:ext cx="5964915" cy="633368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06FFED7D-27E7-4AF7-BADE-7F32F949D82C}"/>
              </a:ext>
            </a:extLst>
          </p:cNvPr>
          <p:cNvSpPr/>
          <p:nvPr/>
        </p:nvSpPr>
        <p:spPr>
          <a:xfrm rot="16200000">
            <a:off x="6834941" y="18865"/>
            <a:ext cx="113232" cy="2743200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4C689F-91BC-4E97-95BE-056D6827E1CF}"/>
              </a:ext>
            </a:extLst>
          </p:cNvPr>
          <p:cNvCxnSpPr>
            <a:cxnSpLocks/>
          </p:cNvCxnSpPr>
          <p:nvPr/>
        </p:nvCxnSpPr>
        <p:spPr>
          <a:xfrm>
            <a:off x="6866390" y="1233181"/>
            <a:ext cx="2990674" cy="8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AB877B-5A30-466C-98C4-278EE04D72EC}"/>
              </a:ext>
            </a:extLst>
          </p:cNvPr>
          <p:cNvSpPr txBox="1"/>
          <p:nvPr/>
        </p:nvSpPr>
        <p:spPr>
          <a:xfrm>
            <a:off x="9841443" y="107929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choices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07F2D-9611-48F3-AE49-AE8B4B5636A5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5F4020-6E3C-4F7E-8E2C-B8B00CF877E7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Example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76E2B-7DF2-48AF-87AB-896A32690976}"/>
              </a:ext>
            </a:extLst>
          </p:cNvPr>
          <p:cNvSpPr/>
          <p:nvPr/>
        </p:nvSpPr>
        <p:spPr>
          <a:xfrm>
            <a:off x="4152055" y="2193925"/>
            <a:ext cx="800100" cy="19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865C6-05B4-40E9-BE08-255DA272E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713840-DC01-4CEE-81A0-09919518FC45}"/>
              </a:ext>
            </a:extLst>
          </p:cNvPr>
          <p:cNvSpPr/>
          <p:nvPr/>
        </p:nvSpPr>
        <p:spPr>
          <a:xfrm>
            <a:off x="3773961" y="1796550"/>
            <a:ext cx="5943372" cy="4304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5C678-2870-4E3F-B458-4A62497F31B5}"/>
              </a:ext>
            </a:extLst>
          </p:cNvPr>
          <p:cNvSpPr/>
          <p:nvPr/>
        </p:nvSpPr>
        <p:spPr>
          <a:xfrm>
            <a:off x="3763800" y="1669559"/>
            <a:ext cx="1722599" cy="4431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B4C1C0-3827-4AC1-85BE-BD59599981FE}"/>
              </a:ext>
            </a:extLst>
          </p:cNvPr>
          <p:cNvSpPr txBox="1"/>
          <p:nvPr/>
        </p:nvSpPr>
        <p:spPr>
          <a:xfrm>
            <a:off x="9824617" y="1447081"/>
            <a:ext cx="1636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job shown</a:t>
            </a:r>
            <a:b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reference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9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087C8-03CE-0D4C-B1C4-A6DE63F6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80" y="394283"/>
            <a:ext cx="5964915" cy="6333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39615-38AF-4719-A05F-87EA18FE0A68}"/>
              </a:ext>
            </a:extLst>
          </p:cNvPr>
          <p:cNvSpPr txBox="1"/>
          <p:nvPr/>
        </p:nvSpPr>
        <p:spPr>
          <a:xfrm>
            <a:off x="2474667" y="3746992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33BA270-6B1D-41F2-83EB-68F2E210EF35}"/>
              </a:ext>
            </a:extLst>
          </p:cNvPr>
          <p:cNvSpPr/>
          <p:nvPr/>
        </p:nvSpPr>
        <p:spPr>
          <a:xfrm>
            <a:off x="3439487" y="2072081"/>
            <a:ext cx="366594" cy="36911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6FFED7D-27E7-4AF7-BADE-7F32F949D82C}"/>
              </a:ext>
            </a:extLst>
          </p:cNvPr>
          <p:cNvSpPr/>
          <p:nvPr/>
        </p:nvSpPr>
        <p:spPr>
          <a:xfrm rot="16200000">
            <a:off x="6834941" y="18865"/>
            <a:ext cx="113232" cy="2743200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4C689F-91BC-4E97-95BE-056D6827E1CF}"/>
              </a:ext>
            </a:extLst>
          </p:cNvPr>
          <p:cNvCxnSpPr>
            <a:cxnSpLocks/>
          </p:cNvCxnSpPr>
          <p:nvPr/>
        </p:nvCxnSpPr>
        <p:spPr>
          <a:xfrm>
            <a:off x="6866390" y="1233181"/>
            <a:ext cx="2990674" cy="8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AB877B-5A30-466C-98C4-278EE04D72EC}"/>
              </a:ext>
            </a:extLst>
          </p:cNvPr>
          <p:cNvSpPr txBox="1"/>
          <p:nvPr/>
        </p:nvSpPr>
        <p:spPr>
          <a:xfrm>
            <a:off x="9841443" y="107929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choices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07F2D-9611-48F3-AE49-AE8B4B5636A5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5F4020-6E3C-4F7E-8E2C-B8B00CF877E7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Example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76E2B-7DF2-48AF-87AB-896A32690976}"/>
              </a:ext>
            </a:extLst>
          </p:cNvPr>
          <p:cNvSpPr/>
          <p:nvPr/>
        </p:nvSpPr>
        <p:spPr>
          <a:xfrm>
            <a:off x="4152055" y="2193925"/>
            <a:ext cx="800100" cy="19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865C6-05B4-40E9-BE08-255DA272E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3355FA-BACA-48A1-A436-CEB791444A76}"/>
              </a:ext>
            </a:extLst>
          </p:cNvPr>
          <p:cNvSpPr/>
          <p:nvPr/>
        </p:nvSpPr>
        <p:spPr>
          <a:xfrm>
            <a:off x="5516879" y="1786390"/>
            <a:ext cx="4190294" cy="4312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4D771-5709-4531-B98A-CA01E4545D4C}"/>
              </a:ext>
            </a:extLst>
          </p:cNvPr>
          <p:cNvSpPr txBox="1"/>
          <p:nvPr/>
        </p:nvSpPr>
        <p:spPr>
          <a:xfrm>
            <a:off x="9824617" y="1447081"/>
            <a:ext cx="1636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job shown</a:t>
            </a:r>
            <a:b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reference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8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087C8-03CE-0D4C-B1C4-A6DE63F6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80" y="394283"/>
            <a:ext cx="5964915" cy="6333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39615-38AF-4719-A05F-87EA18FE0A68}"/>
              </a:ext>
            </a:extLst>
          </p:cNvPr>
          <p:cNvSpPr txBox="1"/>
          <p:nvPr/>
        </p:nvSpPr>
        <p:spPr>
          <a:xfrm>
            <a:off x="2474667" y="3746992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33BA270-6B1D-41F2-83EB-68F2E210EF35}"/>
              </a:ext>
            </a:extLst>
          </p:cNvPr>
          <p:cNvSpPr/>
          <p:nvPr/>
        </p:nvSpPr>
        <p:spPr>
          <a:xfrm>
            <a:off x="3439487" y="2072081"/>
            <a:ext cx="366594" cy="369115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6FFED7D-27E7-4AF7-BADE-7F32F949D82C}"/>
              </a:ext>
            </a:extLst>
          </p:cNvPr>
          <p:cNvSpPr/>
          <p:nvPr/>
        </p:nvSpPr>
        <p:spPr>
          <a:xfrm rot="16200000">
            <a:off x="6834941" y="18865"/>
            <a:ext cx="113232" cy="2743200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4C689F-91BC-4E97-95BE-056D6827E1CF}"/>
              </a:ext>
            </a:extLst>
          </p:cNvPr>
          <p:cNvCxnSpPr>
            <a:cxnSpLocks/>
          </p:cNvCxnSpPr>
          <p:nvPr/>
        </p:nvCxnSpPr>
        <p:spPr>
          <a:xfrm>
            <a:off x="6866390" y="1233181"/>
            <a:ext cx="2990674" cy="8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AB877B-5A30-466C-98C4-278EE04D72EC}"/>
              </a:ext>
            </a:extLst>
          </p:cNvPr>
          <p:cNvSpPr txBox="1"/>
          <p:nvPr/>
        </p:nvSpPr>
        <p:spPr>
          <a:xfrm>
            <a:off x="9841443" y="107929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choices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05ADA450-CB58-4F82-A36E-5F4C9C0F1060}"/>
              </a:ext>
            </a:extLst>
          </p:cNvPr>
          <p:cNvSpPr/>
          <p:nvPr/>
        </p:nvSpPr>
        <p:spPr>
          <a:xfrm flipH="1">
            <a:off x="9803115" y="1549348"/>
            <a:ext cx="276477" cy="4213889"/>
          </a:xfrm>
          <a:prstGeom prst="leftBrace">
            <a:avLst>
              <a:gd name="adj1" fmla="val 8333"/>
              <a:gd name="adj2" fmla="val 23722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6C2CA-C014-4593-8B7A-6FBEFCFCFA2C}"/>
              </a:ext>
            </a:extLst>
          </p:cNvPr>
          <p:cNvSpPr txBox="1"/>
          <p:nvPr/>
        </p:nvSpPr>
        <p:spPr>
          <a:xfrm>
            <a:off x="10111712" y="2252107"/>
            <a:ext cx="1636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job shown</a:t>
            </a:r>
            <a:b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reference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07F2D-9611-48F3-AE49-AE8B4B5636A5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5F4020-6E3C-4F7E-8E2C-B8B00CF877E7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 Example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76E2B-7DF2-48AF-87AB-896A32690976}"/>
              </a:ext>
            </a:extLst>
          </p:cNvPr>
          <p:cNvSpPr/>
          <p:nvPr/>
        </p:nvSpPr>
        <p:spPr>
          <a:xfrm>
            <a:off x="4152055" y="2193925"/>
            <a:ext cx="800100" cy="19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865C6-05B4-40E9-BE08-255DA272E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7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9871E-64F1-AA4F-961B-9A34F31B7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953299"/>
              </p:ext>
            </p:extLst>
          </p:nvPr>
        </p:nvGraphicFramePr>
        <p:xfrm>
          <a:off x="3855677" y="795730"/>
          <a:ext cx="6159918" cy="581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873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lvl="0"/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Skill utilisation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Opportunity to improve on existing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Uses current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pre-employment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post-employment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Supervision duties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Significant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Reputation for good work policies and practices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Autonomy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control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lot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Working hours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20 hours a week)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10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Employment Contract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Permanent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Casual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year fixed term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one-way door-to-door commute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take home pay after taxes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number that can vary between -20% and +20% of their current salary (for individuals currently in paid employment, use middle of current salary range; for individuals currently unemployed, use middle of salary range when their contract in the auto industry ended)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7C9BBE24-F25B-4370-94AF-BC0730B922F6}"/>
              </a:ext>
            </a:extLst>
          </p:cNvPr>
          <p:cNvSpPr/>
          <p:nvPr/>
        </p:nvSpPr>
        <p:spPr>
          <a:xfrm rot="16200000">
            <a:off x="7572742" y="-1742393"/>
            <a:ext cx="230678" cy="4655029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9072-FDE4-44E1-A9B4-AB54F38796F6}"/>
              </a:ext>
            </a:extLst>
          </p:cNvPr>
          <p:cNvSpPr txBox="1"/>
          <p:nvPr/>
        </p:nvSpPr>
        <p:spPr>
          <a:xfrm>
            <a:off x="6255391" y="95224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of levels for each attribute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BA433-0E8A-4730-A3B1-6C80D5410971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7039C27-B309-4B14-A409-03B680BFAF6C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Attribute </a:t>
            </a:r>
            <a:b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9CC61-3030-44AA-994E-B1193009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DF930-FC6C-48A9-ACE8-59CC61416EF4}"/>
              </a:ext>
            </a:extLst>
          </p:cNvPr>
          <p:cNvSpPr/>
          <p:nvPr/>
        </p:nvSpPr>
        <p:spPr>
          <a:xfrm>
            <a:off x="5340246" y="1276966"/>
            <a:ext cx="4655029" cy="290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5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9871E-64F1-AA4F-961B-9A34F31B7538}"/>
              </a:ext>
            </a:extLst>
          </p:cNvPr>
          <p:cNvGraphicFramePr>
            <a:graphicFrameLocks noGrp="1"/>
          </p:cNvGraphicFramePr>
          <p:nvPr/>
        </p:nvGraphicFramePr>
        <p:xfrm>
          <a:off x="3855677" y="795730"/>
          <a:ext cx="6159918" cy="581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873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lvl="0"/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Skill utilisation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Opportunity to improve on existing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Uses current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pre-employment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post-employment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Supervision duties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Significant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Reputation for good work policies and practices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Autonomy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control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lot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Working hours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20 hours a week)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10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Employment Contract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Permanent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Casual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year fixed term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one-way door-to-door commute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take home pay after taxes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number that can vary between -20% and +20% of their current salary (for individuals currently in paid employment, use middle of current salary range; for individuals currently unemployed, use middle of salary range when their contract in the auto industry ended)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7C9BBE24-F25B-4370-94AF-BC0730B922F6}"/>
              </a:ext>
            </a:extLst>
          </p:cNvPr>
          <p:cNvSpPr/>
          <p:nvPr/>
        </p:nvSpPr>
        <p:spPr>
          <a:xfrm rot="16200000">
            <a:off x="7572742" y="-1742393"/>
            <a:ext cx="230678" cy="4655029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9072-FDE4-44E1-A9B4-AB54F38796F6}"/>
              </a:ext>
            </a:extLst>
          </p:cNvPr>
          <p:cNvSpPr txBox="1"/>
          <p:nvPr/>
        </p:nvSpPr>
        <p:spPr>
          <a:xfrm>
            <a:off x="6255391" y="95224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of levels for each attribute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BA433-0E8A-4730-A3B1-6C80D5410971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7039C27-B309-4B14-A409-03B680BFAF6C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Attribute </a:t>
            </a:r>
            <a:b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9CC61-3030-44AA-994E-B1193009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DF930-FC6C-48A9-ACE8-59CC61416EF4}"/>
              </a:ext>
            </a:extLst>
          </p:cNvPr>
          <p:cNvSpPr/>
          <p:nvPr/>
        </p:nvSpPr>
        <p:spPr>
          <a:xfrm>
            <a:off x="5340246" y="2255520"/>
            <a:ext cx="4655029" cy="193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9871E-64F1-AA4F-961B-9A34F31B7538}"/>
              </a:ext>
            </a:extLst>
          </p:cNvPr>
          <p:cNvGraphicFramePr>
            <a:graphicFrameLocks noGrp="1"/>
          </p:cNvGraphicFramePr>
          <p:nvPr/>
        </p:nvGraphicFramePr>
        <p:xfrm>
          <a:off x="3855677" y="795730"/>
          <a:ext cx="6159918" cy="581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8735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lvl="0"/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Skill utilisation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Opportunity to improve on existing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Uses current skills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pre-employment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post-employment training to learn a new set of skills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Supervision duties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Significant supervision responsibilities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Reputation for good work policies and practices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reputation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Autonomy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control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</a:t>
                      </a: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lot </a:t>
                      </a: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control over how you do your work and spend your day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Working hours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time (Approx. 35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20 hours a week)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 time (Approx. 10 hours a week)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Employment Contract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Permanent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Casual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year fixed term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one-way door-to-door commute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take home pay after taxes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number that can vary between -20% and +20% of their current salary (for individuals currently in paid employment, use middle of current salary range; for individuals currently unemployed, use middle of salary range when their contract in the auto industry ended)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7C9BBE24-F25B-4370-94AF-BC0730B922F6}"/>
              </a:ext>
            </a:extLst>
          </p:cNvPr>
          <p:cNvSpPr/>
          <p:nvPr/>
        </p:nvSpPr>
        <p:spPr>
          <a:xfrm rot="16200000">
            <a:off x="7572742" y="-1742393"/>
            <a:ext cx="230678" cy="4655029"/>
          </a:xfrm>
          <a:prstGeom prst="rightBrace">
            <a:avLst>
              <a:gd name="adj1" fmla="val 8333"/>
              <a:gd name="adj2" fmla="val 4927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19072-FDE4-44E1-A9B4-AB54F38796F6}"/>
              </a:ext>
            </a:extLst>
          </p:cNvPr>
          <p:cNvSpPr txBox="1"/>
          <p:nvPr/>
        </p:nvSpPr>
        <p:spPr>
          <a:xfrm>
            <a:off x="6255391" y="95224"/>
            <a:ext cx="283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of levels for each attribute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BA433-0E8A-4730-A3B1-6C80D5410971}"/>
              </a:ext>
            </a:extLst>
          </p:cNvPr>
          <p:cNvSpPr/>
          <p:nvPr/>
        </p:nvSpPr>
        <p:spPr>
          <a:xfrm>
            <a:off x="50156" y="701819"/>
            <a:ext cx="3296021" cy="20329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7039C27-B309-4B14-A409-03B680BFAF6C}"/>
              </a:ext>
            </a:extLst>
          </p:cNvPr>
          <p:cNvSpPr txBox="1">
            <a:spLocks/>
          </p:cNvSpPr>
          <p:nvPr/>
        </p:nvSpPr>
        <p:spPr>
          <a:xfrm>
            <a:off x="254342" y="788177"/>
            <a:ext cx="3091835" cy="174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Attribute </a:t>
            </a:r>
            <a:b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9CC61-3030-44AA-994E-B1193009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14" y="5662149"/>
            <a:ext cx="1701752" cy="833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DF930-FC6C-48A9-ACE8-59CC61416EF4}"/>
              </a:ext>
            </a:extLst>
          </p:cNvPr>
          <p:cNvSpPr/>
          <p:nvPr/>
        </p:nvSpPr>
        <p:spPr>
          <a:xfrm>
            <a:off x="5340246" y="2834640"/>
            <a:ext cx="4655029" cy="1351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41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1950</Words>
  <Application>Microsoft Office PowerPoint</Application>
  <PresentationFormat>Widescreen</PresentationFormat>
  <Paragraphs>359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Beer</dc:creator>
  <cp:lastModifiedBy>Jacob Irving</cp:lastModifiedBy>
  <cp:revision>96</cp:revision>
  <dcterms:created xsi:type="dcterms:W3CDTF">2022-02-14T03:49:41Z</dcterms:created>
  <dcterms:modified xsi:type="dcterms:W3CDTF">2022-11-08T15:43:03Z</dcterms:modified>
</cp:coreProperties>
</file>