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73" r:id="rId3"/>
    <p:sldId id="282" r:id="rId4"/>
    <p:sldId id="284" r:id="rId5"/>
    <p:sldId id="274" r:id="rId6"/>
    <p:sldId id="283" r:id="rId7"/>
    <p:sldId id="285" r:id="rId8"/>
    <p:sldId id="279" r:id="rId9"/>
    <p:sldId id="286" r:id="rId10"/>
    <p:sldId id="264" r:id="rId11"/>
    <p:sldId id="269" r:id="rId12"/>
    <p:sldId id="267" r:id="rId13"/>
    <p:sldId id="270" r:id="rId14"/>
    <p:sldId id="268" r:id="rId15"/>
    <p:sldId id="271" r:id="rId16"/>
    <p:sldId id="281" r:id="rId17"/>
    <p:sldId id="265" r:id="rId18"/>
    <p:sldId id="276" r:id="rId19"/>
    <p:sldId id="272" r:id="rId20"/>
    <p:sldId id="263" r:id="rId21"/>
  </p:sldIdLst>
  <p:sldSz cx="9144000" cy="5143500" type="screen16x9"/>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54A89"/>
    <a:srgbClr val="000099"/>
    <a:srgbClr val="4F81B5"/>
    <a:srgbClr val="67AB50"/>
    <a:srgbClr val="70B6AD"/>
    <a:srgbClr val="CE3D62"/>
    <a:srgbClr val="CE4B7F"/>
    <a:srgbClr val="7876DF"/>
    <a:srgbClr val="8FCACC"/>
    <a:srgbClr val="EC7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5" autoAdjust="0"/>
    <p:restoredTop sz="50000" autoAdjust="0"/>
  </p:normalViewPr>
  <p:slideViewPr>
    <p:cSldViewPr snapToGrid="0" snapToObjects="1">
      <p:cViewPr varScale="1">
        <p:scale>
          <a:sx n="132" d="100"/>
          <a:sy n="132" d="100"/>
        </p:scale>
        <p:origin x="144" y="240"/>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DD942E2-BAD8-FC47-AC93-B2BB6BCAFF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8" name="Picture 7"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27728" y="590550"/>
            <a:ext cx="1288544" cy="1030835"/>
          </a:xfrm>
          <a:prstGeom prst="rect">
            <a:avLst/>
          </a:prstGeom>
        </p:spPr>
      </p:pic>
      <p:sp>
        <p:nvSpPr>
          <p:cNvPr id="4" name="Rectangle 8"/>
          <p:cNvSpPr>
            <a:spLocks noGrp="1" noChangeArrowheads="1"/>
          </p:cNvSpPr>
          <p:nvPr>
            <p:ph type="ctrTitle" sz="quarter" hasCustomPrompt="1"/>
          </p:nvPr>
        </p:nvSpPr>
        <p:spPr bwMode="auto">
          <a:xfrm>
            <a:off x="1358089" y="2184400"/>
            <a:ext cx="6437083" cy="84328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ctr">
              <a:defRPr sz="4400" b="1">
                <a:solidFill>
                  <a:schemeClr val="bg1"/>
                </a:solidFill>
                <a:latin typeface="+mj-lt"/>
              </a:defRPr>
            </a:lvl1pPr>
          </a:lstStyle>
          <a:p>
            <a:r>
              <a:rPr lang="en-US" dirty="0"/>
              <a:t>Insert title here</a:t>
            </a:r>
          </a:p>
        </p:txBody>
      </p:sp>
      <p:sp>
        <p:nvSpPr>
          <p:cNvPr id="5" name="Rectangle 11"/>
          <p:cNvSpPr>
            <a:spLocks noGrp="1" noChangeArrowheads="1"/>
          </p:cNvSpPr>
          <p:nvPr>
            <p:ph type="subTitle" sz="quarter" idx="1" hasCustomPrompt="1"/>
          </p:nvPr>
        </p:nvSpPr>
        <p:spPr bwMode="auto">
          <a:xfrm>
            <a:off x="1366353" y="3332829"/>
            <a:ext cx="6428827" cy="124933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marL="0" indent="0" algn="ctr">
              <a:buFontTx/>
              <a:buNone/>
              <a:defRPr sz="3200" baseline="0">
                <a:solidFill>
                  <a:schemeClr val="bg1"/>
                </a:solidFill>
              </a:defRPr>
            </a:lvl1pPr>
          </a:lstStyle>
          <a:p>
            <a:r>
              <a:rPr lang="en-US" dirty="0"/>
              <a:t>Insert text or delete if not required</a:t>
            </a:r>
          </a:p>
        </p:txBody>
      </p:sp>
    </p:spTree>
    <p:extLst>
      <p:ext uri="{BB962C8B-B14F-4D97-AF65-F5344CB8AC3E}">
        <p14:creationId xmlns:p14="http://schemas.microsoft.com/office/powerpoint/2010/main" val="168138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oter:heading and tex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11" name="Text Placeholder 3"/>
          <p:cNvSpPr>
            <a:spLocks noGrp="1"/>
          </p:cNvSpPr>
          <p:nvPr>
            <p:ph type="body" sz="quarter" idx="11" hasCustomPrompt="1"/>
          </p:nvPr>
        </p:nvSpPr>
        <p:spPr>
          <a:xfrm>
            <a:off x="416217" y="428627"/>
            <a:ext cx="8290903" cy="647700"/>
          </a:xfrm>
          <a:prstGeom prst="rect">
            <a:avLst/>
          </a:prstGeom>
        </p:spPr>
        <p:txBody>
          <a:bodyPr anchor="t"/>
          <a:lstStyle>
            <a:lvl1pPr marL="0" indent="0">
              <a:lnSpc>
                <a:spcPct val="90000"/>
              </a:lnSpc>
              <a:buNone/>
              <a:defRPr sz="3600" b="1" baseline="0">
                <a:solidFill>
                  <a:srgbClr val="054A89"/>
                </a:solidFill>
              </a:defRPr>
            </a:lvl1pPr>
          </a:lstStyle>
          <a:p>
            <a:pPr lvl="0"/>
            <a:r>
              <a:rPr lang="en-US" dirty="0"/>
              <a:t>Type heading here</a:t>
            </a:r>
            <a:endParaRPr lang="en-AU" dirty="0"/>
          </a:p>
        </p:txBody>
      </p:sp>
      <p:sp>
        <p:nvSpPr>
          <p:cNvPr id="12" name="Text Placeholder 3"/>
          <p:cNvSpPr>
            <a:spLocks noGrp="1"/>
          </p:cNvSpPr>
          <p:nvPr>
            <p:ph type="body" sz="quarter" idx="12" hasCustomPrompt="1"/>
          </p:nvPr>
        </p:nvSpPr>
        <p:spPr>
          <a:xfrm>
            <a:off x="416209" y="1295405"/>
            <a:ext cx="8280751" cy="2504435"/>
          </a:xfrm>
          <a:prstGeom prst="rect">
            <a:avLst/>
          </a:prstGeom>
        </p:spPr>
        <p:txBody>
          <a:bodyPr/>
          <a:lstStyle>
            <a:lvl1pPr marL="342900" indent="-342900">
              <a:lnSpc>
                <a:spcPct val="90000"/>
              </a:lnSpc>
              <a:spcBef>
                <a:spcPts val="0"/>
              </a:spcBef>
              <a:spcAft>
                <a:spcPts val="0"/>
              </a:spcAft>
              <a:buFont typeface="Arial" panose="020B0604020202020204" pitchFamily="34" charset="0"/>
              <a:buChar char="•"/>
              <a:defRPr sz="2400" b="0" baseline="0">
                <a:solidFill>
                  <a:schemeClr val="tx1"/>
                </a:solidFill>
              </a:defRPr>
            </a:lvl1pPr>
            <a:lvl2pPr>
              <a:defRPr sz="2000"/>
            </a:lvl2pPr>
            <a:lvl3pPr marL="1143000" indent="-228600">
              <a:buFont typeface="Arial" panose="020B0604020202020204" pitchFamily="34" charset="0"/>
              <a:buChar char="»"/>
              <a:defRPr sz="2000"/>
            </a:lvl3pPr>
          </a:lstStyle>
          <a:p>
            <a:pPr lvl="0"/>
            <a:r>
              <a:rPr lang="en-US" dirty="0"/>
              <a:t>Type text here</a:t>
            </a:r>
          </a:p>
          <a:p>
            <a:pPr lvl="1"/>
            <a:r>
              <a:rPr lang="en-US" dirty="0"/>
              <a:t>Second level if required</a:t>
            </a:r>
          </a:p>
          <a:p>
            <a:pPr lvl="2"/>
            <a:r>
              <a:rPr lang="en-US" dirty="0"/>
              <a:t>Third level if required</a:t>
            </a:r>
            <a:endParaRPr lang="en-AU" dirty="0"/>
          </a:p>
        </p:txBody>
      </p:sp>
      <p:pic>
        <p:nvPicPr>
          <p:cNvPr id="3" name="Picture 2">
            <a:extLst>
              <a:ext uri="{FF2B5EF4-FFF2-40B4-BE49-F238E27FC236}">
                <a16:creationId xmlns:a16="http://schemas.microsoft.com/office/drawing/2014/main" id="{1865B537-7036-2042-B50D-F890C1EE957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14907" b="16398"/>
          <a:stretch/>
        </p:blipFill>
        <p:spPr>
          <a:xfrm>
            <a:off x="7368975" y="4489554"/>
            <a:ext cx="1686214" cy="577121"/>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oter:Text left/Image righ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4570413" y="-1"/>
            <a:ext cx="4573587" cy="4276725"/>
          </a:xfrm>
          <a:prstGeom prst="rect">
            <a:avLst/>
          </a:prstGeo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i="1">
                <a:solidFill>
                  <a:srgbClr val="E632C0"/>
                </a:solidFill>
              </a:defRPr>
            </a:lvl1pPr>
          </a:lstStyle>
          <a:p>
            <a:r>
              <a:rPr lang="en-US" dirty="0"/>
              <a:t>Drag or insert image/chart/table to placeholder. Or c</a:t>
            </a:r>
            <a:r>
              <a:rPr lang="en-AU" dirty="0"/>
              <a:t>lick </a:t>
            </a:r>
            <a:br>
              <a:rPr lang="en-AU" dirty="0"/>
            </a:br>
            <a:r>
              <a:rPr lang="en-AU" dirty="0"/>
              <a:t>icon to add.</a:t>
            </a:r>
          </a:p>
        </p:txBody>
      </p:sp>
      <p:sp>
        <p:nvSpPr>
          <p:cNvPr id="12" name="Text Placeholder 3"/>
          <p:cNvSpPr>
            <a:spLocks noGrp="1"/>
          </p:cNvSpPr>
          <p:nvPr>
            <p:ph type="body" sz="quarter" idx="11" hasCustomPrompt="1"/>
          </p:nvPr>
        </p:nvSpPr>
        <p:spPr>
          <a:xfrm>
            <a:off x="416217" y="428627"/>
            <a:ext cx="3820503" cy="647700"/>
          </a:xfrm>
          <a:prstGeom prst="rect">
            <a:avLst/>
          </a:prstGeom>
        </p:spPr>
        <p:txBody>
          <a:bodyPr anchor="t"/>
          <a:lstStyle>
            <a:lvl1pPr marL="0" indent="0">
              <a:lnSpc>
                <a:spcPct val="90000"/>
              </a:lnSpc>
              <a:buNone/>
              <a:defRPr sz="3600" b="1">
                <a:solidFill>
                  <a:srgbClr val="054A89"/>
                </a:solidFill>
              </a:defRPr>
            </a:lvl1pPr>
          </a:lstStyle>
          <a:p>
            <a:pPr lvl="0"/>
            <a:r>
              <a:rPr lang="en-US" dirty="0"/>
              <a:t>Type heading</a:t>
            </a:r>
            <a:endParaRPr lang="en-AU" dirty="0"/>
          </a:p>
        </p:txBody>
      </p:sp>
      <p:sp>
        <p:nvSpPr>
          <p:cNvPr id="13" name="Text Placeholder 3"/>
          <p:cNvSpPr>
            <a:spLocks noGrp="1"/>
          </p:cNvSpPr>
          <p:nvPr>
            <p:ph type="body" sz="quarter" idx="12" hasCustomPrompt="1"/>
          </p:nvPr>
        </p:nvSpPr>
        <p:spPr>
          <a:xfrm>
            <a:off x="416209" y="1295405"/>
            <a:ext cx="3810351" cy="2514595"/>
          </a:xfrm>
          <a:prstGeom prst="rect">
            <a:avLst/>
          </a:prstGeom>
        </p:spPr>
        <p:txBody>
          <a:bodyPr/>
          <a:lstStyle>
            <a:lvl1pPr marL="342900" indent="-342900">
              <a:lnSpc>
                <a:spcPct val="90000"/>
              </a:lnSpc>
              <a:spcBef>
                <a:spcPts val="0"/>
              </a:spcBef>
              <a:spcAft>
                <a:spcPts val="1200"/>
              </a:spcAft>
              <a:buFont typeface="Arial" panose="020B0604020202020204" pitchFamily="34" charset="0"/>
              <a:buChar char="•"/>
              <a:defRPr sz="2400" b="0" baseline="0">
                <a:solidFill>
                  <a:schemeClr val="tx1"/>
                </a:solidFill>
              </a:defRPr>
            </a:lvl1pPr>
          </a:lstStyle>
          <a:p>
            <a:pPr lvl="0"/>
            <a:r>
              <a:rPr lang="en-US" dirty="0"/>
              <a:t>Type text here</a:t>
            </a:r>
            <a:endParaRPr lang="en-AU" dirty="0"/>
          </a:p>
        </p:txBody>
      </p:sp>
      <p:pic>
        <p:nvPicPr>
          <p:cNvPr id="9" name="Picture 8">
            <a:extLst>
              <a:ext uri="{FF2B5EF4-FFF2-40B4-BE49-F238E27FC236}">
                <a16:creationId xmlns:a16="http://schemas.microsoft.com/office/drawing/2014/main" id="{1905D9D5-D48F-4444-9C6D-30944DD8E39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4907" b="16398"/>
          <a:stretch/>
        </p:blipFill>
        <p:spPr>
          <a:xfrm>
            <a:off x="7368975" y="4489554"/>
            <a:ext cx="1686214" cy="577121"/>
          </a:xfrm>
          <a:prstGeom prst="rect">
            <a:avLst/>
          </a:prstGeom>
        </p:spPr>
      </p:pic>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oter:Text right/Image lef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1"/>
            <a:ext cx="4572000" cy="4273550"/>
          </a:xfrm>
          <a:prstGeom prst="rect">
            <a:avLst/>
          </a:prstGeo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i="1">
                <a:solidFill>
                  <a:srgbClr val="E632C0"/>
                </a:solidFill>
              </a:defRPr>
            </a:lvl1pPr>
          </a:lstStyle>
          <a:p>
            <a:r>
              <a:rPr lang="en-US" dirty="0"/>
              <a:t>Drag or insert image/chart/table to placeholder. Or c</a:t>
            </a:r>
            <a:r>
              <a:rPr lang="en-AU" dirty="0"/>
              <a:t>lick </a:t>
            </a:r>
            <a:br>
              <a:rPr lang="en-AU" dirty="0"/>
            </a:br>
            <a:r>
              <a:rPr lang="en-AU" dirty="0"/>
              <a:t>icon to add.</a:t>
            </a:r>
          </a:p>
        </p:txBody>
      </p:sp>
      <p:sp>
        <p:nvSpPr>
          <p:cNvPr id="12" name="Text Placeholder 3"/>
          <p:cNvSpPr>
            <a:spLocks noGrp="1"/>
          </p:cNvSpPr>
          <p:nvPr>
            <p:ph type="body" sz="quarter" idx="11" hasCustomPrompt="1"/>
          </p:nvPr>
        </p:nvSpPr>
        <p:spPr>
          <a:xfrm>
            <a:off x="4947577" y="428627"/>
            <a:ext cx="3820503" cy="647700"/>
          </a:xfrm>
          <a:prstGeom prst="rect">
            <a:avLst/>
          </a:prstGeom>
        </p:spPr>
        <p:txBody>
          <a:bodyPr anchor="t"/>
          <a:lstStyle>
            <a:lvl1pPr marL="0" indent="0">
              <a:lnSpc>
                <a:spcPct val="90000"/>
              </a:lnSpc>
              <a:buNone/>
              <a:defRPr sz="3600" b="1">
                <a:solidFill>
                  <a:srgbClr val="054A89"/>
                </a:solidFill>
              </a:defRPr>
            </a:lvl1pPr>
          </a:lstStyle>
          <a:p>
            <a:pPr lvl="0"/>
            <a:r>
              <a:rPr lang="en-US" dirty="0"/>
              <a:t>Type heading</a:t>
            </a:r>
            <a:endParaRPr lang="en-AU" dirty="0"/>
          </a:p>
        </p:txBody>
      </p:sp>
      <p:sp>
        <p:nvSpPr>
          <p:cNvPr id="13" name="Text Placeholder 3"/>
          <p:cNvSpPr>
            <a:spLocks noGrp="1"/>
          </p:cNvSpPr>
          <p:nvPr>
            <p:ph type="body" sz="quarter" idx="12" hasCustomPrompt="1"/>
          </p:nvPr>
        </p:nvSpPr>
        <p:spPr>
          <a:xfrm>
            <a:off x="4947569" y="1295405"/>
            <a:ext cx="3810351" cy="2514595"/>
          </a:xfrm>
          <a:prstGeom prst="rect">
            <a:avLst/>
          </a:prstGeom>
        </p:spPr>
        <p:txBody>
          <a:bodyPr/>
          <a:lstStyle>
            <a:lvl1pPr marL="342900" indent="-342900">
              <a:lnSpc>
                <a:spcPct val="90000"/>
              </a:lnSpc>
              <a:spcBef>
                <a:spcPts val="0"/>
              </a:spcBef>
              <a:spcAft>
                <a:spcPts val="1200"/>
              </a:spcAft>
              <a:buFont typeface="Arial" panose="020B0604020202020204" pitchFamily="34" charset="0"/>
              <a:buChar char="•"/>
              <a:defRPr sz="2400" b="0" baseline="0">
                <a:solidFill>
                  <a:schemeClr val="tx1"/>
                </a:solidFill>
              </a:defRPr>
            </a:lvl1pPr>
          </a:lstStyle>
          <a:p>
            <a:pPr lvl="0"/>
            <a:r>
              <a:rPr lang="en-US" dirty="0"/>
              <a:t>Type text here</a:t>
            </a:r>
            <a:endParaRPr lang="en-AU" dirty="0"/>
          </a:p>
        </p:txBody>
      </p:sp>
      <p:pic>
        <p:nvPicPr>
          <p:cNvPr id="9" name="Picture 8">
            <a:extLst>
              <a:ext uri="{FF2B5EF4-FFF2-40B4-BE49-F238E27FC236}">
                <a16:creationId xmlns:a16="http://schemas.microsoft.com/office/drawing/2014/main" id="{825F60B5-CC36-E54D-BE26-62F792B5A69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4907" b="16398"/>
          <a:stretch/>
        </p:blipFill>
        <p:spPr>
          <a:xfrm>
            <a:off x="7368975" y="4489554"/>
            <a:ext cx="1686214" cy="577121"/>
          </a:xfrm>
          <a:prstGeom prst="rect">
            <a:avLst/>
          </a:prstGeom>
        </p:spPr>
      </p:pic>
    </p:spTree>
    <p:extLst>
      <p:ext uri="{BB962C8B-B14F-4D97-AF65-F5344CB8AC3E}">
        <p14:creationId xmlns:p14="http://schemas.microsoft.com/office/powerpoint/2010/main" val="19033627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oter:Full screen image">
    <p:spTree>
      <p:nvGrpSpPr>
        <p:cNvPr id="1" name=""/>
        <p:cNvGrpSpPr/>
        <p:nvPr/>
      </p:nvGrpSpPr>
      <p:grpSpPr>
        <a:xfrm>
          <a:off x="0" y="0"/>
          <a:ext cx="0" cy="0"/>
          <a:chOff x="0" y="0"/>
          <a:chExt cx="0" cy="0"/>
        </a:xfrm>
      </p:grpSpPr>
      <p:sp>
        <p:nvSpPr>
          <p:cNvPr id="3" name="Picture Placeholder 2"/>
          <p:cNvSpPr>
            <a:spLocks noGrp="1"/>
          </p:cNvSpPr>
          <p:nvPr>
            <p:ph type="pic" sz="quarter" idx="11" hasCustomPrompt="1"/>
          </p:nvPr>
        </p:nvSpPr>
        <p:spPr>
          <a:xfrm>
            <a:off x="0" y="1"/>
            <a:ext cx="9144000" cy="4264818"/>
          </a:xfrm>
          <a:prstGeom prst="rect">
            <a:avLst/>
          </a:prstGeom>
        </p:spPr>
        <p:txBody>
          <a:bodyPr vert="horz" anchor="ctr"/>
          <a:lstStyle>
            <a:lvl1pPr marL="0" indent="0" algn="ctr">
              <a:buNone/>
              <a:defRPr i="1" baseline="0">
                <a:solidFill>
                  <a:srgbClr val="E632C0"/>
                </a:solidFill>
              </a:defRPr>
            </a:lvl1pPr>
          </a:lstStyle>
          <a:p>
            <a:r>
              <a:rPr lang="en-US" dirty="0"/>
              <a:t>Drag or insert image/chart/table </a:t>
            </a:r>
          </a:p>
          <a:p>
            <a:r>
              <a:rPr lang="en-US" dirty="0"/>
              <a:t>to placeholder. </a:t>
            </a:r>
          </a:p>
          <a:p>
            <a:r>
              <a:rPr lang="en-US" dirty="0"/>
              <a:t>Or c</a:t>
            </a:r>
            <a:r>
              <a:rPr lang="en-AU" dirty="0"/>
              <a:t>lick icon to add.</a:t>
            </a:r>
          </a:p>
        </p:txBody>
      </p:sp>
      <p:pic>
        <p:nvPicPr>
          <p:cNvPr id="6" name="Picture 5">
            <a:extLst>
              <a:ext uri="{FF2B5EF4-FFF2-40B4-BE49-F238E27FC236}">
                <a16:creationId xmlns:a16="http://schemas.microsoft.com/office/drawing/2014/main" id="{99E93AA6-97AE-3E4D-ABE1-897755A9719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4907" b="16398"/>
          <a:stretch/>
        </p:blipFill>
        <p:spPr>
          <a:xfrm>
            <a:off x="7368975" y="4489554"/>
            <a:ext cx="1686214" cy="577121"/>
          </a:xfrm>
          <a:prstGeom prst="rect">
            <a:avLst/>
          </a:prstGeom>
        </p:spPr>
      </p:pic>
    </p:spTree>
    <p:extLst>
      <p:ext uri="{BB962C8B-B14F-4D97-AF65-F5344CB8AC3E}">
        <p14:creationId xmlns:p14="http://schemas.microsoft.com/office/powerpoint/2010/main" val="76824156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heading and full screen image">
    <p:spTree>
      <p:nvGrpSpPr>
        <p:cNvPr id="1" name=""/>
        <p:cNvGrpSpPr/>
        <p:nvPr/>
      </p:nvGrpSpPr>
      <p:grpSpPr>
        <a:xfrm>
          <a:off x="0" y="0"/>
          <a:ext cx="0" cy="0"/>
          <a:chOff x="0" y="0"/>
          <a:chExt cx="0" cy="0"/>
        </a:xfrm>
      </p:grpSpPr>
      <p:sp>
        <p:nvSpPr>
          <p:cNvPr id="3" name="Picture Placeholder 2"/>
          <p:cNvSpPr>
            <a:spLocks noGrp="1"/>
          </p:cNvSpPr>
          <p:nvPr>
            <p:ph type="pic" sz="quarter" idx="11" hasCustomPrompt="1"/>
          </p:nvPr>
        </p:nvSpPr>
        <p:spPr>
          <a:xfrm>
            <a:off x="0" y="1247587"/>
            <a:ext cx="9144000" cy="3017231"/>
          </a:xfrm>
          <a:prstGeom prst="rect">
            <a:avLst/>
          </a:prstGeom>
        </p:spPr>
        <p:txBody>
          <a:bodyPr vert="horz" anchor="ctr"/>
          <a:lstStyle>
            <a:lvl1pPr marL="0" indent="0" algn="ctr">
              <a:buNone/>
              <a:defRPr i="1" baseline="0">
                <a:solidFill>
                  <a:srgbClr val="E632C0"/>
                </a:solidFill>
              </a:defRPr>
            </a:lvl1pPr>
          </a:lstStyle>
          <a:p>
            <a:r>
              <a:rPr lang="en-US" dirty="0"/>
              <a:t>Drag or insert image/chart/table </a:t>
            </a:r>
          </a:p>
          <a:p>
            <a:r>
              <a:rPr lang="en-US"/>
              <a:t>to </a:t>
            </a:r>
            <a:r>
              <a:rPr lang="en-US" dirty="0"/>
              <a:t>placeholder</a:t>
            </a:r>
            <a:r>
              <a:rPr lang="en-US"/>
              <a:t>. </a:t>
            </a:r>
          </a:p>
          <a:p>
            <a:r>
              <a:rPr lang="en-US"/>
              <a:t>Or </a:t>
            </a:r>
            <a:r>
              <a:rPr lang="en-US" dirty="0"/>
              <a:t>c</a:t>
            </a:r>
            <a:r>
              <a:rPr lang="en-AU" dirty="0"/>
              <a:t>lick icon to add.</a:t>
            </a:r>
          </a:p>
        </p:txBody>
      </p:sp>
      <p:sp>
        <p:nvSpPr>
          <p:cNvPr id="5" name="Text Placeholder 3"/>
          <p:cNvSpPr>
            <a:spLocks noGrp="1"/>
          </p:cNvSpPr>
          <p:nvPr>
            <p:ph type="body" sz="quarter" idx="11" hasCustomPrompt="1"/>
          </p:nvPr>
        </p:nvSpPr>
        <p:spPr>
          <a:xfrm>
            <a:off x="416217" y="428627"/>
            <a:ext cx="8290903" cy="647700"/>
          </a:xfrm>
          <a:prstGeom prst="rect">
            <a:avLst/>
          </a:prstGeom>
        </p:spPr>
        <p:txBody>
          <a:bodyPr anchor="t"/>
          <a:lstStyle>
            <a:lvl1pPr marL="0" indent="0">
              <a:lnSpc>
                <a:spcPct val="90000"/>
              </a:lnSpc>
              <a:buNone/>
              <a:defRPr sz="3600" b="1" baseline="0">
                <a:solidFill>
                  <a:srgbClr val="054A89"/>
                </a:solidFill>
                <a:latin typeface="Altis UniSA" panose="020B0603030000000003" pitchFamily="34" charset="77"/>
              </a:defRPr>
            </a:lvl1pPr>
          </a:lstStyle>
          <a:p>
            <a:pPr lvl="0"/>
            <a:r>
              <a:rPr lang="en-US" dirty="0"/>
              <a:t>Type heading here</a:t>
            </a:r>
            <a:endParaRPr lang="en-AU" dirty="0"/>
          </a:p>
        </p:txBody>
      </p:sp>
      <p:pic>
        <p:nvPicPr>
          <p:cNvPr id="8" name="Picture 7">
            <a:extLst>
              <a:ext uri="{FF2B5EF4-FFF2-40B4-BE49-F238E27FC236}">
                <a16:creationId xmlns:a16="http://schemas.microsoft.com/office/drawing/2014/main" id="{8F1F7B63-B665-4046-97B9-0C2624ABB39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4907" b="16398"/>
          <a:stretch/>
        </p:blipFill>
        <p:spPr>
          <a:xfrm>
            <a:off x="7368975" y="4489554"/>
            <a:ext cx="1686214" cy="577121"/>
          </a:xfrm>
          <a:prstGeom prst="rect">
            <a:avLst/>
          </a:prstGeom>
        </p:spPr>
      </p:pic>
    </p:spTree>
    <p:extLst>
      <p:ext uri="{BB962C8B-B14F-4D97-AF65-F5344CB8AC3E}">
        <p14:creationId xmlns:p14="http://schemas.microsoft.com/office/powerpoint/2010/main" val="50610714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88EBF3C-6C79-414F-B2F0-C45AE2BA79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9784" y="904205"/>
            <a:ext cx="2084432" cy="1667545"/>
          </a:xfrm>
          <a:prstGeom prst="rect">
            <a:avLst/>
          </a:prstGeom>
        </p:spPr>
      </p:pic>
      <p:pic>
        <p:nvPicPr>
          <p:cNvPr id="6" name="Picture 5"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9784" y="904205"/>
            <a:ext cx="2084432" cy="1667545"/>
          </a:xfrm>
          <a:prstGeom prst="rect">
            <a:avLst/>
          </a:prstGeom>
        </p:spPr>
      </p:pic>
      <p:sp>
        <p:nvSpPr>
          <p:cNvPr id="9" name="Rectangle 11"/>
          <p:cNvSpPr>
            <a:spLocks noGrp="1" noChangeArrowheads="1"/>
          </p:cNvSpPr>
          <p:nvPr>
            <p:ph type="subTitle" sz="quarter" idx="1" hasCustomPrompt="1"/>
          </p:nvPr>
        </p:nvSpPr>
        <p:spPr bwMode="auto">
          <a:xfrm>
            <a:off x="0" y="3332829"/>
            <a:ext cx="9143999" cy="124933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marL="0" indent="0" algn="ctr">
              <a:buFontTx/>
              <a:buNone/>
              <a:defRPr sz="3200" baseline="0">
                <a:solidFill>
                  <a:schemeClr val="bg1"/>
                </a:solidFill>
                <a:latin typeface="Altis UniSA" panose="020B0603030000000003" pitchFamily="34" charset="77"/>
              </a:defRPr>
            </a:lvl1pPr>
          </a:lstStyle>
          <a:p>
            <a:r>
              <a:rPr lang="en-US" dirty="0"/>
              <a:t>Insert text or delete if not required</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290514"/>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58" r:id="rId1"/>
    <p:sldLayoutId id="2147483650" r:id="rId2"/>
    <p:sldLayoutId id="2147483651" r:id="rId3"/>
    <p:sldLayoutId id="2147483654" r:id="rId4"/>
    <p:sldLayoutId id="2147483659" r:id="rId5"/>
    <p:sldLayoutId id="2147483660" r:id="rId6"/>
    <p:sldLayoutId id="2147483649" r:id="rId7"/>
  </p:sldLayoutIdLst>
  <p:transition/>
  <p:txStyles>
    <p:titleStyle>
      <a:lvl1pPr algn="ctr" rtl="0" eaLnBrk="1" fontAlgn="base" hangingPunct="1">
        <a:spcBef>
          <a:spcPct val="0"/>
        </a:spcBef>
        <a:spcAft>
          <a:spcPct val="0"/>
        </a:spcAft>
        <a:defRPr sz="4400">
          <a:solidFill>
            <a:schemeClr val="tx2"/>
          </a:solidFill>
          <a:latin typeface="+mj-lt"/>
          <a:ea typeface="Arial" pitchFamily="-65" charset="0"/>
          <a:cs typeface="+mj-cs"/>
        </a:defRPr>
      </a:lvl1pPr>
      <a:lvl2pPr algn="ctr" rtl="0" eaLnBrk="1" fontAlgn="base" hangingPunct="1">
        <a:spcBef>
          <a:spcPct val="0"/>
        </a:spcBef>
        <a:spcAft>
          <a:spcPct val="0"/>
        </a:spcAft>
        <a:defRPr sz="4400">
          <a:solidFill>
            <a:schemeClr val="tx2"/>
          </a:solidFill>
          <a:latin typeface="Arial" charset="0"/>
          <a:ea typeface="Arial" pitchFamily="-65" charset="0"/>
          <a:cs typeface="Arial" charset="0"/>
        </a:defRPr>
      </a:lvl2pPr>
      <a:lvl3pPr algn="ctr" rtl="0" eaLnBrk="1" fontAlgn="base" hangingPunct="1">
        <a:spcBef>
          <a:spcPct val="0"/>
        </a:spcBef>
        <a:spcAft>
          <a:spcPct val="0"/>
        </a:spcAft>
        <a:defRPr sz="4400">
          <a:solidFill>
            <a:schemeClr val="tx2"/>
          </a:solidFill>
          <a:latin typeface="Arial" charset="0"/>
          <a:ea typeface="Arial" pitchFamily="-65" charset="0"/>
          <a:cs typeface="Arial" charset="0"/>
        </a:defRPr>
      </a:lvl3pPr>
      <a:lvl4pPr algn="ctr" rtl="0" eaLnBrk="1" fontAlgn="base" hangingPunct="1">
        <a:spcBef>
          <a:spcPct val="0"/>
        </a:spcBef>
        <a:spcAft>
          <a:spcPct val="0"/>
        </a:spcAft>
        <a:defRPr sz="4400">
          <a:solidFill>
            <a:schemeClr val="tx2"/>
          </a:solidFill>
          <a:latin typeface="Arial" charset="0"/>
          <a:ea typeface="Arial" pitchFamily="-65" charset="0"/>
          <a:cs typeface="Arial" charset="0"/>
        </a:defRPr>
      </a:lvl4pPr>
      <a:lvl5pPr algn="ctr" rtl="0" eaLnBrk="1" fontAlgn="base" hangingPunct="1">
        <a:spcBef>
          <a:spcPct val="0"/>
        </a:spcBef>
        <a:spcAft>
          <a:spcPct val="0"/>
        </a:spcAft>
        <a:defRPr sz="4400">
          <a:solidFill>
            <a:schemeClr val="tx2"/>
          </a:solidFill>
          <a:latin typeface="Arial" charset="0"/>
          <a:ea typeface="Arial" pitchFamily="-65"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Arial" pitchFamily="-65" charset="0"/>
          <a:cs typeface="+mn-cs"/>
        </a:defRPr>
      </a:lvl1pPr>
      <a:lvl2pPr marL="742950" indent="-285750" algn="l" rtl="0" eaLnBrk="1" fontAlgn="base" hangingPunct="1">
        <a:spcBef>
          <a:spcPct val="20000"/>
        </a:spcBef>
        <a:spcAft>
          <a:spcPct val="0"/>
        </a:spcAft>
        <a:buChar char="–"/>
        <a:defRPr sz="2800">
          <a:solidFill>
            <a:schemeClr val="tx1"/>
          </a:solidFill>
          <a:latin typeface="+mn-lt"/>
          <a:ea typeface="Arial" pitchFamily="-65" charset="0"/>
          <a:cs typeface="+mn-cs"/>
        </a:defRPr>
      </a:lvl2pPr>
      <a:lvl3pPr marL="1143000" indent="-228600" algn="l" rtl="0" eaLnBrk="1" fontAlgn="base" hangingPunct="1">
        <a:spcBef>
          <a:spcPct val="20000"/>
        </a:spcBef>
        <a:spcAft>
          <a:spcPct val="0"/>
        </a:spcAft>
        <a:buChar char="•"/>
        <a:defRPr sz="2400">
          <a:solidFill>
            <a:schemeClr val="tx1"/>
          </a:solidFill>
          <a:latin typeface="+mn-lt"/>
          <a:ea typeface="Arial" pitchFamily="-65"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sz="quarter"/>
          </p:nvPr>
        </p:nvSpPr>
        <p:spPr>
          <a:xfrm>
            <a:off x="533911" y="2184400"/>
            <a:ext cx="7707963" cy="843280"/>
          </a:xfrm>
        </p:spPr>
        <p:txBody>
          <a:bodyPr/>
          <a:lstStyle/>
          <a:p>
            <a:r>
              <a:rPr lang="en-AU" dirty="0"/>
              <a:t>Narratives of Plant Closure</a:t>
            </a:r>
            <a:endParaRPr lang="en-US" dirty="0"/>
          </a:p>
        </p:txBody>
      </p:sp>
      <p:sp>
        <p:nvSpPr>
          <p:cNvPr id="10" name="Subtitle 9"/>
          <p:cNvSpPr>
            <a:spLocks noGrp="1"/>
          </p:cNvSpPr>
          <p:nvPr>
            <p:ph type="subTitle" sz="quarter" idx="1"/>
          </p:nvPr>
        </p:nvSpPr>
        <p:spPr/>
        <p:txBody>
          <a:bodyPr/>
          <a:lstStyle/>
          <a:p>
            <a:r>
              <a:rPr lang="en-AU" sz="2400" dirty="0"/>
              <a:t>Sally Weller</a:t>
            </a:r>
          </a:p>
          <a:p>
            <a:r>
              <a:rPr lang="en-AU" sz="2400" dirty="0"/>
              <a:t>UniSA Business</a:t>
            </a:r>
          </a:p>
          <a:p>
            <a:r>
              <a:rPr lang="en-AU" sz="2400" dirty="0"/>
              <a:t>sally.weller@unisa.edu.au</a:t>
            </a:r>
            <a:endParaRPr lang="en-US" sz="2400" dirty="0"/>
          </a:p>
        </p:txBody>
      </p:sp>
    </p:spTree>
    <p:extLst>
      <p:ext uri="{BB962C8B-B14F-4D97-AF65-F5344CB8AC3E}">
        <p14:creationId xmlns:p14="http://schemas.microsoft.com/office/powerpoint/2010/main" val="4206137069"/>
      </p:ext>
    </p:extLst>
  </p:cSld>
  <p:clrMapOvr>
    <a:masterClrMapping/>
  </p:clrMapOvr>
  <mc:AlternateContent xmlns:mc="http://schemas.openxmlformats.org/markup-compatibility/2006" xmlns:p14="http://schemas.microsoft.com/office/powerpoint/2010/main">
    <mc:Choice Requires="p14">
      <p:transition spd="slow" p14:dur="800" advClick="0" advTm="5000">
        <p:fade/>
      </p:transition>
    </mc:Choice>
    <mc:Fallback xmlns="">
      <p:transition xmlns:p14="http://schemas.microsoft.com/office/powerpoint/2010/main" spd="slow" advClick="0" advTm="5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p:txBody>
          <a:bodyPr/>
          <a:lstStyle/>
          <a:p>
            <a:r>
              <a:rPr lang="en-AU" dirty="0"/>
              <a:t>Memorialising</a:t>
            </a:r>
            <a:endParaRPr lang="en-US" dirty="0"/>
          </a:p>
        </p:txBody>
      </p:sp>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p:txBody>
          <a:bodyPr/>
          <a:lstStyle/>
          <a:p>
            <a:pPr marL="0" indent="0" algn="l">
              <a:buNone/>
            </a:pPr>
            <a:endParaRPr lang="en-US" sz="2000" i="1" dirty="0">
              <a:latin typeface="Calibri" panose="020F0502020204030204" pitchFamily="34" charset="0"/>
            </a:endParaRPr>
          </a:p>
          <a:p>
            <a:r>
              <a:rPr lang="en-AU" sz="2000" dirty="0"/>
              <a:t>Memorialising promotes a shared understanding of events around a core quest.</a:t>
            </a:r>
          </a:p>
          <a:p>
            <a:pPr lvl="1"/>
            <a:r>
              <a:rPr lang="en-AU" sz="1600" dirty="0"/>
              <a:t>generates familiarity, </a:t>
            </a:r>
          </a:p>
          <a:p>
            <a:pPr lvl="1"/>
            <a:r>
              <a:rPr lang="en-AU" sz="1600" dirty="0"/>
              <a:t>discourages resistance, </a:t>
            </a:r>
          </a:p>
          <a:p>
            <a:pPr lvl="1"/>
            <a:r>
              <a:rPr lang="en-AU" sz="1600" dirty="0"/>
              <a:t>legitimises change agents</a:t>
            </a:r>
          </a:p>
          <a:p>
            <a:pPr lvl="1"/>
            <a:r>
              <a:rPr lang="en-AU" sz="1600" dirty="0"/>
              <a:t>discredits alternative narratives</a:t>
            </a:r>
          </a:p>
          <a:p>
            <a:pPr lvl="1"/>
            <a:endParaRPr lang="en-AU" sz="1600" dirty="0"/>
          </a:p>
          <a:p>
            <a:r>
              <a:rPr lang="en-AU" sz="2000" dirty="0"/>
              <a:t>In plant closures the quest is closing the plant without mishap, which requires a positive optimist narrative</a:t>
            </a:r>
          </a:p>
          <a:p>
            <a:pPr marL="0" indent="0" algn="l">
              <a:buNone/>
            </a:pPr>
            <a:endParaRPr lang="en-US" sz="2000" i="1" dirty="0">
              <a:latin typeface="Calibri" panose="020F0502020204030204" pitchFamily="34" charset="0"/>
            </a:endParaRPr>
          </a:p>
          <a:p>
            <a:pPr marL="0" indent="0" algn="l">
              <a:buNone/>
            </a:pPr>
            <a:endParaRPr lang="en-US" sz="2000" i="1" dirty="0"/>
          </a:p>
          <a:p>
            <a:endParaRPr lang="en-AU" dirty="0"/>
          </a:p>
          <a:p>
            <a:pPr marL="0" indent="0">
              <a:buNone/>
            </a:pPr>
            <a:endParaRPr lang="en-AU" dirty="0"/>
          </a:p>
          <a:p>
            <a:endParaRPr lang="en-AU" dirty="0"/>
          </a:p>
          <a:p>
            <a:endParaRPr lang="en-AU" dirty="0"/>
          </a:p>
          <a:p>
            <a:endParaRPr lang="en-US" dirty="0"/>
          </a:p>
        </p:txBody>
      </p:sp>
    </p:spTree>
    <p:extLst>
      <p:ext uri="{BB962C8B-B14F-4D97-AF65-F5344CB8AC3E}">
        <p14:creationId xmlns:p14="http://schemas.microsoft.com/office/powerpoint/2010/main" val="222757752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DD9E1F-3880-43DD-B2EA-D0D08AF27275}"/>
              </a:ext>
            </a:extLst>
          </p:cNvPr>
          <p:cNvSpPr>
            <a:spLocks noGrp="1"/>
          </p:cNvSpPr>
          <p:nvPr>
            <p:ph type="body" sz="quarter" idx="11"/>
          </p:nvPr>
        </p:nvSpPr>
        <p:spPr/>
        <p:txBody>
          <a:bodyPr/>
          <a:lstStyle/>
          <a:p>
            <a:r>
              <a:rPr lang="en-AU" dirty="0"/>
              <a:t>Memorialising</a:t>
            </a:r>
            <a:endParaRPr lang="en-US" dirty="0"/>
          </a:p>
        </p:txBody>
      </p:sp>
      <p:sp>
        <p:nvSpPr>
          <p:cNvPr id="3" name="Text Placeholder 2">
            <a:extLst>
              <a:ext uri="{FF2B5EF4-FFF2-40B4-BE49-F238E27FC236}">
                <a16:creationId xmlns:a16="http://schemas.microsoft.com/office/drawing/2014/main" id="{6E66D26A-1255-44F2-B8D1-63607E50C6D5}"/>
              </a:ext>
            </a:extLst>
          </p:cNvPr>
          <p:cNvSpPr>
            <a:spLocks noGrp="1"/>
          </p:cNvSpPr>
          <p:nvPr>
            <p:ph type="body" sz="quarter" idx="12"/>
          </p:nvPr>
        </p:nvSpPr>
        <p:spPr/>
        <p:txBody>
          <a:bodyPr/>
          <a:lstStyle/>
          <a:p>
            <a:pPr marL="0" indent="0" algn="l">
              <a:buNone/>
            </a:pPr>
            <a:r>
              <a:rPr lang="en-AU" sz="2000" b="0" i="1" u="none" strike="noStrike" baseline="0" dirty="0">
                <a:latin typeface="Calibri" panose="020F0502020204030204" pitchFamily="34" charset="0"/>
              </a:rPr>
              <a:t>Our language was very deliberate in the last six months to 12 months. We would often say "The last car is going to be the best car" … We ran a car event in the week prior (to closure) where we had community come in to drive (the cars) through the local streets. And we had our people involved, and involved the local footy club ... (Senior Manager)</a:t>
            </a:r>
          </a:p>
          <a:p>
            <a:pPr algn="l"/>
            <a:endParaRPr lang="en-AU" sz="2000" dirty="0">
              <a:latin typeface="Calibri" panose="020F0502020204030204" pitchFamily="34" charset="0"/>
            </a:endParaRPr>
          </a:p>
          <a:p>
            <a:pPr marL="0" indent="0" algn="l">
              <a:buNone/>
            </a:pPr>
            <a:r>
              <a:rPr lang="en-AU" sz="2000" b="0" i="1" u="none" strike="noStrike" baseline="0" dirty="0">
                <a:latin typeface="Calibri" panose="020F0502020204030204" pitchFamily="34" charset="0"/>
              </a:rPr>
              <a:t>We … were so dedicated to having the best experience for our people at the end and having a people-focused approach. What happened was, we got to the last four months and we're going “We don't want this to be a wake. We actually want everyone to be celebrated, and for them to celebrate, their life at &lt;Firm&gt;. And we want them to be proud, so when they go in front of cameras, or they're going to an interview, they've got a beam on their face and they go, "Yeah, I worked for &lt;Firm&gt;“ </a:t>
            </a:r>
            <a:r>
              <a:rPr lang="en-US" sz="2000" b="0" i="1" u="none" strike="noStrike" baseline="0" dirty="0">
                <a:latin typeface="Calibri" panose="020F0502020204030204" pitchFamily="34" charset="0"/>
              </a:rPr>
              <a:t>(Senior Manager)</a:t>
            </a:r>
          </a:p>
          <a:p>
            <a:endParaRPr lang="en-US" dirty="0"/>
          </a:p>
        </p:txBody>
      </p:sp>
    </p:spTree>
    <p:extLst>
      <p:ext uri="{BB962C8B-B14F-4D97-AF65-F5344CB8AC3E}">
        <p14:creationId xmlns:p14="http://schemas.microsoft.com/office/powerpoint/2010/main" val="184356450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70FB5B-8051-43B2-9F04-9B2947CE6620}"/>
              </a:ext>
            </a:extLst>
          </p:cNvPr>
          <p:cNvSpPr>
            <a:spLocks noGrp="1"/>
          </p:cNvSpPr>
          <p:nvPr>
            <p:ph type="body" sz="quarter" idx="11"/>
          </p:nvPr>
        </p:nvSpPr>
        <p:spPr/>
        <p:txBody>
          <a:bodyPr/>
          <a:lstStyle/>
          <a:p>
            <a:r>
              <a:rPr lang="en-AU" dirty="0"/>
              <a:t>Revisioning</a:t>
            </a:r>
            <a:endParaRPr lang="en-US" dirty="0"/>
          </a:p>
        </p:txBody>
      </p:sp>
      <p:sp>
        <p:nvSpPr>
          <p:cNvPr id="3" name="Text Placeholder 2">
            <a:extLst>
              <a:ext uri="{FF2B5EF4-FFF2-40B4-BE49-F238E27FC236}">
                <a16:creationId xmlns:a16="http://schemas.microsoft.com/office/drawing/2014/main" id="{F875F917-8B46-4755-9FAF-1825C6725A41}"/>
              </a:ext>
            </a:extLst>
          </p:cNvPr>
          <p:cNvSpPr>
            <a:spLocks noGrp="1"/>
          </p:cNvSpPr>
          <p:nvPr>
            <p:ph type="body" sz="quarter" idx="12"/>
          </p:nvPr>
        </p:nvSpPr>
        <p:spPr/>
        <p:txBody>
          <a:bodyPr/>
          <a:lstStyle/>
          <a:p>
            <a:pPr marL="0" indent="0" algn="l">
              <a:buNone/>
            </a:pPr>
            <a:endParaRPr lang="en-AU" sz="1800" i="1" dirty="0">
              <a:latin typeface="Calibri" panose="020F0502020204030204" pitchFamily="34" charset="0"/>
            </a:endParaRPr>
          </a:p>
          <a:p>
            <a:pPr algn="l"/>
            <a:r>
              <a:rPr lang="en-US" sz="2400" dirty="0">
                <a:latin typeface="Calibri" panose="020F0502020204030204" pitchFamily="34" charset="0"/>
              </a:rPr>
              <a:t>R</a:t>
            </a:r>
            <a:r>
              <a:rPr lang="en-US" sz="2400" b="0" i="0" u="none" strike="noStrike" baseline="0" dirty="0">
                <a:latin typeface="Calibri" panose="020F0502020204030204" pitchFamily="34" charset="0"/>
              </a:rPr>
              <a:t>efocuses or augments the </a:t>
            </a:r>
            <a:r>
              <a:rPr lang="en-AU" sz="2400" b="0" i="0" u="none" strike="noStrike" baseline="0" dirty="0">
                <a:latin typeface="Calibri" panose="020F0502020204030204" pitchFamily="34" charset="0"/>
              </a:rPr>
              <a:t>meanings attributed to past events. </a:t>
            </a:r>
          </a:p>
          <a:p>
            <a:pPr algn="l"/>
            <a:r>
              <a:rPr lang="en-AU" sz="2400" b="0" i="0" u="none" strike="noStrike" baseline="0" dirty="0">
                <a:latin typeface="Calibri" panose="020F0502020204030204" pitchFamily="34" charset="0"/>
              </a:rPr>
              <a:t>Gradually increases the prominence of recent approaches, incorporating fragments from the old ways to bring coherence to the emerging story.</a:t>
            </a:r>
          </a:p>
          <a:p>
            <a:r>
              <a:rPr lang="en-AU" dirty="0">
                <a:latin typeface="Calibri" panose="020F0502020204030204" pitchFamily="34" charset="0"/>
              </a:rPr>
              <a:t>In plant closure, r</a:t>
            </a:r>
            <a:r>
              <a:rPr lang="en-AU" sz="2400" dirty="0">
                <a:latin typeface="Calibri" panose="020F0502020204030204" pitchFamily="34" charset="0"/>
              </a:rPr>
              <a:t>eworking the ‘Kanban’ production system to emphasise interpersonal obligations and solidarity.</a:t>
            </a:r>
          </a:p>
          <a:p>
            <a:pPr algn="l"/>
            <a:endParaRPr lang="en-AU" sz="2400" b="0" i="0" u="none" strike="noStrike" baseline="0" dirty="0">
              <a:latin typeface="Calibri" panose="020F0502020204030204" pitchFamily="34" charset="0"/>
            </a:endParaRPr>
          </a:p>
          <a:p>
            <a:pPr algn="l"/>
            <a:endParaRPr lang="en-AU" sz="2400" dirty="0">
              <a:latin typeface="Calibri" panose="020F0502020204030204" pitchFamily="34" charset="0"/>
            </a:endParaRPr>
          </a:p>
          <a:p>
            <a:pPr marL="0" indent="0" algn="l">
              <a:buNone/>
            </a:pPr>
            <a:endParaRPr lang="en-US" i="1" dirty="0"/>
          </a:p>
        </p:txBody>
      </p:sp>
    </p:spTree>
    <p:extLst>
      <p:ext uri="{BB962C8B-B14F-4D97-AF65-F5344CB8AC3E}">
        <p14:creationId xmlns:p14="http://schemas.microsoft.com/office/powerpoint/2010/main" val="103403025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C9CCEF-87BA-4013-98BB-24175D33638F}"/>
              </a:ext>
            </a:extLst>
          </p:cNvPr>
          <p:cNvSpPr>
            <a:spLocks noGrp="1"/>
          </p:cNvSpPr>
          <p:nvPr>
            <p:ph type="body" sz="quarter" idx="11"/>
          </p:nvPr>
        </p:nvSpPr>
        <p:spPr/>
        <p:txBody>
          <a:bodyPr/>
          <a:lstStyle/>
          <a:p>
            <a:r>
              <a:rPr lang="en-AU" dirty="0"/>
              <a:t>Revisioning</a:t>
            </a:r>
            <a:endParaRPr lang="en-US" dirty="0"/>
          </a:p>
        </p:txBody>
      </p:sp>
      <p:sp>
        <p:nvSpPr>
          <p:cNvPr id="3" name="Text Placeholder 2">
            <a:extLst>
              <a:ext uri="{FF2B5EF4-FFF2-40B4-BE49-F238E27FC236}">
                <a16:creationId xmlns:a16="http://schemas.microsoft.com/office/drawing/2014/main" id="{A77CCF8E-A4AA-4857-A45F-EC3D6E3A22F1}"/>
              </a:ext>
            </a:extLst>
          </p:cNvPr>
          <p:cNvSpPr>
            <a:spLocks noGrp="1"/>
          </p:cNvSpPr>
          <p:nvPr>
            <p:ph type="body" sz="quarter" idx="12"/>
          </p:nvPr>
        </p:nvSpPr>
        <p:spPr>
          <a:xfrm>
            <a:off x="348703" y="1076327"/>
            <a:ext cx="8280751" cy="2504435"/>
          </a:xfrm>
        </p:spPr>
        <p:txBody>
          <a:bodyPr/>
          <a:lstStyle/>
          <a:p>
            <a:pPr marL="0" indent="0" algn="l">
              <a:buNone/>
            </a:pPr>
            <a:r>
              <a:rPr lang="en-AU" sz="2000" b="0" i="1" u="none" strike="noStrike" baseline="0" dirty="0">
                <a:latin typeface="Calibri" panose="020F0502020204030204" pitchFamily="34" charset="0"/>
              </a:rPr>
              <a:t>Normally, you’ve got </a:t>
            </a:r>
            <a:r>
              <a:rPr lang="en-AU" sz="2000" b="0" i="1" u="none" strike="noStrike" baseline="0" dirty="0" err="1">
                <a:latin typeface="Calibri" panose="020F0502020204030204" pitchFamily="34" charset="0"/>
              </a:rPr>
              <a:t>KPI</a:t>
            </a:r>
            <a:r>
              <a:rPr lang="en-AU" sz="2000" b="0" i="1" u="none" strike="noStrike" baseline="0" dirty="0">
                <a:latin typeface="Calibri" panose="020F0502020204030204" pitchFamily="34" charset="0"/>
              </a:rPr>
              <a:t> and all that stuff to … to make people work hard for you. But in this case, … you cannot base it on </a:t>
            </a:r>
            <a:r>
              <a:rPr lang="en-AU" sz="2000" b="0" i="1" u="none" strike="noStrike" baseline="0" dirty="0" err="1">
                <a:latin typeface="Calibri" panose="020F0502020204030204" pitchFamily="34" charset="0"/>
              </a:rPr>
              <a:t>KPI</a:t>
            </a:r>
            <a:r>
              <a:rPr lang="en-AU" sz="2000" b="0" i="1" u="none" strike="noStrike" baseline="0" dirty="0">
                <a:latin typeface="Calibri" panose="020F0502020204030204" pitchFamily="34" charset="0"/>
              </a:rPr>
              <a:t> anymore, because nobody cares about </a:t>
            </a:r>
            <a:r>
              <a:rPr lang="en-AU" sz="2000" b="0" i="1" u="none" strike="noStrike" baseline="0" dirty="0" err="1">
                <a:latin typeface="Calibri" panose="020F0502020204030204" pitchFamily="34" charset="0"/>
              </a:rPr>
              <a:t>KPI</a:t>
            </a:r>
            <a:r>
              <a:rPr lang="en-AU" sz="2000" b="0" i="1" u="none" strike="noStrike" baseline="0" dirty="0">
                <a:latin typeface="Calibri" panose="020F0502020204030204" pitchFamily="34" charset="0"/>
              </a:rPr>
              <a:t>, or the (firm’s) future anymore. So, you have to base (management) on your long-term friendship. You know “We've been together” and talk it out, and then try to get the people involved and enthusiastic … motivate them to do the work in a daily way. </a:t>
            </a:r>
            <a:r>
              <a:rPr lang="en-US" sz="2000" b="0" i="1" u="none" strike="noStrike" baseline="0" dirty="0">
                <a:latin typeface="Calibri" panose="020F0502020204030204" pitchFamily="34" charset="0"/>
              </a:rPr>
              <a:t>(Middle Manager)</a:t>
            </a:r>
            <a:r>
              <a:rPr lang="en-AU" sz="2000" i="1" dirty="0">
                <a:latin typeface="Calibri" panose="020F0502020204030204" pitchFamily="34" charset="0"/>
              </a:rPr>
              <a:t> </a:t>
            </a:r>
          </a:p>
          <a:p>
            <a:pPr marL="0" indent="0" algn="l">
              <a:buNone/>
            </a:pPr>
            <a:endParaRPr lang="en-AU" sz="2000" i="1" dirty="0">
              <a:latin typeface="Calibri" panose="020F0502020204030204" pitchFamily="34" charset="0"/>
            </a:endParaRPr>
          </a:p>
          <a:p>
            <a:pPr marL="0" indent="0" algn="l">
              <a:buNone/>
            </a:pPr>
            <a:r>
              <a:rPr lang="en-AU" sz="2000" b="0" i="1" u="none" strike="noStrike" baseline="0" dirty="0">
                <a:latin typeface="Calibri" panose="020F0502020204030204" pitchFamily="34" charset="0"/>
              </a:rPr>
              <a:t>I don't think it really deteriorated. I mean, the sort of standard, maybe conflicts that you might have in any workplace, I think that was just normal. But for certain things, there was a, there was quite a solidarity amongst us all. It was a bit sad, you know, like, particularly towards the very end and on the final days. But you know, there's a real, ‘we're all in it together’ - a camaraderie and solidarity. And, you know, we're all quite proud of what we'd achieved (Middle Manager).</a:t>
            </a:r>
            <a:endParaRPr lang="en-AU" sz="2000" i="1" dirty="0">
              <a:latin typeface="Calibri" panose="020F0502020204030204" pitchFamily="34" charset="0"/>
            </a:endParaRPr>
          </a:p>
          <a:p>
            <a:endParaRPr lang="en-US" dirty="0"/>
          </a:p>
        </p:txBody>
      </p:sp>
    </p:spTree>
    <p:extLst>
      <p:ext uri="{BB962C8B-B14F-4D97-AF65-F5344CB8AC3E}">
        <p14:creationId xmlns:p14="http://schemas.microsoft.com/office/powerpoint/2010/main" val="407199770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2D0344D-AF61-4DF4-BF72-A9C39F459D81}"/>
              </a:ext>
            </a:extLst>
          </p:cNvPr>
          <p:cNvSpPr>
            <a:spLocks noGrp="1"/>
          </p:cNvSpPr>
          <p:nvPr>
            <p:ph type="body" sz="quarter" idx="11"/>
          </p:nvPr>
        </p:nvSpPr>
        <p:spPr/>
        <p:txBody>
          <a:bodyPr/>
          <a:lstStyle/>
          <a:p>
            <a:r>
              <a:rPr lang="en-AU" dirty="0"/>
              <a:t>Sacralising</a:t>
            </a:r>
            <a:endParaRPr lang="en-US" dirty="0"/>
          </a:p>
        </p:txBody>
      </p:sp>
      <p:sp>
        <p:nvSpPr>
          <p:cNvPr id="3" name="Text Placeholder 2">
            <a:extLst>
              <a:ext uri="{FF2B5EF4-FFF2-40B4-BE49-F238E27FC236}">
                <a16:creationId xmlns:a16="http://schemas.microsoft.com/office/drawing/2014/main" id="{0A3B20E7-DB08-4FFA-ADD4-6E52540FC5F6}"/>
              </a:ext>
            </a:extLst>
          </p:cNvPr>
          <p:cNvSpPr>
            <a:spLocks noGrp="1"/>
          </p:cNvSpPr>
          <p:nvPr>
            <p:ph type="body" sz="quarter" idx="12"/>
          </p:nvPr>
        </p:nvSpPr>
        <p:spPr/>
        <p:txBody>
          <a:bodyPr/>
          <a:lstStyle/>
          <a:p>
            <a:pPr algn="l"/>
            <a:r>
              <a:rPr lang="en-AU" dirty="0">
                <a:latin typeface="Calibri" panose="020F0502020204030204" pitchFamily="34" charset="0"/>
              </a:rPr>
              <a:t>P</a:t>
            </a:r>
            <a:r>
              <a:rPr lang="en-AU" b="0" i="0" u="none" strike="noStrike" baseline="0" dirty="0">
                <a:latin typeface="Calibri" panose="020F0502020204030204" pitchFamily="34" charset="0"/>
              </a:rPr>
              <a:t>ositions change as transcendent by incorporating quasi-religious</a:t>
            </a:r>
            <a:r>
              <a:rPr lang="en-AU" dirty="0">
                <a:latin typeface="Calibri" panose="020F0502020204030204" pitchFamily="34" charset="0"/>
              </a:rPr>
              <a:t> </a:t>
            </a:r>
            <a:r>
              <a:rPr lang="en-US" b="0" i="0" u="none" strike="noStrike" baseline="0" dirty="0">
                <a:latin typeface="Calibri" panose="020F0502020204030204" pitchFamily="34" charset="0"/>
              </a:rPr>
              <a:t>practices</a:t>
            </a:r>
          </a:p>
          <a:p>
            <a:pPr algn="l"/>
            <a:r>
              <a:rPr lang="en-US" dirty="0">
                <a:latin typeface="Calibri" panose="020F0502020204030204" pitchFamily="34" charset="0"/>
              </a:rPr>
              <a:t>Transforms support into advocacy</a:t>
            </a:r>
          </a:p>
          <a:p>
            <a:pPr algn="l"/>
            <a:r>
              <a:rPr lang="en-US" dirty="0">
                <a:latin typeface="Calibri" panose="020F0502020204030204" pitchFamily="34" charset="0"/>
              </a:rPr>
              <a:t>Anoints heroes are role models</a:t>
            </a:r>
          </a:p>
          <a:p>
            <a:pPr algn="l"/>
            <a:r>
              <a:rPr lang="en-US" dirty="0">
                <a:latin typeface="Calibri" panose="020F0502020204030204" pitchFamily="34" charset="0"/>
              </a:rPr>
              <a:t>Introduced workers to the ‘Hero’s Journey’ narrative to guide their preparation for job search.</a:t>
            </a:r>
            <a:endParaRPr lang="en-US" dirty="0"/>
          </a:p>
        </p:txBody>
      </p:sp>
    </p:spTree>
    <p:extLst>
      <p:ext uri="{BB962C8B-B14F-4D97-AF65-F5344CB8AC3E}">
        <p14:creationId xmlns:p14="http://schemas.microsoft.com/office/powerpoint/2010/main" val="371001877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20EB8B7-4742-4BAE-BA3F-C6438F14FB76}"/>
              </a:ext>
            </a:extLst>
          </p:cNvPr>
          <p:cNvSpPr>
            <a:spLocks noGrp="1"/>
          </p:cNvSpPr>
          <p:nvPr>
            <p:ph type="body" sz="quarter" idx="11"/>
          </p:nvPr>
        </p:nvSpPr>
        <p:spPr/>
        <p:txBody>
          <a:bodyPr/>
          <a:lstStyle/>
          <a:p>
            <a:r>
              <a:rPr lang="en-AU" dirty="0"/>
              <a:t>Sacralising</a:t>
            </a:r>
            <a:endParaRPr lang="en-US" dirty="0"/>
          </a:p>
        </p:txBody>
      </p:sp>
      <p:sp>
        <p:nvSpPr>
          <p:cNvPr id="3" name="Text Placeholder 2">
            <a:extLst>
              <a:ext uri="{FF2B5EF4-FFF2-40B4-BE49-F238E27FC236}">
                <a16:creationId xmlns:a16="http://schemas.microsoft.com/office/drawing/2014/main" id="{2CD94AEE-C6E0-40AB-966F-862983413393}"/>
              </a:ext>
            </a:extLst>
          </p:cNvPr>
          <p:cNvSpPr>
            <a:spLocks noGrp="1"/>
          </p:cNvSpPr>
          <p:nvPr>
            <p:ph type="body" sz="quarter" idx="12"/>
          </p:nvPr>
        </p:nvSpPr>
        <p:spPr/>
        <p:txBody>
          <a:bodyPr/>
          <a:lstStyle/>
          <a:p>
            <a:pPr marL="0" indent="0" algn="l">
              <a:buNone/>
            </a:pPr>
            <a:r>
              <a:rPr lang="en-AU" sz="1800" b="0" i="1" u="none" strike="noStrike" baseline="0" dirty="0">
                <a:latin typeface="Calibri" panose="020F0502020204030204" pitchFamily="34" charset="0"/>
              </a:rPr>
              <a:t>I was like "What? Why do I need to do this? Why do I need to do that?" And then</a:t>
            </a:r>
          </a:p>
          <a:p>
            <a:pPr marL="0" indent="0" algn="l">
              <a:buNone/>
            </a:pPr>
            <a:r>
              <a:rPr lang="en-AU" sz="1800" b="0" i="1" u="none" strike="noStrike" baseline="0" dirty="0">
                <a:latin typeface="Calibri" panose="020F0502020204030204" pitchFamily="34" charset="0"/>
              </a:rPr>
              <a:t>they said: “Resistance to change is like holding your breath. If you succeed, you will</a:t>
            </a:r>
          </a:p>
          <a:p>
            <a:pPr marL="0" indent="0" algn="l">
              <a:buNone/>
            </a:pPr>
            <a:r>
              <a:rPr lang="en-AU" sz="1800" b="0" i="1" u="none" strike="noStrike" baseline="0" dirty="0">
                <a:latin typeface="Calibri" panose="020F0502020204030204" pitchFamily="34" charset="0"/>
              </a:rPr>
              <a:t>die.” And … that stuck with me. And, and from that day on, I changed. And then I</a:t>
            </a:r>
          </a:p>
          <a:p>
            <a:pPr marL="0" indent="0" algn="l">
              <a:buNone/>
            </a:pPr>
            <a:r>
              <a:rPr lang="en-AU" sz="1800" b="0" i="1" u="none" strike="noStrike" baseline="0" dirty="0">
                <a:latin typeface="Calibri" panose="020F0502020204030204" pitchFamily="34" charset="0"/>
              </a:rPr>
              <a:t>became one of the advocates. </a:t>
            </a:r>
            <a:r>
              <a:rPr lang="en-AU" sz="1800" b="1" i="1" u="none" strike="noStrike" baseline="0" dirty="0">
                <a:latin typeface="Calibri" panose="020F0502020204030204" pitchFamily="34" charset="0"/>
              </a:rPr>
              <a:t>I started preaching, </a:t>
            </a:r>
            <a:r>
              <a:rPr lang="en-AU" sz="1800" b="0" i="1" u="none" strike="noStrike" baseline="0" dirty="0">
                <a:latin typeface="Calibri" panose="020F0502020204030204" pitchFamily="34" charset="0"/>
              </a:rPr>
              <a:t>and I've used that so many times,</a:t>
            </a:r>
          </a:p>
          <a:p>
            <a:pPr marL="0" indent="0" algn="l">
              <a:buNone/>
            </a:pPr>
            <a:r>
              <a:rPr lang="en-AU" sz="1800" b="0" i="1" u="none" strike="noStrike" baseline="0" dirty="0">
                <a:latin typeface="Calibri" panose="020F0502020204030204" pitchFamily="34" charset="0"/>
              </a:rPr>
              <a:t>you know “Resistance to change, you hold your breath,” yadda </a:t>
            </a:r>
            <a:r>
              <a:rPr lang="en-AU" sz="1800" b="0" i="1" u="none" strike="noStrike" baseline="0" dirty="0" err="1">
                <a:latin typeface="Calibri" panose="020F0502020204030204" pitchFamily="34" charset="0"/>
              </a:rPr>
              <a:t>yadda</a:t>
            </a:r>
            <a:r>
              <a:rPr lang="en-AU" sz="1800" b="0" i="1" u="none" strike="noStrike" baseline="0" dirty="0">
                <a:latin typeface="Calibri" panose="020F0502020204030204" pitchFamily="34" charset="0"/>
              </a:rPr>
              <a:t>. And it's true.</a:t>
            </a:r>
          </a:p>
          <a:p>
            <a:pPr marL="0" indent="0" algn="l">
              <a:buNone/>
            </a:pPr>
            <a:r>
              <a:rPr lang="en-AU" sz="1800" b="0" i="1" u="none" strike="noStrike" baseline="0" dirty="0">
                <a:latin typeface="Calibri" panose="020F0502020204030204" pitchFamily="34" charset="0"/>
              </a:rPr>
              <a:t>Yeah, you can try as much as you want. Yeah. But if you're standing on that railway</a:t>
            </a:r>
          </a:p>
          <a:p>
            <a:pPr marL="0" indent="0" algn="l">
              <a:buNone/>
            </a:pPr>
            <a:r>
              <a:rPr lang="en-AU" sz="1800" b="0" i="1" u="none" strike="noStrike" baseline="0" dirty="0">
                <a:latin typeface="Calibri" panose="020F0502020204030204" pitchFamily="34" charset="0"/>
              </a:rPr>
              <a:t>line, and the train’s coming, you know, it doesn't matter. (Workplace Trainer)</a:t>
            </a:r>
          </a:p>
          <a:p>
            <a:pPr marL="0" indent="0" algn="l">
              <a:buNone/>
            </a:pPr>
            <a:endParaRPr lang="en-AU" sz="1800" i="1" dirty="0">
              <a:latin typeface="Calibri" panose="020F0502020204030204" pitchFamily="34" charset="0"/>
            </a:endParaRPr>
          </a:p>
          <a:p>
            <a:pPr marL="0" indent="0" algn="l">
              <a:buNone/>
            </a:pPr>
            <a:r>
              <a:rPr lang="en-AU" sz="1800" b="0" i="1" u="none" strike="noStrike" baseline="0" dirty="0">
                <a:latin typeface="Calibri" panose="020F0502020204030204" pitchFamily="34" charset="0"/>
              </a:rPr>
              <a:t>We want(ed) everyone to have a surprise. So, when Jimmy Barnes came out, we</a:t>
            </a:r>
          </a:p>
          <a:p>
            <a:pPr marL="0" indent="0" algn="l">
              <a:buNone/>
            </a:pPr>
            <a:r>
              <a:rPr lang="en-AU" sz="1800" b="0" i="1" u="none" strike="noStrike" baseline="0" dirty="0">
                <a:latin typeface="Calibri" panose="020F0502020204030204" pitchFamily="34" charset="0"/>
              </a:rPr>
              <a:t>had people almost in tears going, “Wow, he's one of us. He's an ex-Elizabeth boy,</a:t>
            </a:r>
          </a:p>
          <a:p>
            <a:pPr marL="0" indent="0" algn="l">
              <a:buNone/>
            </a:pPr>
            <a:r>
              <a:rPr lang="en-AU" sz="1800" b="0" i="1" u="none" strike="noStrike" baseline="0" dirty="0">
                <a:latin typeface="Calibri" panose="020F0502020204030204" pitchFamily="34" charset="0"/>
              </a:rPr>
              <a:t>he came from our area. He actually worked in the plant many, many moons ago</a:t>
            </a:r>
          </a:p>
          <a:p>
            <a:pPr marL="0" indent="0" algn="l">
              <a:buNone/>
            </a:pPr>
            <a:r>
              <a:rPr lang="en-AU" sz="1800" b="0" i="1" u="none" strike="noStrike" baseline="0" dirty="0">
                <a:latin typeface="Calibri" panose="020F0502020204030204" pitchFamily="34" charset="0"/>
              </a:rPr>
              <a:t>before he became famous”. He shared his story about that. </a:t>
            </a:r>
            <a:r>
              <a:rPr lang="en-AU" sz="1800" b="1" i="1" u="none" strike="noStrike" baseline="0" dirty="0">
                <a:latin typeface="Calibri" panose="020F0502020204030204" pitchFamily="34" charset="0"/>
              </a:rPr>
              <a:t>It was really powerful</a:t>
            </a:r>
          </a:p>
          <a:p>
            <a:pPr marL="0" indent="0" algn="l">
              <a:buNone/>
            </a:pPr>
            <a:r>
              <a:rPr lang="en-AU" sz="1800" b="1" i="1" u="none" strike="noStrike" baseline="0" dirty="0">
                <a:latin typeface="Calibri" panose="020F0502020204030204" pitchFamily="34" charset="0"/>
              </a:rPr>
              <a:t>to see all of our workforce singing </a:t>
            </a:r>
            <a:r>
              <a:rPr lang="en-AU" sz="1800" b="1" i="1" u="none" strike="noStrike" baseline="0" dirty="0">
                <a:latin typeface="Calibri-Italic"/>
              </a:rPr>
              <a:t>Working Class Man </a:t>
            </a:r>
            <a:r>
              <a:rPr lang="en-AU" sz="1800" b="0" i="1" u="none" strike="noStrike" baseline="0" dirty="0">
                <a:latin typeface="Calibri" panose="020F0502020204030204" pitchFamily="34" charset="0"/>
              </a:rPr>
              <a:t>and just celebrating. It was</a:t>
            </a:r>
          </a:p>
          <a:p>
            <a:pPr marL="0" indent="0" algn="l">
              <a:buNone/>
            </a:pPr>
            <a:r>
              <a:rPr lang="en-US" sz="1800" b="0" i="1" u="none" strike="noStrike" baseline="0" dirty="0">
                <a:latin typeface="Calibri" panose="020F0502020204030204" pitchFamily="34" charset="0"/>
              </a:rPr>
              <a:t>just a highlight</a:t>
            </a:r>
            <a:r>
              <a:rPr lang="en-US" sz="1800" b="0" i="0" u="none" strike="noStrike" baseline="0" dirty="0">
                <a:latin typeface="Calibri" panose="020F0502020204030204" pitchFamily="34" charset="0"/>
              </a:rPr>
              <a:t>.</a:t>
            </a:r>
            <a:endParaRPr lang="en-US" i="1" dirty="0"/>
          </a:p>
        </p:txBody>
      </p:sp>
    </p:spTree>
    <p:extLst>
      <p:ext uri="{BB962C8B-B14F-4D97-AF65-F5344CB8AC3E}">
        <p14:creationId xmlns:p14="http://schemas.microsoft.com/office/powerpoint/2010/main" val="257007736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1A1AE5-4840-40A1-A0BC-15D40AE5BCFF}"/>
              </a:ext>
            </a:extLst>
          </p:cNvPr>
          <p:cNvSpPr>
            <a:spLocks noGrp="1"/>
          </p:cNvSpPr>
          <p:nvPr>
            <p:ph type="body" sz="quarter" idx="11"/>
          </p:nvPr>
        </p:nvSpPr>
        <p:spPr/>
        <p:txBody>
          <a:bodyPr/>
          <a:lstStyle/>
          <a:p>
            <a:r>
              <a:rPr lang="en-AU" dirty="0"/>
              <a:t>From inside to outside</a:t>
            </a:r>
            <a:endParaRPr lang="en-US" dirty="0"/>
          </a:p>
        </p:txBody>
      </p:sp>
      <p:sp>
        <p:nvSpPr>
          <p:cNvPr id="3" name="Text Placeholder 2">
            <a:extLst>
              <a:ext uri="{FF2B5EF4-FFF2-40B4-BE49-F238E27FC236}">
                <a16:creationId xmlns:a16="http://schemas.microsoft.com/office/drawing/2014/main" id="{8AE1C6E4-4C0C-43DC-80CB-2BEC3652469F}"/>
              </a:ext>
            </a:extLst>
          </p:cNvPr>
          <p:cNvSpPr>
            <a:spLocks noGrp="1"/>
          </p:cNvSpPr>
          <p:nvPr>
            <p:ph type="body" sz="quarter" idx="12"/>
          </p:nvPr>
        </p:nvSpPr>
        <p:spPr/>
        <p:txBody>
          <a:bodyPr/>
          <a:lstStyle/>
          <a:p>
            <a:pPr marL="0" indent="0" algn="l">
              <a:buNone/>
            </a:pPr>
            <a:r>
              <a:rPr lang="en-AU" sz="1800" b="0" i="1" u="none" strike="noStrike" baseline="0" dirty="0">
                <a:latin typeface="Calibri" panose="020F0502020204030204" pitchFamily="34" charset="0"/>
              </a:rPr>
              <a:t>When (one of) our family friends started talking about it, I had to go and have a talk to him. … Basically, I had to tell him to shut up and listen. … And then someone else said something, so I had to talk to them as well. So, it's not just </a:t>
            </a:r>
            <a:r>
              <a:rPr lang="en-AU" sz="1800" b="0" i="1" u="none" strike="noStrike" baseline="0" dirty="0" err="1">
                <a:latin typeface="Calibri" panose="020F0502020204030204" pitchFamily="34" charset="0"/>
              </a:rPr>
              <a:t>ya</a:t>
            </a:r>
            <a:r>
              <a:rPr lang="en-AU" sz="1800" b="0" i="1" u="none" strike="noStrike" baseline="0" dirty="0">
                <a:latin typeface="Calibri" panose="020F0502020204030204" pitchFamily="34" charset="0"/>
              </a:rPr>
              <a:t> kids, it’s all the people … it (the negative stories) influenced them. (Tradesman)</a:t>
            </a:r>
            <a:endParaRPr lang="en-AU" i="1" dirty="0"/>
          </a:p>
          <a:p>
            <a:pPr marL="0" indent="0">
              <a:buNone/>
            </a:pPr>
            <a:endParaRPr lang="en-US" dirty="0"/>
          </a:p>
          <a:p>
            <a:pPr marL="0" indent="0" algn="l">
              <a:buNone/>
            </a:pPr>
            <a:r>
              <a:rPr lang="en-AU" sz="1800" b="0" i="1" u="none" strike="noStrike" baseline="0" dirty="0">
                <a:latin typeface="Calibri" panose="020F0502020204030204" pitchFamily="34" charset="0"/>
              </a:rPr>
              <a:t>… once we got into our last 18 months, the media turned. Because I think they were</a:t>
            </a:r>
          </a:p>
          <a:p>
            <a:pPr marL="0" indent="0" algn="l">
              <a:buNone/>
            </a:pPr>
            <a:r>
              <a:rPr lang="en-AU" sz="1800" b="0" i="1" u="none" strike="noStrike" baseline="0" dirty="0">
                <a:latin typeface="Calibri" panose="020F0502020204030204" pitchFamily="34" charset="0"/>
              </a:rPr>
              <a:t>hearing (it) not just from us, but from unions and the employees. … And all of a</a:t>
            </a:r>
          </a:p>
          <a:p>
            <a:pPr marL="0" indent="0" algn="l">
              <a:buNone/>
            </a:pPr>
            <a:r>
              <a:rPr lang="en-AU" sz="1800" b="0" i="1" u="none" strike="noStrike" baseline="0" dirty="0">
                <a:latin typeface="Calibri" panose="020F0502020204030204" pitchFamily="34" charset="0"/>
              </a:rPr>
              <a:t>sudden there were positive stories coming out. And eventually the media got on</a:t>
            </a:r>
          </a:p>
          <a:p>
            <a:pPr marL="0" indent="0" algn="l">
              <a:buNone/>
            </a:pPr>
            <a:r>
              <a:rPr lang="en-AU" sz="1800" b="0" i="1" u="none" strike="noStrike" baseline="0" dirty="0">
                <a:latin typeface="Calibri" panose="020F0502020204030204" pitchFamily="34" charset="0"/>
              </a:rPr>
              <a:t>board and started talking positive. (Senior Manager</a:t>
            </a:r>
            <a:r>
              <a:rPr lang="en-US" sz="1800" b="0" i="1" u="none" strike="noStrike" baseline="0" dirty="0">
                <a:latin typeface="Calibri" panose="020F0502020204030204" pitchFamily="34" charset="0"/>
              </a:rPr>
              <a:t>)</a:t>
            </a:r>
          </a:p>
          <a:p>
            <a:pPr marL="0" indent="0" algn="l">
              <a:buNone/>
            </a:pPr>
            <a:endParaRPr lang="en-US" sz="1800" i="1" dirty="0">
              <a:latin typeface="Calibri" panose="020F0502020204030204" pitchFamily="34" charset="0"/>
            </a:endParaRPr>
          </a:p>
          <a:p>
            <a:pPr marL="0" indent="0" algn="l">
              <a:buNone/>
            </a:pPr>
            <a:r>
              <a:rPr lang="en-US" sz="2000" dirty="0">
                <a:latin typeface="Calibri" panose="020F0502020204030204" pitchFamily="34" charset="0"/>
              </a:rPr>
              <a:t>So there is a spatiality to the interaction of top-down and bottom-up narrative</a:t>
            </a:r>
            <a:endParaRPr lang="en-US" sz="2000" dirty="0"/>
          </a:p>
        </p:txBody>
      </p:sp>
    </p:spTree>
    <p:extLst>
      <p:ext uri="{BB962C8B-B14F-4D97-AF65-F5344CB8AC3E}">
        <p14:creationId xmlns:p14="http://schemas.microsoft.com/office/powerpoint/2010/main" val="292522723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p:txBody>
          <a:bodyPr/>
          <a:lstStyle/>
          <a:p>
            <a:r>
              <a:rPr lang="en-AU" dirty="0"/>
              <a:t>Contradictions</a:t>
            </a:r>
            <a:endParaRPr lang="en-US" dirty="0"/>
          </a:p>
        </p:txBody>
      </p:sp>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p:txBody>
          <a:bodyPr/>
          <a:lstStyle/>
          <a:p>
            <a:r>
              <a:rPr lang="en-AU" dirty="0"/>
              <a:t>Maintaining positivity enabled workers to leave with dignity. Good for workers who were competitive in labour market (young, skilled and embraced the narrative)</a:t>
            </a:r>
          </a:p>
          <a:p>
            <a:endParaRPr lang="en-AU" dirty="0"/>
          </a:p>
          <a:p>
            <a:r>
              <a:rPr lang="en-AU" dirty="0"/>
              <a:t>For workers with fewer labour market strengths, the narrative helped the hold it together until the end, but with a letdown afterwards.</a:t>
            </a:r>
          </a:p>
          <a:p>
            <a:endParaRPr lang="en-AU" dirty="0"/>
          </a:p>
          <a:p>
            <a:endParaRPr lang="en-AU" dirty="0"/>
          </a:p>
          <a:p>
            <a:endParaRPr lang="en-US" dirty="0"/>
          </a:p>
        </p:txBody>
      </p:sp>
    </p:spTree>
    <p:extLst>
      <p:ext uri="{BB962C8B-B14F-4D97-AF65-F5344CB8AC3E}">
        <p14:creationId xmlns:p14="http://schemas.microsoft.com/office/powerpoint/2010/main" val="311449762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639B4F-15F5-42D6-ABF6-0C4EC5C49540}"/>
              </a:ext>
            </a:extLst>
          </p:cNvPr>
          <p:cNvSpPr>
            <a:spLocks noGrp="1"/>
          </p:cNvSpPr>
          <p:nvPr>
            <p:ph type="body" sz="quarter" idx="11"/>
          </p:nvPr>
        </p:nvSpPr>
        <p:spPr/>
        <p:txBody>
          <a:bodyPr/>
          <a:lstStyle/>
          <a:p>
            <a:r>
              <a:rPr lang="en-AU" dirty="0"/>
              <a:t>Contradictions</a:t>
            </a:r>
            <a:endParaRPr lang="en-US" dirty="0"/>
          </a:p>
        </p:txBody>
      </p:sp>
      <p:sp>
        <p:nvSpPr>
          <p:cNvPr id="3" name="Text Placeholder 2">
            <a:extLst>
              <a:ext uri="{FF2B5EF4-FFF2-40B4-BE49-F238E27FC236}">
                <a16:creationId xmlns:a16="http://schemas.microsoft.com/office/drawing/2014/main" id="{F61A7409-027C-41E8-9077-1CFA194F9E80}"/>
              </a:ext>
            </a:extLst>
          </p:cNvPr>
          <p:cNvSpPr>
            <a:spLocks noGrp="1"/>
          </p:cNvSpPr>
          <p:nvPr>
            <p:ph type="body" sz="quarter" idx="12"/>
          </p:nvPr>
        </p:nvSpPr>
        <p:spPr/>
        <p:txBody>
          <a:bodyPr/>
          <a:lstStyle/>
          <a:p>
            <a:r>
              <a:rPr lang="en-AU" dirty="0"/>
              <a:t>Do strategies that reduce the workers’ anxiety and effect orderly closures misrepresent likely outcomes?</a:t>
            </a:r>
          </a:p>
          <a:p>
            <a:r>
              <a:rPr lang="en-AU" dirty="0"/>
              <a:t> </a:t>
            </a:r>
          </a:p>
          <a:p>
            <a:r>
              <a:rPr lang="en-AU" dirty="0"/>
              <a:t>Do they function to de-politicise the public policy issue?</a:t>
            </a:r>
          </a:p>
          <a:p>
            <a:endParaRPr lang="en-AU" dirty="0"/>
          </a:p>
          <a:p>
            <a:r>
              <a:rPr lang="en-AU" dirty="0"/>
              <a:t>How are different narratives related in time and space? </a:t>
            </a:r>
          </a:p>
          <a:p>
            <a:endParaRPr lang="en-US" dirty="0"/>
          </a:p>
        </p:txBody>
      </p:sp>
    </p:spTree>
    <p:extLst>
      <p:ext uri="{BB962C8B-B14F-4D97-AF65-F5344CB8AC3E}">
        <p14:creationId xmlns:p14="http://schemas.microsoft.com/office/powerpoint/2010/main" val="382717214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43DBD5-23EE-4881-87E3-9F03BB2068A9}"/>
              </a:ext>
            </a:extLst>
          </p:cNvPr>
          <p:cNvSpPr>
            <a:spLocks noGrp="1"/>
          </p:cNvSpPr>
          <p:nvPr>
            <p:ph type="body" sz="quarter" idx="11"/>
          </p:nvPr>
        </p:nvSpPr>
        <p:spPr/>
        <p:txBody>
          <a:bodyPr/>
          <a:lstStyle/>
          <a:p>
            <a:r>
              <a:rPr lang="en-AU" dirty="0"/>
              <a:t>Conclusion</a:t>
            </a:r>
            <a:endParaRPr lang="en-US" dirty="0"/>
          </a:p>
        </p:txBody>
      </p:sp>
      <p:sp>
        <p:nvSpPr>
          <p:cNvPr id="3" name="Text Placeholder 2">
            <a:extLst>
              <a:ext uri="{FF2B5EF4-FFF2-40B4-BE49-F238E27FC236}">
                <a16:creationId xmlns:a16="http://schemas.microsoft.com/office/drawing/2014/main" id="{B3C9DB8D-2B66-4D5C-BD33-EE88F9F3097C}"/>
              </a:ext>
            </a:extLst>
          </p:cNvPr>
          <p:cNvSpPr>
            <a:spLocks noGrp="1"/>
          </p:cNvSpPr>
          <p:nvPr>
            <p:ph type="body" sz="quarter" idx="12"/>
          </p:nvPr>
        </p:nvSpPr>
        <p:spPr/>
        <p:txBody>
          <a:bodyPr/>
          <a:lstStyle/>
          <a:p>
            <a:r>
              <a:rPr lang="en-AU" dirty="0"/>
              <a:t>Firms have always worked to shape public narratives – through marketing and CSR activities</a:t>
            </a:r>
          </a:p>
          <a:p>
            <a:r>
              <a:rPr lang="en-AU" dirty="0"/>
              <a:t>In these plant closures the firms influenced public policy through active engagement with a soon-to-be redundant </a:t>
            </a:r>
            <a:r>
              <a:rPr lang="en-AU"/>
              <a:t>workforce.</a:t>
            </a:r>
            <a:endParaRPr lang="en-AU" dirty="0"/>
          </a:p>
        </p:txBody>
      </p:sp>
    </p:spTree>
    <p:extLst>
      <p:ext uri="{BB962C8B-B14F-4D97-AF65-F5344CB8AC3E}">
        <p14:creationId xmlns:p14="http://schemas.microsoft.com/office/powerpoint/2010/main" val="146452100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66B55B9-448D-4A68-8A36-2A968C6F45F3}"/>
              </a:ext>
            </a:extLst>
          </p:cNvPr>
          <p:cNvSpPr>
            <a:spLocks noGrp="1"/>
          </p:cNvSpPr>
          <p:nvPr>
            <p:ph type="body" sz="quarter" idx="11"/>
          </p:nvPr>
        </p:nvSpPr>
        <p:spPr/>
        <p:txBody>
          <a:bodyPr/>
          <a:lstStyle/>
          <a:p>
            <a:r>
              <a:rPr lang="en-AU" dirty="0"/>
              <a:t>Outline</a:t>
            </a:r>
            <a:endParaRPr lang="en-US" dirty="0"/>
          </a:p>
        </p:txBody>
      </p:sp>
      <p:sp>
        <p:nvSpPr>
          <p:cNvPr id="3" name="Text Placeholder 2">
            <a:extLst>
              <a:ext uri="{FF2B5EF4-FFF2-40B4-BE49-F238E27FC236}">
                <a16:creationId xmlns:a16="http://schemas.microsoft.com/office/drawing/2014/main" id="{3F838E68-1A3E-4979-98F1-3601BA8E3EF0}"/>
              </a:ext>
            </a:extLst>
          </p:cNvPr>
          <p:cNvSpPr>
            <a:spLocks noGrp="1"/>
          </p:cNvSpPr>
          <p:nvPr>
            <p:ph type="body" sz="quarter" idx="12"/>
          </p:nvPr>
        </p:nvSpPr>
        <p:spPr/>
        <p:txBody>
          <a:bodyPr/>
          <a:lstStyle/>
          <a:p>
            <a:r>
              <a:rPr lang="en-AU" dirty="0"/>
              <a:t>The Importance of Narrative</a:t>
            </a:r>
          </a:p>
          <a:p>
            <a:r>
              <a:rPr lang="en-AU" dirty="0"/>
              <a:t>Context – Industry closure and public policy narratives</a:t>
            </a:r>
          </a:p>
          <a:p>
            <a:r>
              <a:rPr lang="en-AU" dirty="0"/>
              <a:t>Managing closure - organisational narratives</a:t>
            </a:r>
          </a:p>
          <a:p>
            <a:r>
              <a:rPr lang="en-AU" dirty="0"/>
              <a:t>Discussion</a:t>
            </a:r>
          </a:p>
          <a:p>
            <a:r>
              <a:rPr lang="en-AU" dirty="0"/>
              <a:t>Conclusion </a:t>
            </a:r>
          </a:p>
          <a:p>
            <a:endParaRPr lang="en-AU" dirty="0"/>
          </a:p>
          <a:p>
            <a:endParaRPr lang="en-US" dirty="0"/>
          </a:p>
        </p:txBody>
      </p:sp>
    </p:spTree>
    <p:extLst>
      <p:ext uri="{BB962C8B-B14F-4D97-AF65-F5344CB8AC3E}">
        <p14:creationId xmlns:p14="http://schemas.microsoft.com/office/powerpoint/2010/main" val="291180872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2CE3D13B-6D6A-944C-BA46-5F367933D744}"/>
              </a:ext>
            </a:extLst>
          </p:cNvPr>
          <p:cNvSpPr>
            <a:spLocks noGrp="1"/>
          </p:cNvSpPr>
          <p:nvPr>
            <p:ph type="subTitle" sz="quarter" idx="1"/>
          </p:nvPr>
        </p:nvSpPr>
        <p:spPr/>
        <p:txBody>
          <a:bodyPr/>
          <a:lstStyle/>
          <a:p>
            <a:r>
              <a:rPr lang="en-AU" dirty="0"/>
              <a:t>Thanks for listening</a:t>
            </a:r>
            <a:endParaRPr lang="en-US" dirty="0"/>
          </a:p>
        </p:txBody>
      </p:sp>
    </p:spTree>
    <p:extLst>
      <p:ext uri="{BB962C8B-B14F-4D97-AF65-F5344CB8AC3E}">
        <p14:creationId xmlns:p14="http://schemas.microsoft.com/office/powerpoint/2010/main" val="247796385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B87E780-7B26-4FEC-93EF-29A59FABAACA}"/>
              </a:ext>
            </a:extLst>
          </p:cNvPr>
          <p:cNvSpPr>
            <a:spLocks noGrp="1"/>
          </p:cNvSpPr>
          <p:nvPr>
            <p:ph type="body" sz="quarter" idx="11"/>
          </p:nvPr>
        </p:nvSpPr>
        <p:spPr/>
        <p:txBody>
          <a:bodyPr/>
          <a:lstStyle/>
          <a:p>
            <a:r>
              <a:rPr lang="en-AU" dirty="0"/>
              <a:t>Narratives and Legitimization</a:t>
            </a:r>
            <a:endParaRPr lang="en-US" dirty="0"/>
          </a:p>
        </p:txBody>
      </p:sp>
      <p:sp>
        <p:nvSpPr>
          <p:cNvPr id="3" name="Text Placeholder 2">
            <a:extLst>
              <a:ext uri="{FF2B5EF4-FFF2-40B4-BE49-F238E27FC236}">
                <a16:creationId xmlns:a16="http://schemas.microsoft.com/office/drawing/2014/main" id="{6005FC2C-3F59-49CA-A182-446B477796EA}"/>
              </a:ext>
            </a:extLst>
          </p:cNvPr>
          <p:cNvSpPr>
            <a:spLocks noGrp="1"/>
          </p:cNvSpPr>
          <p:nvPr>
            <p:ph type="body" sz="quarter" idx="12"/>
          </p:nvPr>
        </p:nvSpPr>
        <p:spPr/>
        <p:txBody>
          <a:bodyPr/>
          <a:lstStyle/>
          <a:p>
            <a:r>
              <a:rPr lang="en-AU" dirty="0"/>
              <a:t>The importance of discourses in facilitating and legitimising regional change is known (Featherstone et al. 2012; </a:t>
            </a:r>
            <a:r>
              <a:rPr lang="en-AU" dirty="0" err="1"/>
              <a:t>Mouleart</a:t>
            </a:r>
            <a:r>
              <a:rPr lang="en-AU" dirty="0"/>
              <a:t> et al. 2016, Mackinnon et al. 2019)</a:t>
            </a:r>
          </a:p>
          <a:p>
            <a:endParaRPr lang="en-AU" dirty="0"/>
          </a:p>
          <a:p>
            <a:pPr marL="0" indent="0">
              <a:buNone/>
            </a:pPr>
            <a:r>
              <a:rPr lang="en-AU" sz="2000" b="0" i="1" u="none" strike="noStrike" baseline="0" dirty="0">
                <a:solidFill>
                  <a:srgbClr val="000000"/>
                </a:solidFill>
                <a:latin typeface="Times New Roman" panose="02020603050405020304" pitchFamily="18" charset="0"/>
              </a:rPr>
              <a:t>Studies of legitimation are concerned with the narratives and strategies developed by supporters of emerging technologies and industries (Smith and Raven 2012). They stress the temporality of narratives in offering both re-interpretations of the past and projections of future benefits to attract resources from key stakeholders (</a:t>
            </a:r>
            <a:r>
              <a:rPr lang="en-AU" sz="2000" b="0" i="1" u="none" strike="noStrike" baseline="0" dirty="0" err="1">
                <a:solidFill>
                  <a:srgbClr val="000000"/>
                </a:solidFill>
                <a:latin typeface="Times New Roman" panose="02020603050405020304" pitchFamily="18" charset="0"/>
              </a:rPr>
              <a:t>Garud</a:t>
            </a:r>
            <a:r>
              <a:rPr lang="en-AU" sz="2000" b="0" i="1" u="none" strike="noStrike" baseline="0" dirty="0">
                <a:solidFill>
                  <a:srgbClr val="000000"/>
                </a:solidFill>
                <a:latin typeface="Times New Roman" panose="02020603050405020304" pitchFamily="18" charset="0"/>
              </a:rPr>
              <a:t> et al. 2014). (Mackinnon et al 2022)</a:t>
            </a:r>
            <a:endParaRPr lang="en-AU" sz="2000" i="1" dirty="0"/>
          </a:p>
        </p:txBody>
      </p:sp>
    </p:spTree>
    <p:extLst>
      <p:ext uri="{BB962C8B-B14F-4D97-AF65-F5344CB8AC3E}">
        <p14:creationId xmlns:p14="http://schemas.microsoft.com/office/powerpoint/2010/main" val="321972720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8E95D3A-E0E4-43CF-9DB0-5F558FB10259}"/>
              </a:ext>
            </a:extLst>
          </p:cNvPr>
          <p:cNvSpPr>
            <a:spLocks noGrp="1"/>
          </p:cNvSpPr>
          <p:nvPr>
            <p:ph type="body" sz="quarter" idx="11"/>
          </p:nvPr>
        </p:nvSpPr>
        <p:spPr/>
        <p:txBody>
          <a:bodyPr/>
          <a:lstStyle/>
          <a:p>
            <a:r>
              <a:rPr lang="en-AU" dirty="0"/>
              <a:t>Research background</a:t>
            </a:r>
            <a:endParaRPr lang="en-US" dirty="0"/>
          </a:p>
        </p:txBody>
      </p:sp>
      <p:sp>
        <p:nvSpPr>
          <p:cNvPr id="3" name="Text Placeholder 2">
            <a:extLst>
              <a:ext uri="{FF2B5EF4-FFF2-40B4-BE49-F238E27FC236}">
                <a16:creationId xmlns:a16="http://schemas.microsoft.com/office/drawing/2014/main" id="{CBA0CF54-4D4B-4DFA-8876-42D38745510B}"/>
              </a:ext>
            </a:extLst>
          </p:cNvPr>
          <p:cNvSpPr>
            <a:spLocks noGrp="1"/>
          </p:cNvSpPr>
          <p:nvPr>
            <p:ph type="body" sz="quarter" idx="12"/>
          </p:nvPr>
        </p:nvSpPr>
        <p:spPr>
          <a:xfrm>
            <a:off x="505586" y="1053562"/>
            <a:ext cx="8280751" cy="2504435"/>
          </a:xfrm>
        </p:spPr>
        <p:txBody>
          <a:bodyPr/>
          <a:lstStyle/>
          <a:p>
            <a:r>
              <a:rPr lang="en-AU" dirty="0"/>
              <a:t>Currently much of this literature is about narratives that legitimise positive socio-technical change at the regional scale (</a:t>
            </a:r>
            <a:r>
              <a:rPr lang="en-AU" dirty="0" err="1"/>
              <a:t>eg</a:t>
            </a:r>
            <a:r>
              <a:rPr lang="en-AU" dirty="0"/>
              <a:t> </a:t>
            </a:r>
            <a:r>
              <a:rPr lang="en-AU" dirty="0" err="1"/>
              <a:t>Binz</a:t>
            </a:r>
            <a:r>
              <a:rPr lang="en-AU" dirty="0"/>
              <a:t>, 2021)</a:t>
            </a:r>
          </a:p>
          <a:p>
            <a:r>
              <a:rPr lang="en-AU" dirty="0"/>
              <a:t>But there has been less interest in the use of narratives within firms (e.g. but see O’Neill, 2011).</a:t>
            </a:r>
          </a:p>
          <a:p>
            <a:r>
              <a:rPr lang="en-AU" dirty="0"/>
              <a:t>Some literature on how narratives within firms link to wider discourses (</a:t>
            </a:r>
            <a:r>
              <a:rPr lang="en-AU" dirty="0" err="1"/>
              <a:t>e.g</a:t>
            </a:r>
            <a:r>
              <a:rPr lang="en-AU" dirty="0"/>
              <a:t> corporate social responsibility)</a:t>
            </a:r>
          </a:p>
          <a:p>
            <a:r>
              <a:rPr lang="en-AU" dirty="0"/>
              <a:t>Better specifying the relationship between discourses and narratives is an opportunity to better understand the interaction of local (narrative) and universal (discourse)</a:t>
            </a:r>
          </a:p>
          <a:p>
            <a:endParaRPr lang="en-US" dirty="0"/>
          </a:p>
        </p:txBody>
      </p:sp>
    </p:spTree>
    <p:extLst>
      <p:ext uri="{BB962C8B-B14F-4D97-AF65-F5344CB8AC3E}">
        <p14:creationId xmlns:p14="http://schemas.microsoft.com/office/powerpoint/2010/main" val="259210527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37D0F56-BF1D-4C16-BAD5-008DC850D522}"/>
              </a:ext>
            </a:extLst>
          </p:cNvPr>
          <p:cNvSpPr>
            <a:spLocks noGrp="1"/>
          </p:cNvSpPr>
          <p:nvPr>
            <p:ph type="body" sz="quarter" idx="11"/>
          </p:nvPr>
        </p:nvSpPr>
        <p:spPr/>
        <p:txBody>
          <a:bodyPr/>
          <a:lstStyle/>
          <a:p>
            <a:r>
              <a:rPr lang="en-AU" dirty="0"/>
              <a:t>Narratives are Practices</a:t>
            </a:r>
            <a:endParaRPr lang="en-US" dirty="0"/>
          </a:p>
        </p:txBody>
      </p:sp>
      <p:sp>
        <p:nvSpPr>
          <p:cNvPr id="3" name="Text Placeholder 2">
            <a:extLst>
              <a:ext uri="{FF2B5EF4-FFF2-40B4-BE49-F238E27FC236}">
                <a16:creationId xmlns:a16="http://schemas.microsoft.com/office/drawing/2014/main" id="{EDA2FA28-3F31-4BB2-A5F7-11E817EFB1B8}"/>
              </a:ext>
            </a:extLst>
          </p:cNvPr>
          <p:cNvSpPr>
            <a:spLocks noGrp="1"/>
          </p:cNvSpPr>
          <p:nvPr>
            <p:ph type="body" sz="quarter" idx="12"/>
          </p:nvPr>
        </p:nvSpPr>
        <p:spPr/>
        <p:txBody>
          <a:bodyPr/>
          <a:lstStyle/>
          <a:p>
            <a:r>
              <a:rPr lang="en-AU" sz="2000" dirty="0"/>
              <a:t>Narratives are the everyday storying practices that (re)create discourse</a:t>
            </a:r>
            <a:endParaRPr lang="en-AU" sz="2000" dirty="0">
              <a:latin typeface="Calibri" panose="020F0502020204030204" pitchFamily="34" charset="0"/>
            </a:endParaRPr>
          </a:p>
          <a:p>
            <a:pPr algn="l"/>
            <a:r>
              <a:rPr lang="en-AU" sz="2000" dirty="0">
                <a:latin typeface="Calibri" panose="020F0502020204030204" pitchFamily="34" charset="0"/>
              </a:rPr>
              <a:t>In organisational contexts multiple narratives compete and interact in a continuous process of story-construction. </a:t>
            </a:r>
          </a:p>
          <a:p>
            <a:pPr algn="l"/>
            <a:r>
              <a:rPr lang="en-AU" sz="2000" b="0" i="0" u="none" strike="noStrike" baseline="0" dirty="0">
                <a:latin typeface="Calibri" panose="020F0502020204030204" pitchFamily="34" charset="0"/>
              </a:rPr>
              <a:t>Narratives are politics in everyday practice in different social contexts</a:t>
            </a:r>
          </a:p>
          <a:p>
            <a:r>
              <a:rPr lang="en-AU" sz="2000" b="0" i="0" u="none" strike="noStrike" baseline="0" dirty="0">
                <a:latin typeface="Calibri" panose="020F0502020204030204" pitchFamily="34" charset="0"/>
              </a:rPr>
              <a:t>Shared sensemaking practises have been recognized as contributing to the effective management of the emotional impacts of crisis events (Weick, 1988).</a:t>
            </a:r>
          </a:p>
          <a:p>
            <a:r>
              <a:rPr lang="en-AU" sz="2000" dirty="0">
                <a:latin typeface="Calibri" panose="020F0502020204030204" pitchFamily="34" charset="0"/>
              </a:rPr>
              <a:t>Plant closures are crises requiring sensemaking work </a:t>
            </a:r>
          </a:p>
          <a:p>
            <a:endParaRPr lang="en-AU" sz="2000" b="0" i="0" u="none" strike="noStrike" baseline="0" dirty="0">
              <a:latin typeface="Calibri" panose="020F0502020204030204" pitchFamily="34" charset="0"/>
            </a:endParaRPr>
          </a:p>
        </p:txBody>
      </p:sp>
    </p:spTree>
    <p:extLst>
      <p:ext uri="{BB962C8B-B14F-4D97-AF65-F5344CB8AC3E}">
        <p14:creationId xmlns:p14="http://schemas.microsoft.com/office/powerpoint/2010/main" val="292743479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B21D9E-D853-45CD-9056-E7B51D288760}"/>
              </a:ext>
            </a:extLst>
          </p:cNvPr>
          <p:cNvSpPr>
            <a:spLocks noGrp="1"/>
          </p:cNvSpPr>
          <p:nvPr>
            <p:ph type="body" sz="quarter" idx="11"/>
          </p:nvPr>
        </p:nvSpPr>
        <p:spPr/>
        <p:txBody>
          <a:bodyPr/>
          <a:lstStyle/>
          <a:p>
            <a:r>
              <a:rPr lang="en-AU" dirty="0"/>
              <a:t>Plant Closure Narratives</a:t>
            </a:r>
            <a:endParaRPr lang="en-US" dirty="0"/>
          </a:p>
        </p:txBody>
      </p:sp>
      <p:sp>
        <p:nvSpPr>
          <p:cNvPr id="3" name="Text Placeholder 2">
            <a:extLst>
              <a:ext uri="{FF2B5EF4-FFF2-40B4-BE49-F238E27FC236}">
                <a16:creationId xmlns:a16="http://schemas.microsoft.com/office/drawing/2014/main" id="{C6BB2479-E87C-4171-B45B-21CABA139570}"/>
              </a:ext>
            </a:extLst>
          </p:cNvPr>
          <p:cNvSpPr>
            <a:spLocks noGrp="1"/>
          </p:cNvSpPr>
          <p:nvPr>
            <p:ph type="body" sz="quarter" idx="12"/>
          </p:nvPr>
        </p:nvSpPr>
        <p:spPr/>
        <p:txBody>
          <a:bodyPr/>
          <a:lstStyle/>
          <a:p>
            <a:r>
              <a:rPr lang="en-AU" sz="2000" dirty="0"/>
              <a:t>Plant closures are crises that require sensemaking work.</a:t>
            </a:r>
          </a:p>
          <a:p>
            <a:r>
              <a:rPr lang="en-AU" sz="2000" dirty="0"/>
              <a:t>The need for effective ‘closures stories’ has been recognised since the 1980s.</a:t>
            </a:r>
          </a:p>
          <a:p>
            <a:r>
              <a:rPr lang="en-AU" sz="2000" dirty="0"/>
              <a:t>Closure narratives manage emotions.</a:t>
            </a:r>
          </a:p>
          <a:p>
            <a:endParaRPr lang="en-AU" sz="2000" dirty="0"/>
          </a:p>
          <a:p>
            <a:r>
              <a:rPr lang="en-AU" sz="2000" b="0" i="0" u="none" strike="noStrike" baseline="0" dirty="0"/>
              <a:t>This </a:t>
            </a:r>
            <a:r>
              <a:rPr lang="en-AU" sz="2000" dirty="0"/>
              <a:t>research began with the question “How do internal relationships change in the pre-closure period?”</a:t>
            </a:r>
            <a:endParaRPr lang="en-AU" sz="2000" b="0" i="0" u="none" strike="noStrike" baseline="0" dirty="0"/>
          </a:p>
          <a:p>
            <a:pPr lvl="1"/>
            <a:r>
              <a:rPr lang="en-AU" sz="1600" dirty="0"/>
              <a:t>Based on analysis of policy documents and 22 interviews with retrenched workers and managers.</a:t>
            </a:r>
          </a:p>
          <a:p>
            <a:pPr lvl="1"/>
            <a:r>
              <a:rPr lang="en-AU" sz="1600" dirty="0"/>
              <a:t>Part of a larger longitudinal study of Australia’s automotive plant closures.</a:t>
            </a:r>
          </a:p>
          <a:p>
            <a:pPr lvl="1"/>
            <a:r>
              <a:rPr lang="en-AU" sz="1600" dirty="0"/>
              <a:t>All plants closed in 2019, workers received extensive job search assistance before and after the plant closures.</a:t>
            </a:r>
          </a:p>
          <a:p>
            <a:pPr lvl="1"/>
            <a:endParaRPr lang="en-AU" sz="1600" dirty="0"/>
          </a:p>
          <a:p>
            <a:pPr marL="914400" lvl="1" indent="-457200">
              <a:buFont typeface="+mj-lt"/>
              <a:buAutoNum type="arabicPeriod"/>
            </a:pPr>
            <a:endParaRPr lang="en-US" dirty="0"/>
          </a:p>
        </p:txBody>
      </p:sp>
    </p:spTree>
    <p:extLst>
      <p:ext uri="{BB962C8B-B14F-4D97-AF65-F5344CB8AC3E}">
        <p14:creationId xmlns:p14="http://schemas.microsoft.com/office/powerpoint/2010/main" val="96568346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72093E9-C937-49F6-8CF4-A0C683C54286}"/>
              </a:ext>
            </a:extLst>
          </p:cNvPr>
          <p:cNvSpPr>
            <a:spLocks noGrp="1"/>
          </p:cNvSpPr>
          <p:nvPr>
            <p:ph type="body" sz="quarter" idx="11"/>
          </p:nvPr>
        </p:nvSpPr>
        <p:spPr/>
        <p:txBody>
          <a:bodyPr/>
          <a:lstStyle/>
          <a:p>
            <a:r>
              <a:rPr lang="en-AU" dirty="0"/>
              <a:t>Multiple intertwined narratives</a:t>
            </a:r>
            <a:endParaRPr lang="en-US" dirty="0"/>
          </a:p>
        </p:txBody>
      </p:sp>
      <p:sp>
        <p:nvSpPr>
          <p:cNvPr id="3" name="Text Placeholder 2">
            <a:extLst>
              <a:ext uri="{FF2B5EF4-FFF2-40B4-BE49-F238E27FC236}">
                <a16:creationId xmlns:a16="http://schemas.microsoft.com/office/drawing/2014/main" id="{F8080100-5657-49AF-9A70-C05303831B2B}"/>
              </a:ext>
            </a:extLst>
          </p:cNvPr>
          <p:cNvSpPr>
            <a:spLocks noGrp="1"/>
          </p:cNvSpPr>
          <p:nvPr>
            <p:ph type="body" sz="quarter" idx="12"/>
          </p:nvPr>
        </p:nvSpPr>
        <p:spPr/>
        <p:txBody>
          <a:bodyPr/>
          <a:lstStyle/>
          <a:p>
            <a:pPr marL="457200" indent="-457200">
              <a:buFont typeface="+mj-lt"/>
              <a:buAutoNum type="arabicPeriod"/>
            </a:pPr>
            <a:r>
              <a:rPr lang="en-AU" dirty="0"/>
              <a:t>Media narrative is ‘tragic’ – job loss, community damage.</a:t>
            </a:r>
          </a:p>
          <a:p>
            <a:pPr marL="457200" indent="-457200">
              <a:buFont typeface="+mj-lt"/>
              <a:buAutoNum type="arabicPeriod"/>
            </a:pPr>
            <a:r>
              <a:rPr lang="en-AU" dirty="0"/>
              <a:t>Government narrative (in response) is ‘stabilising’.</a:t>
            </a:r>
          </a:p>
          <a:p>
            <a:pPr marL="457200" indent="-457200">
              <a:buFont typeface="+mj-lt"/>
              <a:buAutoNum type="arabicPeriod"/>
            </a:pPr>
            <a:r>
              <a:rPr lang="en-AU" dirty="0"/>
              <a:t>Firm closure narrative is ‘stabilising’ of the firm.</a:t>
            </a:r>
          </a:p>
          <a:p>
            <a:pPr marL="457200" indent="-457200">
              <a:buFont typeface="+mj-lt"/>
              <a:buAutoNum type="arabicPeriod"/>
            </a:pPr>
            <a:r>
              <a:rPr lang="en-AU" dirty="0"/>
              <a:t>Narrative of ‘hero’s journey’ invoked by workers’ counsellors </a:t>
            </a:r>
          </a:p>
          <a:p>
            <a:pPr marL="457200" indent="-457200">
              <a:buFont typeface="+mj-lt"/>
              <a:buAutoNum type="arabicPeriod"/>
            </a:pPr>
            <a:r>
              <a:rPr lang="en-AU" dirty="0"/>
              <a:t>Workers’ (quasi-shared) retrospective narrative is a ‘war story’ focused on solidarity and pride.  </a:t>
            </a:r>
            <a:endParaRPr lang="en-US" dirty="0"/>
          </a:p>
        </p:txBody>
      </p:sp>
    </p:spTree>
    <p:extLst>
      <p:ext uri="{BB962C8B-B14F-4D97-AF65-F5344CB8AC3E}">
        <p14:creationId xmlns:p14="http://schemas.microsoft.com/office/powerpoint/2010/main" val="38444245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DB2CD64-7491-416D-B899-D03C17E90A34}"/>
              </a:ext>
            </a:extLst>
          </p:cNvPr>
          <p:cNvSpPr>
            <a:spLocks noGrp="1"/>
          </p:cNvSpPr>
          <p:nvPr>
            <p:ph type="body" sz="quarter" idx="11"/>
          </p:nvPr>
        </p:nvSpPr>
        <p:spPr>
          <a:xfrm>
            <a:off x="188687" y="428627"/>
            <a:ext cx="8955314" cy="647700"/>
          </a:xfrm>
        </p:spPr>
        <p:txBody>
          <a:bodyPr/>
          <a:lstStyle/>
          <a:p>
            <a:r>
              <a:rPr lang="en-AU" dirty="0"/>
              <a:t>Narratives are Connected and  Political</a:t>
            </a:r>
            <a:endParaRPr lang="en-US" dirty="0"/>
          </a:p>
        </p:txBody>
      </p:sp>
      <p:pic>
        <p:nvPicPr>
          <p:cNvPr id="8" name="Picture Placeholder 7" descr="Diagram&#10;&#10;Description automatically generated">
            <a:extLst>
              <a:ext uri="{FF2B5EF4-FFF2-40B4-BE49-F238E27FC236}">
                <a16:creationId xmlns:a16="http://schemas.microsoft.com/office/drawing/2014/main" id="{702449EF-ED9E-42EC-99F9-17B56B20151A}"/>
              </a:ext>
            </a:extLst>
          </p:cNvPr>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tretch>
            <a:fillRect/>
          </a:stretch>
        </p:blipFill>
        <p:spPr>
          <a:xfrm>
            <a:off x="1124857" y="1263393"/>
            <a:ext cx="5892799" cy="3583515"/>
          </a:xfrm>
        </p:spPr>
      </p:pic>
    </p:spTree>
    <p:extLst>
      <p:ext uri="{BB962C8B-B14F-4D97-AF65-F5344CB8AC3E}">
        <p14:creationId xmlns:p14="http://schemas.microsoft.com/office/powerpoint/2010/main" val="296301119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C70166-D133-455D-8B4B-D9F4E36F25BD}"/>
              </a:ext>
            </a:extLst>
          </p:cNvPr>
          <p:cNvSpPr>
            <a:spLocks noGrp="1"/>
          </p:cNvSpPr>
          <p:nvPr>
            <p:ph type="body" sz="quarter" idx="11"/>
          </p:nvPr>
        </p:nvSpPr>
        <p:spPr/>
        <p:txBody>
          <a:bodyPr/>
          <a:lstStyle/>
          <a:p>
            <a:r>
              <a:rPr lang="en-AU" dirty="0"/>
              <a:t>Analysing the Closure Narrative</a:t>
            </a:r>
            <a:endParaRPr lang="en-US" dirty="0"/>
          </a:p>
        </p:txBody>
      </p:sp>
      <p:sp>
        <p:nvSpPr>
          <p:cNvPr id="3" name="Text Placeholder 2">
            <a:extLst>
              <a:ext uri="{FF2B5EF4-FFF2-40B4-BE49-F238E27FC236}">
                <a16:creationId xmlns:a16="http://schemas.microsoft.com/office/drawing/2014/main" id="{CE242799-9720-49F8-BF46-C047C7B7AFF0}"/>
              </a:ext>
            </a:extLst>
          </p:cNvPr>
          <p:cNvSpPr>
            <a:spLocks noGrp="1"/>
          </p:cNvSpPr>
          <p:nvPr>
            <p:ph type="body" sz="quarter" idx="12"/>
          </p:nvPr>
        </p:nvSpPr>
        <p:spPr>
          <a:xfrm>
            <a:off x="416209" y="1295405"/>
            <a:ext cx="8280751" cy="3472538"/>
          </a:xfrm>
        </p:spPr>
        <p:txBody>
          <a:bodyPr/>
          <a:lstStyle/>
          <a:p>
            <a:r>
              <a:rPr lang="en-AU" dirty="0"/>
              <a:t>An effective narrative combines three crucial aspects (</a:t>
            </a:r>
            <a:r>
              <a:rPr lang="en-AU" dirty="0" err="1"/>
              <a:t>Dalpaiz</a:t>
            </a:r>
            <a:r>
              <a:rPr lang="en-AU" dirty="0"/>
              <a:t> and Di Stephano, 2017).</a:t>
            </a:r>
          </a:p>
          <a:p>
            <a:endParaRPr lang="en-AU" dirty="0"/>
          </a:p>
          <a:p>
            <a:pPr marL="857250" lvl="1" indent="-457200">
              <a:buFont typeface="+mj-lt"/>
              <a:buAutoNum type="arabicPeriod"/>
            </a:pPr>
            <a:r>
              <a:rPr lang="en-AU" sz="2400" dirty="0">
                <a:latin typeface="+mj-lt"/>
              </a:rPr>
              <a:t>Memorialising</a:t>
            </a:r>
          </a:p>
          <a:p>
            <a:pPr marL="857250" lvl="1" indent="-457200">
              <a:buFont typeface="+mj-lt"/>
              <a:buAutoNum type="arabicPeriod"/>
            </a:pPr>
            <a:r>
              <a:rPr lang="en-AU" sz="2400" dirty="0">
                <a:latin typeface="+mj-lt"/>
              </a:rPr>
              <a:t>Revisioning</a:t>
            </a:r>
          </a:p>
          <a:p>
            <a:pPr marL="857250" lvl="1" indent="-457200">
              <a:buFont typeface="+mj-lt"/>
              <a:buAutoNum type="arabicPeriod"/>
            </a:pPr>
            <a:r>
              <a:rPr lang="en-AU" sz="2400" dirty="0">
                <a:latin typeface="+mj-lt"/>
              </a:rPr>
              <a:t>Sacralising</a:t>
            </a:r>
          </a:p>
          <a:p>
            <a:pPr marL="457200" indent="-457200">
              <a:buFont typeface="+mj-lt"/>
              <a:buAutoNum type="arabicPeriod"/>
            </a:pPr>
            <a:endParaRPr lang="en-US" dirty="0"/>
          </a:p>
        </p:txBody>
      </p:sp>
    </p:spTree>
    <p:extLst>
      <p:ext uri="{BB962C8B-B14F-4D97-AF65-F5344CB8AC3E}">
        <p14:creationId xmlns:p14="http://schemas.microsoft.com/office/powerpoint/2010/main" val="1765747044"/>
      </p:ext>
    </p:extLst>
  </p:cSld>
  <p:clrMapOvr>
    <a:masterClrMapping/>
  </p:clrMapOvr>
  <p:transition/>
</p:sld>
</file>

<file path=ppt/theme/theme1.xml><?xml version="1.0" encoding="utf-8"?>
<a:theme xmlns:a="http://schemas.openxmlformats.org/drawingml/2006/main" name="UniSA PPT - Logo footer">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T template 16-9_UniSA Corporate - Bar footer" id="{9F5AD3D8-F754-44A4-AC4D-A815DC4E54A1}" vid="{25813748-2585-4D6F-8CAF-E563CA521B3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531</TotalTime>
  <Words>1543</Words>
  <Application>Microsoft Office PowerPoint</Application>
  <PresentationFormat>On-screen Show (16:9)</PresentationFormat>
  <Paragraphs>119</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Altis UniSA</vt:lpstr>
      <vt:lpstr>Arial</vt:lpstr>
      <vt:lpstr>Calibri</vt:lpstr>
      <vt:lpstr>Calibri-Italic</vt:lpstr>
      <vt:lpstr>Times New Roman</vt:lpstr>
      <vt:lpstr>UniSA PPT - Logo footer</vt:lpstr>
      <vt:lpstr>Narratives of Plant Closure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Nita Haubrich</dc:creator>
  <cp:lastModifiedBy>Sally Weller</cp:lastModifiedBy>
  <cp:revision>19</cp:revision>
  <cp:lastPrinted>2011-11-18T03:36:14Z</cp:lastPrinted>
  <dcterms:created xsi:type="dcterms:W3CDTF">2019-06-17T22:49:35Z</dcterms:created>
  <dcterms:modified xsi:type="dcterms:W3CDTF">2022-11-10T12:07:22Z</dcterms:modified>
</cp:coreProperties>
</file>