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4" r:id="rId3"/>
    <p:sldId id="274" r:id="rId4"/>
    <p:sldId id="265" r:id="rId5"/>
    <p:sldId id="275" r:id="rId6"/>
    <p:sldId id="266" r:id="rId7"/>
    <p:sldId id="276" r:id="rId8"/>
    <p:sldId id="277" r:id="rId9"/>
    <p:sldId id="278" r:id="rId10"/>
    <p:sldId id="280" r:id="rId11"/>
    <p:sldId id="271" r:id="rId12"/>
    <p:sldId id="269" r:id="rId13"/>
    <p:sldId id="272" r:id="rId14"/>
    <p:sldId id="263" r:id="rId15"/>
  </p:sldIdLst>
  <p:sldSz cx="9144000" cy="5143500" type="screen16x9"/>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54A89"/>
    <a:srgbClr val="000099"/>
    <a:srgbClr val="4F81B5"/>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45" autoAdjust="0"/>
    <p:restoredTop sz="50000" autoAdjust="0"/>
  </p:normalViewPr>
  <p:slideViewPr>
    <p:cSldViewPr snapToGrid="0" snapToObjects="1">
      <p:cViewPr varScale="1">
        <p:scale>
          <a:sx n="67" d="100"/>
          <a:sy n="67" d="100"/>
        </p:scale>
        <p:origin x="2712" y="66"/>
      </p:cViewPr>
      <p:guideLst>
        <p:guide orient="horz"/>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1165225" algn="l"/>
                <a:tab pos="1706563" algn="l"/>
              </a:tabLst>
            </a:pPr>
            <a:r>
              <a:rPr lang="en-AU" sz="1200" dirty="0"/>
              <a:t>The management of best practice plant closure has developed incrementally over 50 years in processes of incremental learning from practical experience. It is oriented to minimising disruption, disputation and negative mental health consequences of closures.</a:t>
            </a:r>
          </a:p>
          <a:p>
            <a:pPr>
              <a:tabLst>
                <a:tab pos="1165225" algn="l"/>
                <a:tab pos="1706563" algn="l"/>
              </a:tabLst>
            </a:pPr>
            <a:r>
              <a:rPr lang="en-AU" sz="1200" dirty="0"/>
              <a:t>This intellectual and policy legacy is now perceived as out of step with the imperative to respond to the climate emergency and accelerate the closure of carbon-intensive plants and industries. </a:t>
            </a:r>
          </a:p>
          <a:p>
            <a:endParaRPr lang="en-US" dirty="0"/>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609811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tabLst>
                <a:tab pos="1165225" algn="l"/>
                <a:tab pos="1706563" algn="l"/>
              </a:tabLst>
            </a:pPr>
            <a:r>
              <a:rPr lang="en-AU" sz="1200" dirty="0"/>
              <a:t>relations-oriented best-knowledge, but now increasingly contested and fluid. </a:t>
            </a:r>
          </a:p>
          <a:p>
            <a:pPr>
              <a:tabLst>
                <a:tab pos="1165225" algn="l"/>
                <a:tab pos="1706563" algn="l"/>
              </a:tabLst>
            </a:pPr>
            <a:r>
              <a:rPr lang="en-AU" sz="1200" dirty="0"/>
              <a:t>I am going to propose that Just transition is reframes the </a:t>
            </a:r>
            <a:r>
              <a:rPr lang="en-AU" sz="1200" dirty="0" err="1"/>
              <a:t>spatio</a:t>
            </a:r>
            <a:r>
              <a:rPr lang="en-AU" sz="1200" dirty="0"/>
              <a:t>-temporal boundaries in ways that dilute the claims of affected workers and communities. </a:t>
            </a:r>
          </a:p>
          <a:p>
            <a:pPr>
              <a:tabLst>
                <a:tab pos="1165225" algn="l"/>
                <a:tab pos="1706563" algn="l"/>
              </a:tabLst>
            </a:pPr>
            <a:r>
              <a:rPr lang="en-AU" sz="1200" dirty="0"/>
              <a:t>In time, this is likely to reconfigure place-based responses.    </a:t>
            </a:r>
          </a:p>
          <a:p>
            <a:endParaRPr lang="en-US" dirty="0"/>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4</a:t>
            </a:fld>
            <a:endParaRPr lang="en-US"/>
          </a:p>
        </p:txBody>
      </p:sp>
    </p:spTree>
    <p:extLst>
      <p:ext uri="{BB962C8B-B14F-4D97-AF65-F5344CB8AC3E}">
        <p14:creationId xmlns:p14="http://schemas.microsoft.com/office/powerpoint/2010/main" val="13243614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dirty="0"/>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dirty="0"/>
              <a:t>Insert text or delete if not required</a:t>
            </a:r>
          </a:p>
        </p:txBody>
      </p:sp>
    </p:spTree>
    <p:extLst>
      <p:ext uri="{BB962C8B-B14F-4D97-AF65-F5344CB8AC3E}">
        <p14:creationId xmlns:p14="http://schemas.microsoft.com/office/powerpoint/2010/main" val="168138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dirty="0"/>
              <a:t>Type heading here</a:t>
            </a:r>
            <a:endParaRPr lang="en-AU" dirty="0"/>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dirty="0"/>
              <a:t>Type text here</a:t>
            </a:r>
          </a:p>
          <a:p>
            <a:pPr lvl="1"/>
            <a:r>
              <a:rPr lang="en-US" dirty="0"/>
              <a:t>Second level if required</a:t>
            </a:r>
          </a:p>
          <a:p>
            <a:pPr lvl="2"/>
            <a:r>
              <a:rPr lang="en-US" dirty="0"/>
              <a:t>Third level if required</a:t>
            </a:r>
            <a:endParaRPr lang="en-AU" dirty="0"/>
          </a:p>
        </p:txBody>
      </p:sp>
      <p:pic>
        <p:nvPicPr>
          <p:cNvPr id="3" name="Picture 2">
            <a:extLst>
              <a:ext uri="{FF2B5EF4-FFF2-40B4-BE49-F238E27FC236}">
                <a16:creationId xmlns:a16="http://schemas.microsoft.com/office/drawing/2014/main" id="{1865B537-7036-2042-B50D-F890C1EE957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14907" b="16398"/>
          <a:stretch/>
        </p:blipFill>
        <p:spPr>
          <a:xfrm>
            <a:off x="7368975" y="4489554"/>
            <a:ext cx="1686214" cy="577121"/>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dirty="0"/>
              <a:t>Drag or insert image/chart/table to placeholder. Or c</a:t>
            </a:r>
            <a:r>
              <a:rPr lang="en-AU" dirty="0"/>
              <a:t>lick </a:t>
            </a:r>
            <a:br>
              <a:rPr lang="en-AU" dirty="0"/>
            </a:br>
            <a:r>
              <a:rPr lang="en-AU" dirty="0"/>
              <a:t>icon to add.</a:t>
            </a:r>
          </a:p>
        </p:txBody>
      </p:sp>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dirty="0"/>
              <a:t>Type heading</a:t>
            </a:r>
            <a:endParaRPr lang="en-AU" dirty="0"/>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dirty="0"/>
              <a:t>Type text here</a:t>
            </a:r>
            <a:endParaRPr lang="en-AU" dirty="0"/>
          </a:p>
        </p:txBody>
      </p:sp>
      <p:pic>
        <p:nvPicPr>
          <p:cNvPr id="9" name="Picture 8">
            <a:extLst>
              <a:ext uri="{FF2B5EF4-FFF2-40B4-BE49-F238E27FC236}">
                <a16:creationId xmlns:a16="http://schemas.microsoft.com/office/drawing/2014/main" id="{1905D9D5-D48F-4444-9C6D-30944DD8E39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4907" b="16398"/>
          <a:stretch/>
        </p:blipFill>
        <p:spPr>
          <a:xfrm>
            <a:off x="7368975" y="4489554"/>
            <a:ext cx="1686214" cy="577121"/>
          </a:xfrm>
          <a:prstGeom prst="rect">
            <a:avLst/>
          </a:prstGeom>
        </p:spPr>
      </p:pic>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dirty="0"/>
              <a:t>Drag or insert image/chart/table to placeholder. Or c</a:t>
            </a:r>
            <a:r>
              <a:rPr lang="en-AU" dirty="0"/>
              <a:t>lick </a:t>
            </a:r>
            <a:br>
              <a:rPr lang="en-AU" dirty="0"/>
            </a:br>
            <a:r>
              <a:rPr lang="en-AU" dirty="0"/>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dirty="0"/>
              <a:t>Type heading</a:t>
            </a:r>
            <a:endParaRPr lang="en-AU" dirty="0"/>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dirty="0"/>
              <a:t>Type text here</a:t>
            </a:r>
            <a:endParaRPr lang="en-AU" dirty="0"/>
          </a:p>
        </p:txBody>
      </p:sp>
      <p:pic>
        <p:nvPicPr>
          <p:cNvPr id="9" name="Picture 8">
            <a:extLst>
              <a:ext uri="{FF2B5EF4-FFF2-40B4-BE49-F238E27FC236}">
                <a16:creationId xmlns:a16="http://schemas.microsoft.com/office/drawing/2014/main" id="{825F60B5-CC36-E54D-BE26-62F792B5A69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4907" b="16398"/>
          <a:stretch/>
        </p:blipFill>
        <p:spPr>
          <a:xfrm>
            <a:off x="7368975" y="4489554"/>
            <a:ext cx="1686214" cy="577121"/>
          </a:xfrm>
          <a:prstGeom prst="rect">
            <a:avLst/>
          </a:prstGeom>
        </p:spPr>
      </p:pic>
    </p:spTree>
    <p:extLst>
      <p:ext uri="{BB962C8B-B14F-4D97-AF65-F5344CB8AC3E}">
        <p14:creationId xmlns:p14="http://schemas.microsoft.com/office/powerpoint/2010/main" val="19033627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dirty="0"/>
              <a:t>Drag or insert image/chart/table </a:t>
            </a:r>
          </a:p>
          <a:p>
            <a:r>
              <a:rPr lang="en-US" dirty="0"/>
              <a:t>to placeholder. </a:t>
            </a:r>
          </a:p>
          <a:p>
            <a:r>
              <a:rPr lang="en-US" dirty="0"/>
              <a:t>Or c</a:t>
            </a:r>
            <a:r>
              <a:rPr lang="en-AU" dirty="0"/>
              <a:t>lick icon to add.</a:t>
            </a:r>
          </a:p>
        </p:txBody>
      </p:sp>
      <p:pic>
        <p:nvPicPr>
          <p:cNvPr id="6" name="Picture 5">
            <a:extLst>
              <a:ext uri="{FF2B5EF4-FFF2-40B4-BE49-F238E27FC236}">
                <a16:creationId xmlns:a16="http://schemas.microsoft.com/office/drawing/2014/main" id="{99E93AA6-97AE-3E4D-ABE1-897755A9719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4907" b="16398"/>
          <a:stretch/>
        </p:blipFill>
        <p:spPr>
          <a:xfrm>
            <a:off x="7368975" y="4489554"/>
            <a:ext cx="1686214" cy="577121"/>
          </a:xfrm>
          <a:prstGeom prst="rect">
            <a:avLst/>
          </a:prstGeom>
        </p:spPr>
      </p:pic>
    </p:spTree>
    <p:extLst>
      <p:ext uri="{BB962C8B-B14F-4D97-AF65-F5344CB8AC3E}">
        <p14:creationId xmlns:p14="http://schemas.microsoft.com/office/powerpoint/2010/main" val="76824156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dirty="0"/>
              <a:t>Drag or insert image/chart/table </a:t>
            </a:r>
          </a:p>
          <a:p>
            <a:r>
              <a:rPr lang="en-US"/>
              <a:t>to </a:t>
            </a:r>
            <a:r>
              <a:rPr lang="en-US" dirty="0"/>
              <a:t>placeholder</a:t>
            </a:r>
            <a:r>
              <a:rPr lang="en-US"/>
              <a:t>. </a:t>
            </a:r>
          </a:p>
          <a:p>
            <a:r>
              <a:rPr lang="en-US"/>
              <a:t>Or </a:t>
            </a:r>
            <a:r>
              <a:rPr lang="en-US" dirty="0"/>
              <a:t>c</a:t>
            </a:r>
            <a:r>
              <a:rPr lang="en-AU" dirty="0"/>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dirty="0"/>
              <a:t>Type heading here</a:t>
            </a:r>
            <a:endParaRPr lang="en-AU" dirty="0"/>
          </a:p>
        </p:txBody>
      </p:sp>
      <p:pic>
        <p:nvPicPr>
          <p:cNvPr id="8" name="Picture 7">
            <a:extLst>
              <a:ext uri="{FF2B5EF4-FFF2-40B4-BE49-F238E27FC236}">
                <a16:creationId xmlns:a16="http://schemas.microsoft.com/office/drawing/2014/main" id="{8F1F7B63-B665-4046-97B9-0C2624ABB39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14907" b="16398"/>
          <a:stretch/>
        </p:blipFill>
        <p:spPr>
          <a:xfrm>
            <a:off x="7368975" y="4489554"/>
            <a:ext cx="1686214" cy="577121"/>
          </a:xfrm>
          <a:prstGeom prst="rect">
            <a:avLst/>
          </a:prstGeom>
        </p:spPr>
      </p:pic>
    </p:spTree>
    <p:extLst>
      <p:ext uri="{BB962C8B-B14F-4D97-AF65-F5344CB8AC3E}">
        <p14:creationId xmlns:p14="http://schemas.microsoft.com/office/powerpoint/2010/main" val="5061071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dirty="0"/>
              <a:t>Insert text or delete if not required</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Lst>
  <p:transition/>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a:xfrm>
            <a:off x="914400" y="2184400"/>
            <a:ext cx="7143365" cy="843280"/>
          </a:xfrm>
        </p:spPr>
        <p:txBody>
          <a:bodyPr/>
          <a:lstStyle/>
          <a:p>
            <a:r>
              <a:rPr lang="en-AU" sz="2800" b="1" dirty="0">
                <a:effectLst/>
                <a:latin typeface="Calibri" panose="020F0502020204030204" pitchFamily="34" charset="0"/>
                <a:ea typeface="Calibri" panose="020F0502020204030204" pitchFamily="34" charset="0"/>
                <a:cs typeface="Times New Roman" panose="02020603050405020304" pitchFamily="18" charset="0"/>
              </a:rPr>
              <a:t>Justice in Plant Closure Management: </a:t>
            </a:r>
            <a:br>
              <a:rPr lang="en-AU" sz="2800" b="1" dirty="0">
                <a:effectLst/>
                <a:latin typeface="Calibri" panose="020F0502020204030204" pitchFamily="34" charset="0"/>
                <a:ea typeface="Calibri" panose="020F0502020204030204" pitchFamily="34" charset="0"/>
                <a:cs typeface="Times New Roman" panose="02020603050405020304" pitchFamily="18" charset="0"/>
              </a:rPr>
            </a:br>
            <a:r>
              <a:rPr lang="en-AU" sz="2800" b="1" dirty="0">
                <a:effectLst/>
                <a:latin typeface="Calibri" panose="020F0502020204030204" pitchFamily="34" charset="0"/>
                <a:ea typeface="Calibri" panose="020F0502020204030204" pitchFamily="34" charset="0"/>
                <a:cs typeface="Times New Roman" panose="02020603050405020304" pitchFamily="18" charset="0"/>
              </a:rPr>
              <a:t>Cross-fertilisation from climate justice debates</a:t>
            </a:r>
            <a:endParaRPr lang="en-US" sz="2800" dirty="0"/>
          </a:p>
        </p:txBody>
      </p:sp>
      <p:sp>
        <p:nvSpPr>
          <p:cNvPr id="10" name="Subtitle 9"/>
          <p:cNvSpPr>
            <a:spLocks noGrp="1"/>
          </p:cNvSpPr>
          <p:nvPr>
            <p:ph type="subTitle" sz="quarter" idx="1"/>
          </p:nvPr>
        </p:nvSpPr>
        <p:spPr/>
        <p:txBody>
          <a:bodyPr/>
          <a:lstStyle/>
          <a:p>
            <a:r>
              <a:rPr lang="en-AU" sz="2400" dirty="0"/>
              <a:t>Sally Weller</a:t>
            </a:r>
          </a:p>
          <a:p>
            <a:r>
              <a:rPr lang="en-AU" sz="2400" dirty="0"/>
              <a:t>UniSA Business</a:t>
            </a:r>
          </a:p>
          <a:p>
            <a:r>
              <a:rPr lang="en-AU" sz="2400" dirty="0"/>
              <a:t>sally.weller@unisa.edu.au</a:t>
            </a:r>
            <a:endParaRPr lang="en-US" sz="2400" dirty="0"/>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spd="slow" p14:dur="800" advClick="0" advTm="5000">
        <p:fade/>
      </p:transition>
    </mc:Choice>
    <mc:Fallback xmlns="">
      <p:transition xmlns:p14="http://schemas.microsoft.com/office/powerpoint/2010/main" spd="slow" advClick="0" advTm="5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FDBA9B-F572-440C-9626-F4635F5C3728}"/>
              </a:ext>
            </a:extLst>
          </p:cNvPr>
          <p:cNvSpPr>
            <a:spLocks noGrp="1"/>
          </p:cNvSpPr>
          <p:nvPr>
            <p:ph type="body" sz="quarter" idx="11"/>
          </p:nvPr>
        </p:nvSpPr>
        <p:spPr/>
        <p:txBody>
          <a:bodyPr/>
          <a:lstStyle/>
          <a:p>
            <a:r>
              <a:rPr lang="en-AU" dirty="0"/>
              <a:t>Shifting Responsibilities?</a:t>
            </a:r>
            <a:endParaRPr lang="en-US" dirty="0"/>
          </a:p>
        </p:txBody>
      </p:sp>
      <p:sp>
        <p:nvSpPr>
          <p:cNvPr id="3" name="Text Placeholder 2">
            <a:extLst>
              <a:ext uri="{FF2B5EF4-FFF2-40B4-BE49-F238E27FC236}">
                <a16:creationId xmlns:a16="http://schemas.microsoft.com/office/drawing/2014/main" id="{212D0D71-3B31-442C-B9A5-95B80655D227}"/>
              </a:ext>
            </a:extLst>
          </p:cNvPr>
          <p:cNvSpPr>
            <a:spLocks noGrp="1"/>
          </p:cNvSpPr>
          <p:nvPr>
            <p:ph type="body" sz="quarter" idx="12"/>
          </p:nvPr>
        </p:nvSpPr>
        <p:spPr/>
        <p:txBody>
          <a:bodyPr/>
          <a:lstStyle/>
          <a:p>
            <a:r>
              <a:rPr lang="en-AU" dirty="0"/>
              <a:t>Firms are increasing their direct control of the transition process for their workforces (</a:t>
            </a:r>
            <a:r>
              <a:rPr lang="en-AU" dirty="0" err="1"/>
              <a:t>eg</a:t>
            </a:r>
            <a:r>
              <a:rPr lang="en-AU" dirty="0"/>
              <a:t> VW)?</a:t>
            </a:r>
          </a:p>
          <a:p>
            <a:r>
              <a:rPr lang="en-AU" dirty="0"/>
              <a:t>Firms’ power extending beyond the employment relationship (e.g. services continue after retrenchment)</a:t>
            </a:r>
          </a:p>
          <a:p>
            <a:r>
              <a:rPr lang="en-AU" dirty="0"/>
              <a:t>To what extent should firms be responsible for restorative interventions (</a:t>
            </a:r>
            <a:r>
              <a:rPr lang="en-AU" dirty="0" err="1"/>
              <a:t>e.g</a:t>
            </a:r>
            <a:r>
              <a:rPr lang="en-AU" dirty="0"/>
              <a:t> as in polluter pays)?</a:t>
            </a:r>
          </a:p>
          <a:p>
            <a:r>
              <a:rPr lang="en-AU" dirty="0"/>
              <a:t>Should transition be included in employment contracts?</a:t>
            </a:r>
          </a:p>
          <a:p>
            <a:endParaRPr lang="en-US" dirty="0"/>
          </a:p>
        </p:txBody>
      </p:sp>
    </p:spTree>
    <p:extLst>
      <p:ext uri="{BB962C8B-B14F-4D97-AF65-F5344CB8AC3E}">
        <p14:creationId xmlns:p14="http://schemas.microsoft.com/office/powerpoint/2010/main" val="346874401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436A493-9C7B-49FC-9444-A5DFF19CC250}"/>
              </a:ext>
            </a:extLst>
          </p:cNvPr>
          <p:cNvSpPr>
            <a:spLocks noGrp="1"/>
          </p:cNvSpPr>
          <p:nvPr>
            <p:ph type="body" sz="quarter" idx="11"/>
          </p:nvPr>
        </p:nvSpPr>
        <p:spPr/>
        <p:txBody>
          <a:bodyPr/>
          <a:lstStyle/>
          <a:p>
            <a:r>
              <a:rPr lang="en-AU" sz="2800" dirty="0"/>
              <a:t>Structural Adjustment to Just Transition</a:t>
            </a:r>
            <a:endParaRPr lang="en-US" sz="2800" dirty="0"/>
          </a:p>
          <a:p>
            <a:endParaRPr lang="en-US" dirty="0"/>
          </a:p>
        </p:txBody>
      </p:sp>
      <p:sp>
        <p:nvSpPr>
          <p:cNvPr id="3" name="Text Placeholder 2">
            <a:extLst>
              <a:ext uri="{FF2B5EF4-FFF2-40B4-BE49-F238E27FC236}">
                <a16:creationId xmlns:a16="http://schemas.microsoft.com/office/drawing/2014/main" id="{2D3A615C-CE51-4DFF-AA80-DDFD5653CDB4}"/>
              </a:ext>
            </a:extLst>
          </p:cNvPr>
          <p:cNvSpPr>
            <a:spLocks noGrp="1"/>
          </p:cNvSpPr>
          <p:nvPr>
            <p:ph type="body" sz="quarter" idx="12"/>
          </p:nvPr>
        </p:nvSpPr>
        <p:spPr/>
        <p:txBody>
          <a:bodyPr/>
          <a:lstStyle/>
          <a:p>
            <a:endParaRPr lang="en-US" dirty="0"/>
          </a:p>
        </p:txBody>
      </p:sp>
      <p:graphicFrame>
        <p:nvGraphicFramePr>
          <p:cNvPr id="4" name="Table 4">
            <a:extLst>
              <a:ext uri="{FF2B5EF4-FFF2-40B4-BE49-F238E27FC236}">
                <a16:creationId xmlns:a16="http://schemas.microsoft.com/office/drawing/2014/main" id="{3F59F85A-E0AF-4B35-AFD9-BDAE7433B80C}"/>
              </a:ext>
            </a:extLst>
          </p:cNvPr>
          <p:cNvGraphicFramePr>
            <a:graphicFrameLocks noGrp="1"/>
          </p:cNvGraphicFramePr>
          <p:nvPr>
            <p:extLst>
              <p:ext uri="{D42A27DB-BD31-4B8C-83A1-F6EECF244321}">
                <p14:modId xmlns:p14="http://schemas.microsoft.com/office/powerpoint/2010/main" val="2423617121"/>
              </p:ext>
            </p:extLst>
          </p:nvPr>
        </p:nvGraphicFramePr>
        <p:xfrm>
          <a:off x="343667" y="1295404"/>
          <a:ext cx="8456665" cy="3408632"/>
        </p:xfrm>
        <a:graphic>
          <a:graphicData uri="http://schemas.openxmlformats.org/drawingml/2006/table">
            <a:tbl>
              <a:tblPr firstRow="1" bandRow="1">
                <a:tableStyleId>{5C22544A-7EE6-4342-B048-85BDC9FD1C3A}</a:tableStyleId>
              </a:tblPr>
              <a:tblGrid>
                <a:gridCol w="4214594">
                  <a:extLst>
                    <a:ext uri="{9D8B030D-6E8A-4147-A177-3AD203B41FA5}">
                      <a16:colId xmlns:a16="http://schemas.microsoft.com/office/drawing/2014/main" val="1825889585"/>
                    </a:ext>
                  </a:extLst>
                </a:gridCol>
                <a:gridCol w="4242071">
                  <a:extLst>
                    <a:ext uri="{9D8B030D-6E8A-4147-A177-3AD203B41FA5}">
                      <a16:colId xmlns:a16="http://schemas.microsoft.com/office/drawing/2014/main" val="4192425825"/>
                    </a:ext>
                  </a:extLst>
                </a:gridCol>
              </a:tblGrid>
              <a:tr h="521345">
                <a:tc>
                  <a:txBody>
                    <a:bodyPr/>
                    <a:lstStyle/>
                    <a:p>
                      <a:r>
                        <a:rPr lang="en-AU" dirty="0"/>
                        <a:t>Structural Adjustment</a:t>
                      </a:r>
                      <a:endParaRPr lang="en-US" dirty="0"/>
                    </a:p>
                  </a:txBody>
                  <a:tcPr/>
                </a:tc>
                <a:tc>
                  <a:txBody>
                    <a:bodyPr/>
                    <a:lstStyle/>
                    <a:p>
                      <a:r>
                        <a:rPr lang="en-AU" dirty="0"/>
                        <a:t>Just Transition</a:t>
                      </a:r>
                      <a:endParaRPr lang="en-US" dirty="0"/>
                    </a:p>
                  </a:txBody>
                  <a:tcPr/>
                </a:tc>
                <a:extLst>
                  <a:ext uri="{0D108BD9-81ED-4DB2-BD59-A6C34878D82A}">
                    <a16:rowId xmlns:a16="http://schemas.microsoft.com/office/drawing/2014/main" val="3376877160"/>
                  </a:ext>
                </a:extLst>
              </a:tr>
              <a:tr h="8114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latin typeface="+mn-lt"/>
                        </a:rPr>
                        <a:t>Assist workers and firms adjust to changing circumstances</a:t>
                      </a:r>
                      <a:endParaRPr lang="en-US" sz="1800" dirty="0">
                        <a:latin typeface="+mn-lt"/>
                      </a:endParaRPr>
                    </a:p>
                  </a:txBody>
                  <a:tcPr/>
                </a:tc>
                <a:tc>
                  <a:txBody>
                    <a:bodyPr/>
                    <a:lstStyle/>
                    <a:p>
                      <a:r>
                        <a:rPr lang="en-AU" sz="1800" b="0" i="0" u="none" strike="noStrike" baseline="0" dirty="0">
                          <a:latin typeface="+mn-lt"/>
                        </a:rPr>
                        <a:t>Promotes ‘inclusive </a:t>
                      </a:r>
                      <a:r>
                        <a:rPr lang="en-AU" sz="1800" b="1" i="0" u="none" strike="noStrike" baseline="0" dirty="0">
                          <a:latin typeface="+mn-lt"/>
                        </a:rPr>
                        <a:t>and expedited </a:t>
                      </a:r>
                      <a:r>
                        <a:rPr lang="en-AU" sz="1800" b="0" i="0" u="none" strike="noStrike" baseline="0" dirty="0">
                          <a:latin typeface="+mn-lt"/>
                        </a:rPr>
                        <a:t>transformations’</a:t>
                      </a:r>
                      <a:endParaRPr lang="en-US" sz="1800" dirty="0">
                        <a:latin typeface="+mn-lt"/>
                      </a:endParaRPr>
                    </a:p>
                  </a:txBody>
                  <a:tcPr/>
                </a:tc>
                <a:extLst>
                  <a:ext uri="{0D108BD9-81ED-4DB2-BD59-A6C34878D82A}">
                    <a16:rowId xmlns:a16="http://schemas.microsoft.com/office/drawing/2014/main" val="3373437062"/>
                  </a:ext>
                </a:extLst>
              </a:tr>
              <a:tr h="568024">
                <a:tc>
                  <a:txBody>
                    <a:bodyPr/>
                    <a:lstStyle/>
                    <a:p>
                      <a:r>
                        <a:rPr lang="en-AU" sz="1800" dirty="0">
                          <a:latin typeface="+mn-lt"/>
                        </a:rPr>
                        <a:t>… within existing social and institutional arrangements</a:t>
                      </a:r>
                      <a:endParaRPr lang="en-US" sz="1800" dirty="0">
                        <a:latin typeface="+mn-lt"/>
                      </a:endParaRPr>
                    </a:p>
                  </a:txBody>
                  <a:tcPr/>
                </a:tc>
                <a:tc>
                  <a:txBody>
                    <a:bodyPr/>
                    <a:lstStyle/>
                    <a:p>
                      <a:r>
                        <a:rPr lang="en-AU" sz="1800" dirty="0">
                          <a:latin typeface="+mn-lt"/>
                        </a:rPr>
                        <a:t>… as part of the wider transformation of social and institutional arrangements</a:t>
                      </a:r>
                      <a:endParaRPr lang="en-US" sz="1800" dirty="0">
                        <a:latin typeface="+mn-lt"/>
                      </a:endParaRPr>
                    </a:p>
                  </a:txBody>
                  <a:tcPr/>
                </a:tc>
                <a:extLst>
                  <a:ext uri="{0D108BD9-81ED-4DB2-BD59-A6C34878D82A}">
                    <a16:rowId xmlns:a16="http://schemas.microsoft.com/office/drawing/2014/main" val="1420846079"/>
                  </a:ext>
                </a:extLst>
              </a:tr>
              <a:tr h="521345">
                <a:tc>
                  <a:txBody>
                    <a:bodyPr/>
                    <a:lstStyle/>
                    <a:p>
                      <a:r>
                        <a:rPr lang="en-AU" sz="1800" dirty="0">
                          <a:latin typeface="+mn-lt"/>
                        </a:rPr>
                        <a:t>… to minimise disruption</a:t>
                      </a:r>
                      <a:endParaRPr lang="en-US" sz="1800" dirty="0">
                        <a:latin typeface="+mn-lt"/>
                      </a:endParaRPr>
                    </a:p>
                  </a:txBody>
                  <a:tcPr/>
                </a:tc>
                <a:tc>
                  <a:txBody>
                    <a:bodyPr/>
                    <a:lstStyle/>
                    <a:p>
                      <a:r>
                        <a:rPr lang="en-AU" sz="1800" dirty="0">
                          <a:latin typeface="+mn-lt"/>
                        </a:rPr>
                        <a:t>… to facilitate disruption</a:t>
                      </a:r>
                      <a:endParaRPr lang="en-US" sz="1800" dirty="0">
                        <a:latin typeface="+mn-lt"/>
                      </a:endParaRPr>
                    </a:p>
                  </a:txBody>
                  <a:tcPr/>
                </a:tc>
                <a:extLst>
                  <a:ext uri="{0D108BD9-81ED-4DB2-BD59-A6C34878D82A}">
                    <a16:rowId xmlns:a16="http://schemas.microsoft.com/office/drawing/2014/main" val="1596322183"/>
                  </a:ext>
                </a:extLst>
              </a:tr>
              <a:tr h="564214">
                <a:tc>
                  <a:txBody>
                    <a:bodyPr/>
                    <a:lstStyle/>
                    <a:p>
                      <a:r>
                        <a:rPr lang="en-AU" sz="1800" dirty="0">
                          <a:latin typeface="+mn-lt"/>
                        </a:rPr>
                        <a:t>… and maintain skills, resources and other regional assets</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latin typeface="+mn-lt"/>
                        </a:rPr>
                        <a:t>… only as far as required to mollify potential political opposition to change</a:t>
                      </a:r>
                      <a:endParaRPr lang="en-US" sz="1800" dirty="0">
                        <a:latin typeface="+mn-lt"/>
                      </a:endParaRPr>
                    </a:p>
                    <a:p>
                      <a:endParaRPr lang="en-US" sz="1800" dirty="0">
                        <a:latin typeface="+mn-lt"/>
                      </a:endParaRPr>
                    </a:p>
                  </a:txBody>
                  <a:tcPr/>
                </a:tc>
                <a:extLst>
                  <a:ext uri="{0D108BD9-81ED-4DB2-BD59-A6C34878D82A}">
                    <a16:rowId xmlns:a16="http://schemas.microsoft.com/office/drawing/2014/main" val="2941361795"/>
                  </a:ext>
                </a:extLst>
              </a:tr>
            </a:tbl>
          </a:graphicData>
        </a:graphic>
      </p:graphicFrame>
    </p:spTree>
    <p:extLst>
      <p:ext uri="{BB962C8B-B14F-4D97-AF65-F5344CB8AC3E}">
        <p14:creationId xmlns:p14="http://schemas.microsoft.com/office/powerpoint/2010/main" val="90022168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AU" dirty="0"/>
              <a:t>Revised Framing</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416209" y="1595597"/>
            <a:ext cx="8280751" cy="2994814"/>
          </a:xfrm>
        </p:spPr>
        <p:txBody>
          <a:bodyPr/>
          <a:lstStyle/>
          <a:p>
            <a:endParaRPr lang="en-AU" sz="1400" dirty="0">
              <a:latin typeface="TimesTenLTStd-Roman"/>
            </a:endParaRPr>
          </a:p>
        </p:txBody>
      </p:sp>
      <p:graphicFrame>
        <p:nvGraphicFramePr>
          <p:cNvPr id="4" name="Table 4">
            <a:extLst>
              <a:ext uri="{FF2B5EF4-FFF2-40B4-BE49-F238E27FC236}">
                <a16:creationId xmlns:a16="http://schemas.microsoft.com/office/drawing/2014/main" id="{46F10724-7A47-4217-B25D-FC8B9068A375}"/>
              </a:ext>
            </a:extLst>
          </p:cNvPr>
          <p:cNvGraphicFramePr>
            <a:graphicFrameLocks noGrp="1"/>
          </p:cNvGraphicFramePr>
          <p:nvPr>
            <p:extLst>
              <p:ext uri="{D42A27DB-BD31-4B8C-83A1-F6EECF244321}">
                <p14:modId xmlns:p14="http://schemas.microsoft.com/office/powerpoint/2010/main" val="622000067"/>
              </p:ext>
            </p:extLst>
          </p:nvPr>
        </p:nvGraphicFramePr>
        <p:xfrm>
          <a:off x="447040" y="1258067"/>
          <a:ext cx="8260080" cy="3168183"/>
        </p:xfrm>
        <a:graphic>
          <a:graphicData uri="http://schemas.openxmlformats.org/drawingml/2006/table">
            <a:tbl>
              <a:tblPr firstRow="1" bandRow="1">
                <a:tableStyleId>{5C22544A-7EE6-4342-B048-85BDC9FD1C3A}</a:tableStyleId>
              </a:tblPr>
              <a:tblGrid>
                <a:gridCol w="4130040">
                  <a:extLst>
                    <a:ext uri="{9D8B030D-6E8A-4147-A177-3AD203B41FA5}">
                      <a16:colId xmlns:a16="http://schemas.microsoft.com/office/drawing/2014/main" val="3733149836"/>
                    </a:ext>
                  </a:extLst>
                </a:gridCol>
                <a:gridCol w="4130040">
                  <a:extLst>
                    <a:ext uri="{9D8B030D-6E8A-4147-A177-3AD203B41FA5}">
                      <a16:colId xmlns:a16="http://schemas.microsoft.com/office/drawing/2014/main" val="97786135"/>
                    </a:ext>
                  </a:extLst>
                </a:gridCol>
              </a:tblGrid>
              <a:tr h="490953">
                <a:tc>
                  <a:txBody>
                    <a:bodyPr/>
                    <a:lstStyle/>
                    <a:p>
                      <a:r>
                        <a:rPr lang="en-AU" dirty="0"/>
                        <a:t>Structural Adjustment</a:t>
                      </a:r>
                      <a:endParaRPr lang="en-US" dirty="0"/>
                    </a:p>
                  </a:txBody>
                  <a:tcPr/>
                </a:tc>
                <a:tc>
                  <a:txBody>
                    <a:bodyPr/>
                    <a:lstStyle/>
                    <a:p>
                      <a:r>
                        <a:rPr lang="en-AU" dirty="0"/>
                        <a:t>Just Transition</a:t>
                      </a:r>
                      <a:endParaRPr lang="en-US" dirty="0"/>
                    </a:p>
                  </a:txBody>
                  <a:tcPr/>
                </a:tc>
                <a:extLst>
                  <a:ext uri="{0D108BD9-81ED-4DB2-BD59-A6C34878D82A}">
                    <a16:rowId xmlns:a16="http://schemas.microsoft.com/office/drawing/2014/main" val="1050922710"/>
                  </a:ext>
                </a:extLst>
              </a:tr>
              <a:tr h="535446">
                <a:tc>
                  <a:txBody>
                    <a:bodyPr/>
                    <a:lstStyle/>
                    <a:p>
                      <a:r>
                        <a:rPr lang="en-AU" dirty="0"/>
                        <a:t>Intensive spatiality</a:t>
                      </a:r>
                      <a:endParaRPr lang="en-US" dirty="0"/>
                    </a:p>
                  </a:txBody>
                  <a:tcPr/>
                </a:tc>
                <a:tc>
                  <a:txBody>
                    <a:bodyPr/>
                    <a:lstStyle/>
                    <a:p>
                      <a:r>
                        <a:rPr lang="en-AU" dirty="0"/>
                        <a:t>Extensive spatiality</a:t>
                      </a:r>
                      <a:endParaRPr lang="en-US" dirty="0"/>
                    </a:p>
                  </a:txBody>
                  <a:tcPr/>
                </a:tc>
                <a:extLst>
                  <a:ext uri="{0D108BD9-81ED-4DB2-BD59-A6C34878D82A}">
                    <a16:rowId xmlns:a16="http://schemas.microsoft.com/office/drawing/2014/main" val="1448690659"/>
                  </a:ext>
                </a:extLst>
              </a:tr>
              <a:tr h="535446">
                <a:tc>
                  <a:txBody>
                    <a:bodyPr/>
                    <a:lstStyle/>
                    <a:p>
                      <a:r>
                        <a:rPr lang="en-AU" dirty="0"/>
                        <a:t>Slow down change</a:t>
                      </a:r>
                      <a:endParaRPr lang="en-US" dirty="0"/>
                    </a:p>
                  </a:txBody>
                  <a:tcPr/>
                </a:tc>
                <a:tc>
                  <a:txBody>
                    <a:bodyPr/>
                    <a:lstStyle/>
                    <a:p>
                      <a:r>
                        <a:rPr lang="en-AU" dirty="0"/>
                        <a:t>Speed up change</a:t>
                      </a:r>
                      <a:endParaRPr lang="en-US" dirty="0"/>
                    </a:p>
                  </a:txBody>
                  <a:tcPr/>
                </a:tc>
                <a:extLst>
                  <a:ext uri="{0D108BD9-81ED-4DB2-BD59-A6C34878D82A}">
                    <a16:rowId xmlns:a16="http://schemas.microsoft.com/office/drawing/2014/main" val="3846745986"/>
                  </a:ext>
                </a:extLst>
              </a:tr>
              <a:tr h="535446">
                <a:tc>
                  <a:txBody>
                    <a:bodyPr/>
                    <a:lstStyle/>
                    <a:p>
                      <a:r>
                        <a:rPr lang="en-AU" dirty="0"/>
                        <a:t>Most affected constituencies</a:t>
                      </a:r>
                      <a:endParaRPr lang="en-US" dirty="0"/>
                    </a:p>
                  </a:txBody>
                  <a:tcPr/>
                </a:tc>
                <a:tc>
                  <a:txBody>
                    <a:bodyPr/>
                    <a:lstStyle/>
                    <a:p>
                      <a:r>
                        <a:rPr lang="en-AU" dirty="0"/>
                        <a:t>All-affected constituencies</a:t>
                      </a:r>
                      <a:endParaRPr lang="en-US" dirty="0"/>
                    </a:p>
                  </a:txBody>
                  <a:tcPr/>
                </a:tc>
                <a:extLst>
                  <a:ext uri="{0D108BD9-81ED-4DB2-BD59-A6C34878D82A}">
                    <a16:rowId xmlns:a16="http://schemas.microsoft.com/office/drawing/2014/main" val="3635598372"/>
                  </a:ext>
                </a:extLst>
              </a:tr>
              <a:tr h="535446">
                <a:tc>
                  <a:txBody>
                    <a:bodyPr/>
                    <a:lstStyle/>
                    <a:p>
                      <a:r>
                        <a:rPr lang="en-AU" dirty="0"/>
                        <a:t>Tripartite, top down</a:t>
                      </a:r>
                      <a:endParaRPr lang="en-US" dirty="0"/>
                    </a:p>
                  </a:txBody>
                  <a:tcPr/>
                </a:tc>
                <a:tc>
                  <a:txBody>
                    <a:bodyPr/>
                    <a:lstStyle/>
                    <a:p>
                      <a:r>
                        <a:rPr lang="en-AU" dirty="0" err="1"/>
                        <a:t>Concencus</a:t>
                      </a:r>
                      <a:r>
                        <a:rPr lang="en-AU" dirty="0"/>
                        <a:t> based, bottom up</a:t>
                      </a:r>
                      <a:endParaRPr lang="en-US" dirty="0"/>
                    </a:p>
                  </a:txBody>
                  <a:tcPr/>
                </a:tc>
                <a:extLst>
                  <a:ext uri="{0D108BD9-81ED-4DB2-BD59-A6C34878D82A}">
                    <a16:rowId xmlns:a16="http://schemas.microsoft.com/office/drawing/2014/main" val="2024724143"/>
                  </a:ext>
                </a:extLst>
              </a:tr>
              <a:tr h="535446">
                <a:tc>
                  <a:txBody>
                    <a:bodyPr/>
                    <a:lstStyle/>
                    <a:p>
                      <a:r>
                        <a:rPr lang="en-AU" dirty="0"/>
                        <a:t>Focus on rebuilding labour markets</a:t>
                      </a:r>
                      <a:endParaRPr lang="en-US" dirty="0"/>
                    </a:p>
                  </a:txBody>
                  <a:tcPr/>
                </a:tc>
                <a:tc>
                  <a:txBody>
                    <a:bodyPr/>
                    <a:lstStyle/>
                    <a:p>
                      <a:r>
                        <a:rPr lang="en-AU" dirty="0"/>
                        <a:t>Focus on reimagining futures</a:t>
                      </a:r>
                      <a:endParaRPr lang="en-US" dirty="0"/>
                    </a:p>
                  </a:txBody>
                  <a:tcPr/>
                </a:tc>
                <a:extLst>
                  <a:ext uri="{0D108BD9-81ED-4DB2-BD59-A6C34878D82A}">
                    <a16:rowId xmlns:a16="http://schemas.microsoft.com/office/drawing/2014/main" val="591333061"/>
                  </a:ext>
                </a:extLst>
              </a:tr>
            </a:tbl>
          </a:graphicData>
        </a:graphic>
      </p:graphicFrame>
    </p:spTree>
    <p:extLst>
      <p:ext uri="{BB962C8B-B14F-4D97-AF65-F5344CB8AC3E}">
        <p14:creationId xmlns:p14="http://schemas.microsoft.com/office/powerpoint/2010/main" val="384416226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AU" dirty="0"/>
              <a:t>Conclusion</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416209" y="1595597"/>
            <a:ext cx="8280751" cy="2994814"/>
          </a:xfrm>
        </p:spPr>
        <p:txBody>
          <a:bodyPr/>
          <a:lstStyle/>
          <a:p>
            <a:pPr marL="0" indent="0" algn="l">
              <a:buNone/>
            </a:pPr>
            <a:r>
              <a:rPr lang="en-AU" dirty="0">
                <a:latin typeface="HelveticaNeueLTPro-Roman"/>
              </a:rPr>
              <a:t>How to avoid</a:t>
            </a:r>
          </a:p>
          <a:p>
            <a:pPr marL="0" indent="0" algn="l">
              <a:buNone/>
            </a:pPr>
            <a:r>
              <a:rPr lang="en-AU" dirty="0">
                <a:latin typeface="HelveticaNeueLTPro-Roman"/>
              </a:rPr>
              <a:t>1. En</a:t>
            </a:r>
            <a:r>
              <a:rPr lang="en-AU" b="0" i="0" u="none" strike="noStrike" baseline="0" dirty="0">
                <a:latin typeface="HelveticaNeueLTPro-Roman"/>
              </a:rPr>
              <a:t>trenching existing </a:t>
            </a:r>
            <a:r>
              <a:rPr lang="en-US" b="0" i="0" u="none" strike="noStrike" baseline="0" dirty="0">
                <a:latin typeface="HelveticaNeueLTPro-Roman"/>
              </a:rPr>
              <a:t>injustices associated with carbon-based </a:t>
            </a:r>
            <a:r>
              <a:rPr lang="en-AU" b="0" i="0" u="none" strike="noStrike" baseline="0" dirty="0">
                <a:latin typeface="HelveticaNeueLTPro-Roman"/>
              </a:rPr>
              <a:t>energy systems </a:t>
            </a:r>
          </a:p>
          <a:p>
            <a:pPr marL="0" indent="0" algn="l">
              <a:buNone/>
            </a:pPr>
            <a:r>
              <a:rPr lang="en-AU" dirty="0">
                <a:latin typeface="HelveticaNeueLTPro-Roman"/>
              </a:rPr>
              <a:t>2. G</a:t>
            </a:r>
            <a:r>
              <a:rPr lang="en-AU" b="0" i="0" u="none" strike="noStrike" baseline="0" dirty="0">
                <a:latin typeface="HelveticaNeueLTPro-Roman"/>
              </a:rPr>
              <a:t>enerating new conditions of harm and inequality as a consequence of introducing low-carbon </a:t>
            </a:r>
            <a:r>
              <a:rPr lang="en-US" b="0" i="0" u="none" strike="noStrike" baseline="0" dirty="0">
                <a:latin typeface="HelveticaNeueLTPro-Roman"/>
              </a:rPr>
              <a:t>energy systems.</a:t>
            </a:r>
          </a:p>
          <a:p>
            <a:pPr marL="0" indent="0" algn="l">
              <a:buNone/>
            </a:pPr>
            <a:endParaRPr lang="en-US" dirty="0">
              <a:latin typeface="HelveticaNeueLTPro-Roman"/>
            </a:endParaRPr>
          </a:p>
          <a:p>
            <a:pPr marL="0" indent="0" algn="l">
              <a:buNone/>
            </a:pPr>
            <a:r>
              <a:rPr lang="en-US" dirty="0">
                <a:latin typeface="HelveticaNeueLTPro-Roman"/>
              </a:rPr>
              <a:t>Mission-oriented policies create the opportunity to incentivize </a:t>
            </a:r>
            <a:r>
              <a:rPr lang="en-US" i="1" dirty="0">
                <a:latin typeface="HelveticaNeueLTPro-Roman"/>
              </a:rPr>
              <a:t>in situ </a:t>
            </a:r>
            <a:r>
              <a:rPr lang="en-US" dirty="0">
                <a:latin typeface="HelveticaNeueLTPro-Roman"/>
              </a:rPr>
              <a:t>redevelopment.</a:t>
            </a:r>
            <a:endParaRPr lang="en-AU" i="1" dirty="0">
              <a:latin typeface="TimesTenLTStd-Roman"/>
            </a:endParaRPr>
          </a:p>
        </p:txBody>
      </p:sp>
    </p:spTree>
    <p:extLst>
      <p:ext uri="{BB962C8B-B14F-4D97-AF65-F5344CB8AC3E}">
        <p14:creationId xmlns:p14="http://schemas.microsoft.com/office/powerpoint/2010/main" val="226044379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AU" dirty="0"/>
              <a:t>Thanks for listening</a:t>
            </a:r>
            <a:endParaRPr lang="en-US" dirty="0"/>
          </a:p>
        </p:txBody>
      </p:sp>
    </p:spTree>
    <p:extLst>
      <p:ext uri="{BB962C8B-B14F-4D97-AF65-F5344CB8AC3E}">
        <p14:creationId xmlns:p14="http://schemas.microsoft.com/office/powerpoint/2010/main" val="247796385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AU" dirty="0"/>
              <a:t>Basic point: the ‘Just’ of Transition is changing</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416209" y="1643063"/>
            <a:ext cx="8280751" cy="2900362"/>
          </a:xfrm>
        </p:spPr>
        <p:txBody>
          <a:bodyPr/>
          <a:lstStyle/>
          <a:p>
            <a:pPr lvl="1"/>
            <a:r>
              <a:rPr lang="en-AU" sz="1600" dirty="0">
                <a:latin typeface="TimesTenLTStd-Roman"/>
              </a:rPr>
              <a:t>Just Transition is a ‘vehicular’ concept and subject to continual revision. </a:t>
            </a:r>
          </a:p>
          <a:p>
            <a:pPr lvl="1"/>
            <a:r>
              <a:rPr lang="en-AU" sz="1600" dirty="0">
                <a:latin typeface="TimesTenLTStd-Roman"/>
              </a:rPr>
              <a:t>Currently the concept is in the process of being revised to reduce the costs of change and increase the rate of change</a:t>
            </a:r>
          </a:p>
          <a:p>
            <a:pPr lvl="3"/>
            <a:r>
              <a:rPr lang="en-AU" sz="1600" dirty="0">
                <a:latin typeface="TimesTenLTStd-Roman"/>
              </a:rPr>
              <a:t>Spatial expansion to temper justice for directly affected workers with justice for indirectly affected communities (e.g. Tuvalu)</a:t>
            </a:r>
          </a:p>
          <a:p>
            <a:pPr lvl="3"/>
            <a:r>
              <a:rPr lang="en-AU" sz="1600" dirty="0">
                <a:latin typeface="TimesTenLTStd-Roman"/>
              </a:rPr>
              <a:t>Temporal expansion to include the rights of future generations</a:t>
            </a:r>
          </a:p>
          <a:p>
            <a:pPr lvl="1"/>
            <a:r>
              <a:rPr lang="en-AU" sz="1600" b="0" i="0" u="none" strike="noStrike" baseline="0" dirty="0">
                <a:latin typeface="TimesTenLTStd-Roman"/>
              </a:rPr>
              <a:t> JT now “focuses on allowing for inclusive </a:t>
            </a:r>
            <a:r>
              <a:rPr lang="en-AU" sz="1600" b="1" i="0" u="none" strike="noStrike" baseline="0" dirty="0">
                <a:latin typeface="TimesTenLTStd-Roman"/>
              </a:rPr>
              <a:t>and expedited </a:t>
            </a:r>
            <a:r>
              <a:rPr lang="en-AU" sz="1600" b="0" i="0" u="none" strike="noStrike" baseline="0" dirty="0">
                <a:latin typeface="TimesTenLTStd-Roman"/>
              </a:rPr>
              <a:t>transformations of energy and related systems based on renewables and other zero-carbon </a:t>
            </a:r>
            <a:r>
              <a:rPr lang="en-US" sz="1600" b="0" i="0" u="none" strike="noStrike" baseline="0" dirty="0">
                <a:latin typeface="TimesTenLTStd-Roman"/>
              </a:rPr>
              <a:t>technologies” (</a:t>
            </a:r>
            <a:r>
              <a:rPr lang="en-US" sz="1600" b="0" i="0" u="none" strike="noStrike" baseline="0" dirty="0" err="1">
                <a:latin typeface="TimesTenLTStd-Roman"/>
              </a:rPr>
              <a:t>Coenen</a:t>
            </a:r>
            <a:r>
              <a:rPr lang="en-US" sz="1600" b="0" i="0" u="none" strike="noStrike" baseline="0" dirty="0">
                <a:latin typeface="TimesTenLTStd-Roman"/>
              </a:rPr>
              <a:t> et al. 2021:2020 emphasis added)</a:t>
            </a:r>
          </a:p>
          <a:p>
            <a:pPr lvl="1"/>
            <a:r>
              <a:rPr lang="en-AU" sz="1600" dirty="0">
                <a:latin typeface="TimesTenLTStd-Roman"/>
              </a:rPr>
              <a:t>Refocuses toward procedural interventions (i.e. downplays distributional in the localised sense)</a:t>
            </a:r>
          </a:p>
          <a:p>
            <a:pPr lvl="1"/>
            <a:endParaRPr lang="en-US" sz="1400" b="0" i="0" u="none" strike="noStrike" baseline="0" dirty="0">
              <a:latin typeface="TimesTenLTStd-Roman"/>
            </a:endParaRPr>
          </a:p>
          <a:p>
            <a:pPr algn="l"/>
            <a:endParaRPr lang="en-US" sz="1800" dirty="0">
              <a:latin typeface="TimesTenLTStd-Roman"/>
            </a:endParaRPr>
          </a:p>
        </p:txBody>
      </p:sp>
    </p:spTree>
    <p:extLst>
      <p:ext uri="{BB962C8B-B14F-4D97-AF65-F5344CB8AC3E}">
        <p14:creationId xmlns:p14="http://schemas.microsoft.com/office/powerpoint/2010/main" val="271825446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0CB259-0BD7-4DA0-BC29-4950F808A164}"/>
              </a:ext>
            </a:extLst>
          </p:cNvPr>
          <p:cNvSpPr>
            <a:spLocks noGrp="1"/>
          </p:cNvSpPr>
          <p:nvPr>
            <p:ph type="body" sz="quarter" idx="11"/>
          </p:nvPr>
        </p:nvSpPr>
        <p:spPr/>
        <p:txBody>
          <a:bodyPr/>
          <a:lstStyle/>
          <a:p>
            <a:r>
              <a:rPr lang="en-AU" dirty="0"/>
              <a:t>Outline</a:t>
            </a:r>
            <a:endParaRPr lang="en-US" dirty="0"/>
          </a:p>
        </p:txBody>
      </p:sp>
      <p:sp>
        <p:nvSpPr>
          <p:cNvPr id="3" name="Text Placeholder 2">
            <a:extLst>
              <a:ext uri="{FF2B5EF4-FFF2-40B4-BE49-F238E27FC236}">
                <a16:creationId xmlns:a16="http://schemas.microsoft.com/office/drawing/2014/main" id="{8D7851D1-192A-4D8E-86D0-2E957D69D00C}"/>
              </a:ext>
            </a:extLst>
          </p:cNvPr>
          <p:cNvSpPr>
            <a:spLocks noGrp="1"/>
          </p:cNvSpPr>
          <p:nvPr>
            <p:ph type="body" sz="quarter" idx="12"/>
          </p:nvPr>
        </p:nvSpPr>
        <p:spPr/>
        <p:txBody>
          <a:bodyPr/>
          <a:lstStyle/>
          <a:p>
            <a:r>
              <a:rPr lang="en-AU" dirty="0"/>
              <a:t>What is just’?</a:t>
            </a:r>
          </a:p>
          <a:p>
            <a:endParaRPr lang="en-AU" dirty="0"/>
          </a:p>
          <a:p>
            <a:r>
              <a:rPr lang="en-AU" dirty="0"/>
              <a:t>The basic tenet of justice is fair treatment, but what ‘fair’ means is contested.</a:t>
            </a:r>
          </a:p>
          <a:p>
            <a:pPr marL="0" indent="0">
              <a:buNone/>
            </a:pPr>
            <a:r>
              <a:rPr lang="en-AU" dirty="0"/>
              <a:t> </a:t>
            </a:r>
          </a:p>
          <a:p>
            <a:pPr marL="0" indent="0">
              <a:buNone/>
            </a:pPr>
            <a:r>
              <a:rPr lang="en-AU" dirty="0"/>
              <a:t>I will work through the elements of justice then compare just transition to structural adjustment</a:t>
            </a:r>
            <a:endParaRPr lang="en-US" dirty="0"/>
          </a:p>
        </p:txBody>
      </p:sp>
    </p:spTree>
    <p:extLst>
      <p:ext uri="{BB962C8B-B14F-4D97-AF65-F5344CB8AC3E}">
        <p14:creationId xmlns:p14="http://schemas.microsoft.com/office/powerpoint/2010/main" val="37129755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AU" dirty="0"/>
              <a:t>Just Transition</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p:txBody>
          <a:bodyPr/>
          <a:lstStyle/>
          <a:p>
            <a:pPr>
              <a:tabLst>
                <a:tab pos="1165225" algn="l"/>
                <a:tab pos="1706563" algn="l"/>
              </a:tabLst>
            </a:pPr>
            <a:r>
              <a:rPr lang="en-AU" sz="2000" dirty="0"/>
              <a:t>Originated in organised labour as demands to deal with plant closures (ILO, 2015).</a:t>
            </a:r>
          </a:p>
          <a:p>
            <a:pPr>
              <a:tabLst>
                <a:tab pos="1165225" algn="l"/>
                <a:tab pos="1706563" algn="l"/>
              </a:tabLst>
            </a:pPr>
            <a:r>
              <a:rPr lang="en-AU" sz="2000" dirty="0"/>
              <a:t>Built from pre-existing knowledge of best practice in structural adjustment (SA) programs:</a:t>
            </a:r>
          </a:p>
          <a:p>
            <a:pPr>
              <a:tabLst>
                <a:tab pos="1165225" algn="l"/>
                <a:tab pos="1706563" algn="l"/>
              </a:tabLst>
            </a:pPr>
            <a:endParaRPr lang="en-AU" sz="2000" dirty="0"/>
          </a:p>
          <a:p>
            <a:pPr algn="l"/>
            <a:r>
              <a:rPr lang="en-AU" sz="2000" b="0" i="1" u="none" strike="noStrike" baseline="0" dirty="0">
                <a:latin typeface="+mj-lt"/>
              </a:rPr>
              <a:t>A transition policy can be defined as a government policy concerning the procedural and substantive entitlements of a defined class of agents who have been or are expected to be made worse-off as a result of a structural change in the economy</a:t>
            </a:r>
            <a:r>
              <a:rPr lang="en-AU" sz="2000" i="1" dirty="0">
                <a:latin typeface="+mj-lt"/>
              </a:rPr>
              <a:t> (Green, 2018)</a:t>
            </a:r>
          </a:p>
          <a:p>
            <a:pPr>
              <a:tabLst>
                <a:tab pos="1165225" algn="l"/>
                <a:tab pos="1706563" algn="l"/>
              </a:tabLst>
            </a:pPr>
            <a:endParaRPr lang="en-AU" sz="2000" dirty="0"/>
          </a:p>
          <a:p>
            <a:pPr>
              <a:tabLst>
                <a:tab pos="1165225" algn="l"/>
                <a:tab pos="1706563" algn="l"/>
              </a:tabLst>
            </a:pPr>
            <a:r>
              <a:rPr lang="en-AU" sz="2000" dirty="0"/>
              <a:t>Shifting definition – from localised, practical orientation focused on affected workforces and their communities to a more universal considerations in energy/climate justice frame.</a:t>
            </a:r>
          </a:p>
        </p:txBody>
      </p:sp>
    </p:spTree>
    <p:extLst>
      <p:ext uri="{BB962C8B-B14F-4D97-AF65-F5344CB8AC3E}">
        <p14:creationId xmlns:p14="http://schemas.microsoft.com/office/powerpoint/2010/main" val="265210789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3655B03-4AE9-4A20-98E1-2D9B4AA1EBE2}"/>
              </a:ext>
            </a:extLst>
          </p:cNvPr>
          <p:cNvSpPr>
            <a:spLocks noGrp="1"/>
          </p:cNvSpPr>
          <p:nvPr>
            <p:ph type="body" sz="quarter" idx="11"/>
          </p:nvPr>
        </p:nvSpPr>
        <p:spPr/>
        <p:txBody>
          <a:bodyPr/>
          <a:lstStyle/>
          <a:p>
            <a:r>
              <a:rPr lang="en-AU" dirty="0"/>
              <a:t>Dimensions of Justice</a:t>
            </a:r>
            <a:endParaRPr lang="en-US" dirty="0"/>
          </a:p>
        </p:txBody>
      </p:sp>
      <p:sp>
        <p:nvSpPr>
          <p:cNvPr id="3" name="Text Placeholder 2">
            <a:extLst>
              <a:ext uri="{FF2B5EF4-FFF2-40B4-BE49-F238E27FC236}">
                <a16:creationId xmlns:a16="http://schemas.microsoft.com/office/drawing/2014/main" id="{E62A2E93-7E37-4B03-8522-C664A58FC0EB}"/>
              </a:ext>
            </a:extLst>
          </p:cNvPr>
          <p:cNvSpPr>
            <a:spLocks noGrp="1"/>
          </p:cNvSpPr>
          <p:nvPr>
            <p:ph type="body" sz="quarter" idx="12"/>
          </p:nvPr>
        </p:nvSpPr>
        <p:spPr/>
        <p:txBody>
          <a:bodyPr/>
          <a:lstStyle/>
          <a:p>
            <a:r>
              <a:rPr lang="en-AU" dirty="0"/>
              <a:t>Procedural Justice</a:t>
            </a:r>
          </a:p>
          <a:p>
            <a:r>
              <a:rPr lang="en-AU" dirty="0"/>
              <a:t>Distributional Justice</a:t>
            </a:r>
          </a:p>
          <a:p>
            <a:r>
              <a:rPr lang="en-AU" dirty="0"/>
              <a:t>Recognition Justice</a:t>
            </a:r>
          </a:p>
          <a:p>
            <a:r>
              <a:rPr lang="en-AU" dirty="0"/>
              <a:t>Restorative Justice</a:t>
            </a:r>
          </a:p>
          <a:p>
            <a:endParaRPr lang="en-AU" dirty="0"/>
          </a:p>
          <a:p>
            <a:r>
              <a:rPr lang="en-AU" dirty="0"/>
              <a:t>Social Justice</a:t>
            </a:r>
          </a:p>
          <a:p>
            <a:r>
              <a:rPr lang="en-AU" dirty="0"/>
              <a:t>Climate Justice</a:t>
            </a:r>
          </a:p>
          <a:p>
            <a:r>
              <a:rPr lang="en-AU" dirty="0"/>
              <a:t>Energy Justice</a:t>
            </a:r>
            <a:endParaRPr lang="en-US" dirty="0"/>
          </a:p>
        </p:txBody>
      </p:sp>
    </p:spTree>
    <p:extLst>
      <p:ext uri="{BB962C8B-B14F-4D97-AF65-F5344CB8AC3E}">
        <p14:creationId xmlns:p14="http://schemas.microsoft.com/office/powerpoint/2010/main" val="93319441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p:txBody>
          <a:bodyPr/>
          <a:lstStyle/>
          <a:p>
            <a:r>
              <a:rPr lang="en-AU" dirty="0"/>
              <a:t>Procedural Justice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416209" y="1076327"/>
            <a:ext cx="8280751" cy="3514084"/>
          </a:xfrm>
        </p:spPr>
        <p:txBody>
          <a:bodyPr/>
          <a:lstStyle/>
          <a:p>
            <a:pPr marL="0" indent="0">
              <a:buNone/>
            </a:pPr>
            <a:endParaRPr lang="en-AU" sz="1800" b="1" dirty="0">
              <a:latin typeface="TimesTenLTStd-Roman"/>
            </a:endParaRPr>
          </a:p>
          <a:p>
            <a:pPr lvl="1"/>
            <a:r>
              <a:rPr lang="en-AU" sz="1800" dirty="0">
                <a:latin typeface="TimesTenLTStd-Roman"/>
              </a:rPr>
              <a:t>Rests on formal equality </a:t>
            </a:r>
            <a:r>
              <a:rPr lang="en-AU" sz="1800" dirty="0" err="1">
                <a:latin typeface="TimesTenLTStd-Roman"/>
              </a:rPr>
              <a:t>ie</a:t>
            </a:r>
            <a:r>
              <a:rPr lang="en-AU" sz="1800" dirty="0">
                <a:latin typeface="TimesTenLTStd-Roman"/>
              </a:rPr>
              <a:t> “All cases should be treated alike” “Equal before the law”</a:t>
            </a:r>
          </a:p>
          <a:p>
            <a:pPr lvl="1"/>
            <a:r>
              <a:rPr lang="en-AU" sz="1800" dirty="0">
                <a:latin typeface="TimesTenLTStd-Roman"/>
              </a:rPr>
              <a:t>All stakeholders have a right to be consulted and informed and to receive equal consideration</a:t>
            </a:r>
          </a:p>
          <a:p>
            <a:pPr lvl="1"/>
            <a:r>
              <a:rPr lang="en-AU" sz="1800" dirty="0">
                <a:latin typeface="TimesTenLTStd-Roman"/>
              </a:rPr>
              <a:t>(Assumes recognition justice)</a:t>
            </a:r>
          </a:p>
          <a:p>
            <a:pPr lvl="1"/>
            <a:r>
              <a:rPr lang="en-AU" sz="1800" dirty="0">
                <a:latin typeface="TimesTenLTStd-Roman"/>
              </a:rPr>
              <a:t>Manifests in plant closures as early notice, transparent communication, formal consultation on closure plans, and non-discriminatory procedures for selecting candidates for redundancy</a:t>
            </a:r>
          </a:p>
          <a:p>
            <a:pPr lvl="1"/>
            <a:r>
              <a:rPr lang="en-AU" sz="1800" dirty="0">
                <a:latin typeface="TimesTenLTStd-Roman"/>
              </a:rPr>
              <a:t>Posits that the outcomes are just if the procedures are just (</a:t>
            </a:r>
            <a:r>
              <a:rPr lang="en-AU" sz="1800" dirty="0" err="1">
                <a:latin typeface="TimesTenLTStd-Roman"/>
              </a:rPr>
              <a:t>Bojer</a:t>
            </a:r>
            <a:r>
              <a:rPr lang="en-AU" sz="1800" dirty="0">
                <a:latin typeface="TimesTenLTStd-Roman"/>
              </a:rPr>
              <a:t> (2003) = (Neoliberal?)</a:t>
            </a:r>
          </a:p>
          <a:p>
            <a:pPr lvl="1"/>
            <a:endParaRPr lang="en-AU" sz="1400" dirty="0">
              <a:latin typeface="TimesTenLTStd-Roman"/>
            </a:endParaRPr>
          </a:p>
        </p:txBody>
      </p:sp>
    </p:spTree>
    <p:extLst>
      <p:ext uri="{BB962C8B-B14F-4D97-AF65-F5344CB8AC3E}">
        <p14:creationId xmlns:p14="http://schemas.microsoft.com/office/powerpoint/2010/main" val="150625271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06B533-F915-41D0-9B1E-205AEBAA7FCC}"/>
              </a:ext>
            </a:extLst>
          </p:cNvPr>
          <p:cNvSpPr>
            <a:spLocks noGrp="1"/>
          </p:cNvSpPr>
          <p:nvPr>
            <p:ph type="body" sz="quarter" idx="11"/>
          </p:nvPr>
        </p:nvSpPr>
        <p:spPr/>
        <p:txBody>
          <a:bodyPr/>
          <a:lstStyle/>
          <a:p>
            <a:r>
              <a:rPr lang="en-AU" dirty="0"/>
              <a:t>Distributional Justice</a:t>
            </a:r>
            <a:endParaRPr lang="en-US" dirty="0"/>
          </a:p>
        </p:txBody>
      </p:sp>
      <p:sp>
        <p:nvSpPr>
          <p:cNvPr id="3" name="Text Placeholder 2">
            <a:extLst>
              <a:ext uri="{FF2B5EF4-FFF2-40B4-BE49-F238E27FC236}">
                <a16:creationId xmlns:a16="http://schemas.microsoft.com/office/drawing/2014/main" id="{834B98DB-DC84-4FAD-97DD-FEB22696CCA8}"/>
              </a:ext>
            </a:extLst>
          </p:cNvPr>
          <p:cNvSpPr>
            <a:spLocks noGrp="1"/>
          </p:cNvSpPr>
          <p:nvPr>
            <p:ph type="body" sz="quarter" idx="12"/>
          </p:nvPr>
        </p:nvSpPr>
        <p:spPr/>
        <p:txBody>
          <a:bodyPr/>
          <a:lstStyle/>
          <a:p>
            <a:r>
              <a:rPr lang="en-AU" dirty="0">
                <a:latin typeface="TimesTenLTStd-Roman"/>
              </a:rPr>
              <a:t>Concerns the “distribution of economic goods between the members of society (</a:t>
            </a:r>
            <a:r>
              <a:rPr lang="en-AU" dirty="0" err="1">
                <a:latin typeface="TimesTenLTStd-Roman"/>
              </a:rPr>
              <a:t>Bojer</a:t>
            </a:r>
            <a:r>
              <a:rPr lang="en-AU" dirty="0">
                <a:latin typeface="TimesTenLTStd-Roman"/>
              </a:rPr>
              <a:t>, 2003).</a:t>
            </a:r>
          </a:p>
          <a:p>
            <a:r>
              <a:rPr lang="en-AU" dirty="0">
                <a:latin typeface="TimesTenLTStd-Roman"/>
              </a:rPr>
              <a:t>Based on notions of substantive (in)equality - depends on the degree of inequality a society deems acceptable.</a:t>
            </a:r>
          </a:p>
          <a:p>
            <a:r>
              <a:rPr lang="en-AU" dirty="0">
                <a:latin typeface="TimesTenLTStd-Roman"/>
              </a:rPr>
              <a:t>In plant closures, expresses the principle that no one group should bear an unfair share of the costs of change.</a:t>
            </a:r>
          </a:p>
          <a:p>
            <a:r>
              <a:rPr lang="en-AU" dirty="0">
                <a:latin typeface="TimesTenLTStd-Roman"/>
              </a:rPr>
              <a:t>Bargaining element – how much compensation must be paid to smooth the change process?</a:t>
            </a:r>
          </a:p>
          <a:p>
            <a:r>
              <a:rPr lang="en-AU" dirty="0">
                <a:latin typeface="TimesTenLTStd-Roman"/>
              </a:rPr>
              <a:t>Manifests in plant closures as rights to redundancy payments and retraining assistance. </a:t>
            </a:r>
            <a:endParaRPr lang="en-US" dirty="0"/>
          </a:p>
        </p:txBody>
      </p:sp>
    </p:spTree>
    <p:extLst>
      <p:ext uri="{BB962C8B-B14F-4D97-AF65-F5344CB8AC3E}">
        <p14:creationId xmlns:p14="http://schemas.microsoft.com/office/powerpoint/2010/main" val="39106026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DBB742B-BF7E-4AA6-BB3C-44DE2B06709A}"/>
              </a:ext>
            </a:extLst>
          </p:cNvPr>
          <p:cNvSpPr>
            <a:spLocks noGrp="1"/>
          </p:cNvSpPr>
          <p:nvPr>
            <p:ph type="body" sz="quarter" idx="11"/>
          </p:nvPr>
        </p:nvSpPr>
        <p:spPr/>
        <p:txBody>
          <a:bodyPr/>
          <a:lstStyle/>
          <a:p>
            <a:r>
              <a:rPr lang="en-AU" dirty="0"/>
              <a:t>Recognition Justice</a:t>
            </a:r>
            <a:endParaRPr lang="en-US" dirty="0"/>
          </a:p>
        </p:txBody>
      </p:sp>
      <p:sp>
        <p:nvSpPr>
          <p:cNvPr id="3" name="Text Placeholder 2">
            <a:extLst>
              <a:ext uri="{FF2B5EF4-FFF2-40B4-BE49-F238E27FC236}">
                <a16:creationId xmlns:a16="http://schemas.microsoft.com/office/drawing/2014/main" id="{C77F13AB-3A07-4194-B41A-422E63E6B70C}"/>
              </a:ext>
            </a:extLst>
          </p:cNvPr>
          <p:cNvSpPr>
            <a:spLocks noGrp="1"/>
          </p:cNvSpPr>
          <p:nvPr>
            <p:ph type="body" sz="quarter" idx="12"/>
          </p:nvPr>
        </p:nvSpPr>
        <p:spPr/>
        <p:txBody>
          <a:bodyPr/>
          <a:lstStyle/>
          <a:p>
            <a:r>
              <a:rPr lang="en-AU" dirty="0">
                <a:latin typeface="TimesTenLTStd-Roman"/>
              </a:rPr>
              <a:t>Concerned with</a:t>
            </a:r>
            <a:r>
              <a:rPr lang="en-AU" sz="2400" dirty="0">
                <a:latin typeface="TimesTenLTStd-Roman"/>
              </a:rPr>
              <a:t> who is recognised as deserving. </a:t>
            </a:r>
          </a:p>
          <a:p>
            <a:pPr lvl="1"/>
            <a:r>
              <a:rPr lang="en-AU" dirty="0">
                <a:latin typeface="TimesTenLTStd-Roman"/>
              </a:rPr>
              <a:t>Only workforces or also communities?</a:t>
            </a:r>
          </a:p>
          <a:p>
            <a:pPr lvl="1"/>
            <a:r>
              <a:rPr lang="en-AU" dirty="0">
                <a:latin typeface="TimesTenLTStd-Roman"/>
              </a:rPr>
              <a:t>Only permanent workers or also casuals and contractors?</a:t>
            </a:r>
          </a:p>
          <a:p>
            <a:pPr lvl="1"/>
            <a:r>
              <a:rPr lang="en-AU" dirty="0">
                <a:latin typeface="TimesTenLTStd-Roman"/>
              </a:rPr>
              <a:t>Indirectly affected constituencies? </a:t>
            </a:r>
          </a:p>
          <a:p>
            <a:r>
              <a:rPr lang="en-AU" dirty="0">
                <a:latin typeface="TimesTenLTStd-Roman"/>
              </a:rPr>
              <a:t>Concerned with redressing injustices or remedying past injustices (Walker, 2009)</a:t>
            </a:r>
          </a:p>
          <a:p>
            <a:r>
              <a:rPr lang="en-AU" dirty="0">
                <a:latin typeface="TimesTenLTStd-Roman"/>
              </a:rPr>
              <a:t>“individuals must be fairly represented, that they must be free from physical threats, and that they must be offered free and equal political rights” (Walker, 2009)</a:t>
            </a:r>
          </a:p>
          <a:p>
            <a:endParaRPr lang="en-US" dirty="0"/>
          </a:p>
        </p:txBody>
      </p:sp>
    </p:spTree>
    <p:extLst>
      <p:ext uri="{BB962C8B-B14F-4D97-AF65-F5344CB8AC3E}">
        <p14:creationId xmlns:p14="http://schemas.microsoft.com/office/powerpoint/2010/main" val="335579514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BCC41AC-FB77-4DE7-9860-40B1A0510CDA}"/>
              </a:ext>
            </a:extLst>
          </p:cNvPr>
          <p:cNvSpPr>
            <a:spLocks noGrp="1"/>
          </p:cNvSpPr>
          <p:nvPr>
            <p:ph type="body" sz="quarter" idx="11"/>
          </p:nvPr>
        </p:nvSpPr>
        <p:spPr/>
        <p:txBody>
          <a:bodyPr/>
          <a:lstStyle/>
          <a:p>
            <a:r>
              <a:rPr lang="en-AU" dirty="0"/>
              <a:t>Restorative Justice</a:t>
            </a:r>
            <a:endParaRPr lang="en-US" dirty="0"/>
          </a:p>
        </p:txBody>
      </p:sp>
      <p:sp>
        <p:nvSpPr>
          <p:cNvPr id="3" name="Text Placeholder 2">
            <a:extLst>
              <a:ext uri="{FF2B5EF4-FFF2-40B4-BE49-F238E27FC236}">
                <a16:creationId xmlns:a16="http://schemas.microsoft.com/office/drawing/2014/main" id="{5D2D41A6-1865-4050-9349-CB81FEF293AD}"/>
              </a:ext>
            </a:extLst>
          </p:cNvPr>
          <p:cNvSpPr>
            <a:spLocks noGrp="1"/>
          </p:cNvSpPr>
          <p:nvPr>
            <p:ph type="body" sz="quarter" idx="12"/>
          </p:nvPr>
        </p:nvSpPr>
        <p:spPr/>
        <p:txBody>
          <a:bodyPr/>
          <a:lstStyle/>
          <a:p>
            <a:r>
              <a:rPr lang="en-AU" dirty="0"/>
              <a:t>Notion that redressing past injustices requires restoration</a:t>
            </a:r>
          </a:p>
          <a:p>
            <a:pPr lvl="1"/>
            <a:r>
              <a:rPr lang="en-AU" dirty="0"/>
              <a:t>Rehabilitating mine sites</a:t>
            </a:r>
          </a:p>
          <a:p>
            <a:pPr lvl="1"/>
            <a:r>
              <a:rPr lang="en-AU" dirty="0"/>
              <a:t>Compensating victims of crime</a:t>
            </a:r>
          </a:p>
          <a:p>
            <a:pPr lvl="1"/>
            <a:r>
              <a:rPr lang="en-AU" dirty="0"/>
              <a:t>Promising the retrenched workers will be supplied with a job of equivalent status to their pre-retrenchment job.</a:t>
            </a:r>
            <a:endParaRPr lang="en-US" dirty="0"/>
          </a:p>
        </p:txBody>
      </p:sp>
    </p:spTree>
    <p:extLst>
      <p:ext uri="{BB962C8B-B14F-4D97-AF65-F5344CB8AC3E}">
        <p14:creationId xmlns:p14="http://schemas.microsoft.com/office/powerpoint/2010/main" val="2403205111"/>
      </p:ext>
    </p:extLst>
  </p:cSld>
  <p:clrMapOvr>
    <a:masterClrMapping/>
  </p:clrMapOvr>
  <p:transition/>
</p:sld>
</file>

<file path=ppt/theme/theme1.xml><?xml version="1.0" encoding="utf-8"?>
<a:theme xmlns:a="http://schemas.openxmlformats.org/drawingml/2006/main" name="UniSA PPT - Logo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5433</TotalTime>
  <Words>942</Words>
  <Application>Microsoft Office PowerPoint</Application>
  <PresentationFormat>On-screen Show (16:9)</PresentationFormat>
  <Paragraphs>101</Paragraphs>
  <Slides>14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Altis UniSA</vt:lpstr>
      <vt:lpstr>Arial</vt:lpstr>
      <vt:lpstr>Calibri</vt:lpstr>
      <vt:lpstr>HelveticaNeueLTPro-Roman</vt:lpstr>
      <vt:lpstr>TimesTenLTStd-Roman</vt:lpstr>
      <vt:lpstr>UniSA PPT - Logo footer</vt:lpstr>
      <vt:lpstr>Justice in Plant Closure Management:  Cross-fertilisation from climate justice debates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Sally Weller</cp:lastModifiedBy>
  <cp:revision>24</cp:revision>
  <cp:lastPrinted>2011-11-18T03:36:14Z</cp:lastPrinted>
  <dcterms:created xsi:type="dcterms:W3CDTF">2019-06-17T22:49:35Z</dcterms:created>
  <dcterms:modified xsi:type="dcterms:W3CDTF">2022-11-14T07:58:28Z</dcterms:modified>
</cp:coreProperties>
</file>