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8" r:id="rId3"/>
    <p:sldId id="278" r:id="rId4"/>
    <p:sldId id="267" r:id="rId5"/>
    <p:sldId id="279" r:id="rId6"/>
    <p:sldId id="273" r:id="rId7"/>
    <p:sldId id="277" r:id="rId8"/>
    <p:sldId id="260" r:id="rId9"/>
    <p:sldId id="266" r:id="rId10"/>
    <p:sldId id="282" r:id="rId11"/>
    <p:sldId id="269" r:id="rId12"/>
    <p:sldId id="285" r:id="rId13"/>
    <p:sldId id="286" r:id="rId14"/>
    <p:sldId id="281" r:id="rId15"/>
    <p:sldId id="274" r:id="rId16"/>
    <p:sldId id="287" r:id="rId17"/>
    <p:sldId id="263" r:id="rId18"/>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4A89"/>
    <a:srgbClr val="000099"/>
    <a:srgbClr val="4F81B5"/>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4" autoAdjust="0"/>
    <p:restoredTop sz="70037" autoAdjust="0"/>
  </p:normalViewPr>
  <p:slideViewPr>
    <p:cSldViewPr snapToGrid="0" snapToObjects="1">
      <p:cViewPr varScale="1">
        <p:scale>
          <a:sx n="69" d="100"/>
          <a:sy n="69" d="100"/>
        </p:scale>
        <p:origin x="1140" y="4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ette Washington" userId="64a3f131-025f-4d39-81b5-ce6a4586ed9c" providerId="ADAL" clId="{5DE58865-7B8F-4361-9A0D-5AD41466047F}"/>
    <pc:docChg chg="delSld modSld">
      <pc:chgData name="Lynette Washington" userId="64a3f131-025f-4d39-81b5-ce6a4586ed9c" providerId="ADAL" clId="{5DE58865-7B8F-4361-9A0D-5AD41466047F}" dt="2024-01-29T00:57:42.539" v="18" actId="6549"/>
      <pc:docMkLst>
        <pc:docMk/>
      </pc:docMkLst>
      <pc:sldChg chg="modNotesTx">
        <pc:chgData name="Lynette Washington" userId="64a3f131-025f-4d39-81b5-ce6a4586ed9c" providerId="ADAL" clId="{5DE58865-7B8F-4361-9A0D-5AD41466047F}" dt="2024-01-29T00:56:33.327" v="0" actId="6549"/>
        <pc:sldMkLst>
          <pc:docMk/>
          <pc:sldMk cId="4206137069" sldId="256"/>
        </pc:sldMkLst>
      </pc:sldChg>
      <pc:sldChg chg="modNotesTx">
        <pc:chgData name="Lynette Washington" userId="64a3f131-025f-4d39-81b5-ce6a4586ed9c" providerId="ADAL" clId="{5DE58865-7B8F-4361-9A0D-5AD41466047F}" dt="2024-01-29T00:56:39.117" v="1" actId="6549"/>
        <pc:sldMkLst>
          <pc:docMk/>
          <pc:sldMk cId="1001730825" sldId="258"/>
        </pc:sldMkLst>
      </pc:sldChg>
      <pc:sldChg chg="modNotesTx">
        <pc:chgData name="Lynette Washington" userId="64a3f131-025f-4d39-81b5-ce6a4586ed9c" providerId="ADAL" clId="{5DE58865-7B8F-4361-9A0D-5AD41466047F}" dt="2024-01-29T00:57:04.127" v="7" actId="6549"/>
        <pc:sldMkLst>
          <pc:docMk/>
          <pc:sldMk cId="3294382710" sldId="260"/>
        </pc:sldMkLst>
      </pc:sldChg>
      <pc:sldChg chg="modNotesTx">
        <pc:chgData name="Lynette Washington" userId="64a3f131-025f-4d39-81b5-ce6a4586ed9c" providerId="ADAL" clId="{5DE58865-7B8F-4361-9A0D-5AD41466047F}" dt="2024-01-29T00:57:42.539" v="18" actId="6549"/>
        <pc:sldMkLst>
          <pc:docMk/>
          <pc:sldMk cId="2477963855" sldId="263"/>
        </pc:sldMkLst>
      </pc:sldChg>
      <pc:sldChg chg="modNotesTx">
        <pc:chgData name="Lynette Washington" userId="64a3f131-025f-4d39-81b5-ce6a4586ed9c" providerId="ADAL" clId="{5DE58865-7B8F-4361-9A0D-5AD41466047F}" dt="2024-01-29T00:57:08.057" v="8" actId="6549"/>
        <pc:sldMkLst>
          <pc:docMk/>
          <pc:sldMk cId="1050947518" sldId="266"/>
        </pc:sldMkLst>
      </pc:sldChg>
      <pc:sldChg chg="modNotesTx">
        <pc:chgData name="Lynette Washington" userId="64a3f131-025f-4d39-81b5-ce6a4586ed9c" providerId="ADAL" clId="{5DE58865-7B8F-4361-9A0D-5AD41466047F}" dt="2024-01-29T00:56:47.214" v="3" actId="6549"/>
        <pc:sldMkLst>
          <pc:docMk/>
          <pc:sldMk cId="1133137895" sldId="267"/>
        </pc:sldMkLst>
      </pc:sldChg>
      <pc:sldChg chg="modNotesTx">
        <pc:chgData name="Lynette Washington" userId="64a3f131-025f-4d39-81b5-ce6a4586ed9c" providerId="ADAL" clId="{5DE58865-7B8F-4361-9A0D-5AD41466047F}" dt="2024-01-29T00:57:14.962" v="10" actId="6549"/>
        <pc:sldMkLst>
          <pc:docMk/>
          <pc:sldMk cId="1290600979" sldId="269"/>
        </pc:sldMkLst>
      </pc:sldChg>
      <pc:sldChg chg="modNotesTx">
        <pc:chgData name="Lynette Washington" userId="64a3f131-025f-4d39-81b5-ce6a4586ed9c" providerId="ADAL" clId="{5DE58865-7B8F-4361-9A0D-5AD41466047F}" dt="2024-01-29T00:56:58.009" v="5" actId="6549"/>
        <pc:sldMkLst>
          <pc:docMk/>
          <pc:sldMk cId="2749260908" sldId="273"/>
        </pc:sldMkLst>
      </pc:sldChg>
      <pc:sldChg chg="modNotesTx">
        <pc:chgData name="Lynette Washington" userId="64a3f131-025f-4d39-81b5-ce6a4586ed9c" providerId="ADAL" clId="{5DE58865-7B8F-4361-9A0D-5AD41466047F}" dt="2024-01-29T00:57:36.438" v="16" actId="6549"/>
        <pc:sldMkLst>
          <pc:docMk/>
          <pc:sldMk cId="947698492" sldId="274"/>
        </pc:sldMkLst>
      </pc:sldChg>
      <pc:sldChg chg="modNotesTx">
        <pc:chgData name="Lynette Washington" userId="64a3f131-025f-4d39-81b5-ce6a4586ed9c" providerId="ADAL" clId="{5DE58865-7B8F-4361-9A0D-5AD41466047F}" dt="2024-01-29T00:57:00.960" v="6" actId="6549"/>
        <pc:sldMkLst>
          <pc:docMk/>
          <pc:sldMk cId="221705959" sldId="277"/>
        </pc:sldMkLst>
      </pc:sldChg>
      <pc:sldChg chg="modNotesTx">
        <pc:chgData name="Lynette Washington" userId="64a3f131-025f-4d39-81b5-ce6a4586ed9c" providerId="ADAL" clId="{5DE58865-7B8F-4361-9A0D-5AD41466047F}" dt="2024-01-29T00:56:43.894" v="2" actId="6549"/>
        <pc:sldMkLst>
          <pc:docMk/>
          <pc:sldMk cId="983050138" sldId="278"/>
        </pc:sldMkLst>
      </pc:sldChg>
      <pc:sldChg chg="modNotesTx">
        <pc:chgData name="Lynette Washington" userId="64a3f131-025f-4d39-81b5-ce6a4586ed9c" providerId="ADAL" clId="{5DE58865-7B8F-4361-9A0D-5AD41466047F}" dt="2024-01-29T00:56:52.181" v="4" actId="6549"/>
        <pc:sldMkLst>
          <pc:docMk/>
          <pc:sldMk cId="2077558005" sldId="279"/>
        </pc:sldMkLst>
      </pc:sldChg>
      <pc:sldChg chg="modNotesTx">
        <pc:chgData name="Lynette Washington" userId="64a3f131-025f-4d39-81b5-ce6a4586ed9c" providerId="ADAL" clId="{5DE58865-7B8F-4361-9A0D-5AD41466047F}" dt="2024-01-29T00:57:32.350" v="15" actId="6549"/>
        <pc:sldMkLst>
          <pc:docMk/>
          <pc:sldMk cId="699735467" sldId="281"/>
        </pc:sldMkLst>
      </pc:sldChg>
      <pc:sldChg chg="modNotesTx">
        <pc:chgData name="Lynette Washington" userId="64a3f131-025f-4d39-81b5-ce6a4586ed9c" providerId="ADAL" clId="{5DE58865-7B8F-4361-9A0D-5AD41466047F}" dt="2024-01-29T00:57:12.060" v="9" actId="6549"/>
        <pc:sldMkLst>
          <pc:docMk/>
          <pc:sldMk cId="3283502990" sldId="282"/>
        </pc:sldMkLst>
      </pc:sldChg>
      <pc:sldChg chg="del modNotesTx">
        <pc:chgData name="Lynette Washington" userId="64a3f131-025f-4d39-81b5-ce6a4586ed9c" providerId="ADAL" clId="{5DE58865-7B8F-4361-9A0D-5AD41466047F}" dt="2024-01-29T00:57:29.411" v="14" actId="2696"/>
        <pc:sldMkLst>
          <pc:docMk/>
          <pc:sldMk cId="3207870820" sldId="284"/>
        </pc:sldMkLst>
      </pc:sldChg>
      <pc:sldChg chg="modNotesTx">
        <pc:chgData name="Lynette Washington" userId="64a3f131-025f-4d39-81b5-ce6a4586ed9c" providerId="ADAL" clId="{5DE58865-7B8F-4361-9A0D-5AD41466047F}" dt="2024-01-29T00:57:18.659" v="11" actId="6549"/>
        <pc:sldMkLst>
          <pc:docMk/>
          <pc:sldMk cId="4033114047" sldId="285"/>
        </pc:sldMkLst>
      </pc:sldChg>
      <pc:sldChg chg="modNotesTx">
        <pc:chgData name="Lynette Washington" userId="64a3f131-025f-4d39-81b5-ce6a4586ed9c" providerId="ADAL" clId="{5DE58865-7B8F-4361-9A0D-5AD41466047F}" dt="2024-01-29T00:57:21.303" v="12" actId="6549"/>
        <pc:sldMkLst>
          <pc:docMk/>
          <pc:sldMk cId="1257302659" sldId="286"/>
        </pc:sldMkLst>
      </pc:sldChg>
      <pc:sldChg chg="modNotesTx">
        <pc:chgData name="Lynette Washington" userId="64a3f131-025f-4d39-81b5-ce6a4586ed9c" providerId="ADAL" clId="{5DE58865-7B8F-4361-9A0D-5AD41466047F}" dt="2024-01-29T00:57:40.001" v="17" actId="6549"/>
        <pc:sldMkLst>
          <pc:docMk/>
          <pc:sldMk cId="1416687715" sldId="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4244499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10</a:t>
            </a:fld>
            <a:endParaRPr lang="en-US"/>
          </a:p>
        </p:txBody>
      </p:sp>
    </p:spTree>
    <p:extLst>
      <p:ext uri="{BB962C8B-B14F-4D97-AF65-F5344CB8AC3E}">
        <p14:creationId xmlns:p14="http://schemas.microsoft.com/office/powerpoint/2010/main" val="106111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11</a:t>
            </a:fld>
            <a:endParaRPr lang="en-US"/>
          </a:p>
        </p:txBody>
      </p:sp>
    </p:spTree>
    <p:extLst>
      <p:ext uri="{BB962C8B-B14F-4D97-AF65-F5344CB8AC3E}">
        <p14:creationId xmlns:p14="http://schemas.microsoft.com/office/powerpoint/2010/main" val="279941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12</a:t>
            </a:fld>
            <a:endParaRPr lang="en-US"/>
          </a:p>
        </p:txBody>
      </p:sp>
    </p:spTree>
    <p:extLst>
      <p:ext uri="{BB962C8B-B14F-4D97-AF65-F5344CB8AC3E}">
        <p14:creationId xmlns:p14="http://schemas.microsoft.com/office/powerpoint/2010/main" val="227415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13</a:t>
            </a:fld>
            <a:endParaRPr lang="en-US"/>
          </a:p>
        </p:txBody>
      </p:sp>
    </p:spTree>
    <p:extLst>
      <p:ext uri="{BB962C8B-B14F-4D97-AF65-F5344CB8AC3E}">
        <p14:creationId xmlns:p14="http://schemas.microsoft.com/office/powerpoint/2010/main" val="386495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14</a:t>
            </a:fld>
            <a:endParaRPr lang="en-US"/>
          </a:p>
        </p:txBody>
      </p:sp>
    </p:spTree>
    <p:extLst>
      <p:ext uri="{BB962C8B-B14F-4D97-AF65-F5344CB8AC3E}">
        <p14:creationId xmlns:p14="http://schemas.microsoft.com/office/powerpoint/2010/main" val="3091132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15</a:t>
            </a:fld>
            <a:endParaRPr lang="en-US"/>
          </a:p>
        </p:txBody>
      </p:sp>
    </p:spTree>
    <p:extLst>
      <p:ext uri="{BB962C8B-B14F-4D97-AF65-F5344CB8AC3E}">
        <p14:creationId xmlns:p14="http://schemas.microsoft.com/office/powerpoint/2010/main" val="163958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16</a:t>
            </a:fld>
            <a:endParaRPr lang="en-US"/>
          </a:p>
        </p:txBody>
      </p:sp>
    </p:spTree>
    <p:extLst>
      <p:ext uri="{BB962C8B-B14F-4D97-AF65-F5344CB8AC3E}">
        <p14:creationId xmlns:p14="http://schemas.microsoft.com/office/powerpoint/2010/main" val="2086096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17</a:t>
            </a:fld>
            <a:endParaRPr lang="en-US"/>
          </a:p>
        </p:txBody>
      </p:sp>
    </p:spTree>
    <p:extLst>
      <p:ext uri="{BB962C8B-B14F-4D97-AF65-F5344CB8AC3E}">
        <p14:creationId xmlns:p14="http://schemas.microsoft.com/office/powerpoint/2010/main" val="183775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396705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5396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a:t>
            </a:fld>
            <a:endParaRPr lang="en-US"/>
          </a:p>
        </p:txBody>
      </p:sp>
    </p:spTree>
    <p:extLst>
      <p:ext uri="{BB962C8B-B14F-4D97-AF65-F5344CB8AC3E}">
        <p14:creationId xmlns:p14="http://schemas.microsoft.com/office/powerpoint/2010/main" val="5319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a:t>
            </a:fld>
            <a:endParaRPr lang="en-US"/>
          </a:p>
        </p:txBody>
      </p:sp>
    </p:spTree>
    <p:extLst>
      <p:ext uri="{BB962C8B-B14F-4D97-AF65-F5344CB8AC3E}">
        <p14:creationId xmlns:p14="http://schemas.microsoft.com/office/powerpoint/2010/main" val="301405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a:t>
            </a:fld>
            <a:endParaRPr lang="en-US"/>
          </a:p>
        </p:txBody>
      </p:sp>
    </p:spTree>
    <p:extLst>
      <p:ext uri="{BB962C8B-B14F-4D97-AF65-F5344CB8AC3E}">
        <p14:creationId xmlns:p14="http://schemas.microsoft.com/office/powerpoint/2010/main" val="216793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7</a:t>
            </a:fld>
            <a:endParaRPr lang="en-US"/>
          </a:p>
        </p:txBody>
      </p:sp>
    </p:spTree>
    <p:extLst>
      <p:ext uri="{BB962C8B-B14F-4D97-AF65-F5344CB8AC3E}">
        <p14:creationId xmlns:p14="http://schemas.microsoft.com/office/powerpoint/2010/main" val="92748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8</a:t>
            </a:fld>
            <a:endParaRPr lang="en-US"/>
          </a:p>
        </p:txBody>
      </p:sp>
    </p:spTree>
    <p:extLst>
      <p:ext uri="{BB962C8B-B14F-4D97-AF65-F5344CB8AC3E}">
        <p14:creationId xmlns:p14="http://schemas.microsoft.com/office/powerpoint/2010/main" val="13403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9</a:t>
            </a:fld>
            <a:endParaRPr lang="en-US"/>
          </a:p>
        </p:txBody>
      </p:sp>
    </p:spTree>
    <p:extLst>
      <p:ext uri="{BB962C8B-B14F-4D97-AF65-F5344CB8AC3E}">
        <p14:creationId xmlns:p14="http://schemas.microsoft.com/office/powerpoint/2010/main" val="502678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dirty="0"/>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dirty="0"/>
              <a:t>Insert text or delete if not required</a:t>
            </a:r>
          </a:p>
        </p:txBody>
      </p:sp>
    </p:spTree>
    <p:extLst>
      <p:ext uri="{BB962C8B-B14F-4D97-AF65-F5344CB8AC3E}">
        <p14:creationId xmlns:p14="http://schemas.microsoft.com/office/powerpoint/2010/main" val="16813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dirty="0"/>
              <a:t>Type heading here</a:t>
            </a:r>
            <a:endParaRPr lang="en-AU" dirty="0"/>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dirty="0"/>
              <a:t>Type text here</a:t>
            </a:r>
          </a:p>
          <a:p>
            <a:pPr lvl="1"/>
            <a:r>
              <a:rPr lang="en-US" dirty="0"/>
              <a:t>Second level if required</a:t>
            </a:r>
          </a:p>
          <a:p>
            <a:pPr lvl="2"/>
            <a:r>
              <a:rPr lang="en-US" dirty="0"/>
              <a:t>Third level if required</a:t>
            </a:r>
            <a:endParaRPr lang="en-AU"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dirty="0"/>
              <a:t>Drag or insert image/chart/table to placeholder. Or c</a:t>
            </a:r>
            <a:r>
              <a:rPr lang="en-AU" dirty="0"/>
              <a:t>lick </a:t>
            </a:r>
            <a:br>
              <a:rPr lang="en-AU" dirty="0"/>
            </a:br>
            <a:r>
              <a:rPr lang="en-AU" dirty="0"/>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dirty="0"/>
              <a:t>Type heading</a:t>
            </a:r>
            <a:endParaRPr lang="en-AU" dirty="0"/>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dirty="0"/>
              <a:t>Type text here</a:t>
            </a:r>
            <a:endParaRPr lang="en-AU"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dirty="0"/>
              <a:t>Drag or insert image/chart/table to placeholder. Or c</a:t>
            </a:r>
            <a:r>
              <a:rPr lang="en-AU" dirty="0"/>
              <a:t>lick </a:t>
            </a:r>
            <a:br>
              <a:rPr lang="en-AU" dirty="0"/>
            </a:br>
            <a:r>
              <a:rPr lang="en-AU" dirty="0"/>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dirty="0"/>
              <a:t>Type heading</a:t>
            </a:r>
            <a:endParaRPr lang="en-AU" dirty="0"/>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dirty="0"/>
              <a:t>Type text here</a:t>
            </a:r>
            <a:endParaRPr lang="en-AU" dirty="0"/>
          </a:p>
        </p:txBody>
      </p:sp>
    </p:spTree>
    <p:extLst>
      <p:ext uri="{BB962C8B-B14F-4D97-AF65-F5344CB8AC3E}">
        <p14:creationId xmlns:p14="http://schemas.microsoft.com/office/powerpoint/2010/main" val="19033627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dirty="0"/>
              <a:t>Drag or insert image/chart/table </a:t>
            </a:r>
          </a:p>
          <a:p>
            <a:r>
              <a:rPr lang="en-US" dirty="0"/>
              <a:t>to placeholder. </a:t>
            </a:r>
          </a:p>
          <a:p>
            <a:r>
              <a:rPr lang="en-US" dirty="0"/>
              <a:t>Or c</a:t>
            </a:r>
            <a:r>
              <a:rPr lang="en-AU" dirty="0"/>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dirty="0"/>
              <a:t>Drag or insert image/chart/table </a:t>
            </a:r>
          </a:p>
          <a:p>
            <a:r>
              <a:rPr lang="en-US"/>
              <a:t>to </a:t>
            </a:r>
            <a:r>
              <a:rPr lang="en-US" dirty="0"/>
              <a:t>placeholder</a:t>
            </a:r>
            <a:r>
              <a:rPr lang="en-US"/>
              <a:t>. </a:t>
            </a:r>
          </a:p>
          <a:p>
            <a:r>
              <a:rPr lang="en-US"/>
              <a:t>Or </a:t>
            </a:r>
            <a:r>
              <a:rPr lang="en-US" dirty="0"/>
              <a:t>c</a:t>
            </a:r>
            <a:r>
              <a:rPr lang="en-AU" dirty="0"/>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dirty="0"/>
              <a:t>Type heading here</a:t>
            </a:r>
            <a:endParaRPr lang="en-AU"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dirty="0"/>
              <a:t>Insert text or delete if not required</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Lst>
  <p:transition/>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a:xfrm>
            <a:off x="614149" y="1910687"/>
            <a:ext cx="7983941" cy="1937982"/>
          </a:xfrm>
        </p:spPr>
        <p:txBody>
          <a:bodyPr/>
          <a:lstStyle/>
          <a:p>
            <a:r>
              <a:rPr lang="en-AU" sz="2800" b="1" kern="0" dirty="0">
                <a:effectLst/>
                <a:latin typeface="Calibri Light" panose="020F0302020204030204" pitchFamily="34" charset="0"/>
                <a:ea typeface="Times New Roman" panose="02020603050405020304" pitchFamily="18" charset="0"/>
                <a:cs typeface="Times New Roman" panose="02020603050405020304" pitchFamily="18" charset="0"/>
              </a:rPr>
              <a:t>Labour market preferences of retrenched Australian auto industry workers for job quality and </a:t>
            </a:r>
            <a:br>
              <a:rPr lang="en-AU" sz="2800" b="1" kern="0" dirty="0">
                <a:effectLst/>
                <a:latin typeface="Calibri Light" panose="020F0302020204030204" pitchFamily="34" charset="0"/>
                <a:ea typeface="Times New Roman" panose="02020603050405020304" pitchFamily="18" charset="0"/>
                <a:cs typeface="Times New Roman" panose="02020603050405020304" pitchFamily="18" charset="0"/>
              </a:rPr>
            </a:br>
            <a:r>
              <a:rPr lang="en-AU" sz="2800" b="1" kern="0" dirty="0">
                <a:effectLst/>
                <a:latin typeface="Calibri Light" panose="020F0302020204030204" pitchFamily="34" charset="0"/>
                <a:ea typeface="Times New Roman" panose="02020603050405020304" pitchFamily="18" charset="0"/>
                <a:cs typeface="Times New Roman" panose="02020603050405020304" pitchFamily="18" charset="0"/>
              </a:rPr>
              <a:t>meaningful work</a:t>
            </a:r>
            <a:endParaRPr lang="en-US" sz="2800" dirty="0"/>
          </a:p>
        </p:txBody>
      </p:sp>
      <p:sp>
        <p:nvSpPr>
          <p:cNvPr id="10" name="Subtitle 9"/>
          <p:cNvSpPr>
            <a:spLocks noGrp="1"/>
          </p:cNvSpPr>
          <p:nvPr>
            <p:ph type="subTitle" sz="quarter" idx="1"/>
          </p:nvPr>
        </p:nvSpPr>
        <p:spPr>
          <a:xfrm>
            <a:off x="1366353" y="3592286"/>
            <a:ext cx="6428827" cy="1371600"/>
          </a:xfrm>
        </p:spPr>
        <p:txBody>
          <a:bodyPr/>
          <a:lstStyle/>
          <a:p>
            <a:pPr algn="l"/>
            <a:endParaRPr lang="en-AU" sz="1800" dirty="0"/>
          </a:p>
          <a:p>
            <a:pPr algn="l"/>
            <a:endParaRPr lang="en-AU" sz="1800" dirty="0"/>
          </a:p>
          <a:p>
            <a:pPr algn="l"/>
            <a:endParaRPr lang="en-AU" sz="1800" dirty="0"/>
          </a:p>
          <a:p>
            <a:r>
              <a:rPr lang="en-AU" sz="1800" dirty="0"/>
              <a:t> </a:t>
            </a:r>
            <a:r>
              <a:rPr lang="en-AU" sz="1800" b="1" dirty="0"/>
              <a:t>Presenter: </a:t>
            </a:r>
            <a:r>
              <a:rPr lang="en-AU" sz="1800" dirty="0"/>
              <a:t>Lynette Washington</a:t>
            </a:r>
          </a:p>
          <a:p>
            <a:r>
              <a:rPr lang="en-AU" sz="1800" b="1" dirty="0"/>
              <a:t>Authors: </a:t>
            </a:r>
            <a:r>
              <a:rPr lang="en-AU" sz="1800" dirty="0"/>
              <a:t>Akshay Vij, Lynette Washington, Sally Weller, </a:t>
            </a:r>
          </a:p>
          <a:p>
            <a:r>
              <a:rPr lang="en-AU" sz="1800" dirty="0"/>
              <a:t>Jacob Irving &amp; Ilke Onur</a:t>
            </a:r>
          </a:p>
          <a:p>
            <a:endParaRPr lang="en-US" dirty="0"/>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1FF8191-3AA8-3202-7C94-F5564FF72A39}"/>
              </a:ext>
            </a:extLst>
          </p:cNvPr>
          <p:cNvSpPr txBox="1">
            <a:spLocks/>
          </p:cNvSpPr>
          <p:nvPr/>
        </p:nvSpPr>
        <p:spPr>
          <a:xfrm>
            <a:off x="4947569" y="475668"/>
            <a:ext cx="3896703" cy="805543"/>
          </a:xfrm>
          <a:prstGeom prst="rect">
            <a:avLst/>
          </a:prstGeom>
        </p:spPr>
        <p:txBody>
          <a:bodyPr anchor="t"/>
          <a:lstStyle>
            <a:lvl1pPr marL="0" indent="0" algn="l" rtl="0" eaLnBrk="1" fontAlgn="base" hangingPunct="1">
              <a:lnSpc>
                <a:spcPct val="90000"/>
              </a:lnSpc>
              <a:spcBef>
                <a:spcPct val="20000"/>
              </a:spcBef>
              <a:spcAft>
                <a:spcPct val="0"/>
              </a:spcAft>
              <a:buNone/>
              <a:defRPr sz="3600" b="1">
                <a:solidFill>
                  <a:srgbClr val="054A89"/>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AU" sz="2400" kern="0" dirty="0"/>
              <a:t>Unimportant job attributes</a:t>
            </a:r>
          </a:p>
          <a:p>
            <a:endParaRPr lang="en-AU" sz="2400" kern="0" dirty="0"/>
          </a:p>
          <a:p>
            <a:endParaRPr lang="en-US" sz="2400" kern="0" dirty="0"/>
          </a:p>
        </p:txBody>
      </p:sp>
      <p:sp>
        <p:nvSpPr>
          <p:cNvPr id="6" name="TextBox 5">
            <a:extLst>
              <a:ext uri="{FF2B5EF4-FFF2-40B4-BE49-F238E27FC236}">
                <a16:creationId xmlns:a16="http://schemas.microsoft.com/office/drawing/2014/main" id="{C321D2EB-FD95-8C66-C041-CF8121974D3A}"/>
              </a:ext>
            </a:extLst>
          </p:cNvPr>
          <p:cNvSpPr txBox="1"/>
          <p:nvPr/>
        </p:nvSpPr>
        <p:spPr>
          <a:xfrm>
            <a:off x="4947569" y="1402159"/>
            <a:ext cx="4572000" cy="400110"/>
          </a:xfrm>
          <a:prstGeom prst="rect">
            <a:avLst/>
          </a:prstGeom>
          <a:noFill/>
        </p:spPr>
        <p:txBody>
          <a:bodyPr wrap="square">
            <a:spAutoFit/>
          </a:bodyPr>
          <a:lstStyle/>
          <a:p>
            <a:pPr marL="342900" indent="-342900">
              <a:buFont typeface="Arial" panose="020B0604020202020204" pitchFamily="34" charset="0"/>
              <a:buChar char="•"/>
            </a:pPr>
            <a:r>
              <a:rPr lang="en-US" sz="2000" dirty="0"/>
              <a:t>Supervision duties</a:t>
            </a:r>
          </a:p>
        </p:txBody>
      </p:sp>
      <p:sp>
        <p:nvSpPr>
          <p:cNvPr id="7" name="Picture Placeholder 6">
            <a:extLst>
              <a:ext uri="{FF2B5EF4-FFF2-40B4-BE49-F238E27FC236}">
                <a16:creationId xmlns:a16="http://schemas.microsoft.com/office/drawing/2014/main" id="{B7017574-887E-02E8-81C1-073E8CB28021}"/>
              </a:ext>
            </a:extLst>
          </p:cNvPr>
          <p:cNvSpPr>
            <a:spLocks noGrp="1"/>
          </p:cNvSpPr>
          <p:nvPr>
            <p:ph type="pic" sz="quarter" idx="10"/>
          </p:nvPr>
        </p:nvSpPr>
        <p:spPr/>
        <p:txBody>
          <a:bodyPr/>
          <a:lstStyle/>
          <a:p>
            <a:endParaRPr lang="en-AU"/>
          </a:p>
        </p:txBody>
      </p:sp>
      <p:pic>
        <p:nvPicPr>
          <p:cNvPr id="9" name="Picture Placeholder 8" descr="A white car parked on the side of a road&#10;&#10;Description automatically generated with medium confidence">
            <a:extLst>
              <a:ext uri="{FF2B5EF4-FFF2-40B4-BE49-F238E27FC236}">
                <a16:creationId xmlns:a16="http://schemas.microsoft.com/office/drawing/2014/main" id="{D01EB5B4-B3BD-5CA4-5A74-065703ADC411}"/>
              </a:ext>
            </a:extLst>
          </p:cNvPr>
          <p:cNvPicPr>
            <a:picLocks noChangeAspect="1"/>
          </p:cNvPicPr>
          <p:nvPr/>
        </p:nvPicPr>
        <p:blipFill>
          <a:blip r:embed="rId3" cstate="print">
            <a:extLst>
              <a:ext uri="{28A0092B-C50C-407E-A947-70E740481C1C}">
                <a14:useLocalDpi xmlns:a14="http://schemas.microsoft.com/office/drawing/2010/main" val="0"/>
              </a:ext>
            </a:extLst>
          </a:blip>
          <a:srcRect l="14344" r="14344"/>
          <a:stretch>
            <a:fillRect/>
          </a:stretch>
        </p:blipFill>
        <p:spPr>
          <a:xfrm>
            <a:off x="-3174" y="-3173"/>
            <a:ext cx="4573587" cy="4273550"/>
          </a:xfrm>
          <a:prstGeom prst="rect">
            <a:avLst/>
          </a:prstGeom>
        </p:spPr>
      </p:pic>
    </p:spTree>
    <p:extLst>
      <p:ext uri="{BB962C8B-B14F-4D97-AF65-F5344CB8AC3E}">
        <p14:creationId xmlns:p14="http://schemas.microsoft.com/office/powerpoint/2010/main" val="32835029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0C8EF0-98B0-1341-9D09-525ACCE98AC7}"/>
              </a:ext>
            </a:extLst>
          </p:cNvPr>
          <p:cNvSpPr>
            <a:spLocks noGrp="1"/>
          </p:cNvSpPr>
          <p:nvPr>
            <p:ph type="body" sz="quarter" idx="11"/>
          </p:nvPr>
        </p:nvSpPr>
        <p:spPr/>
        <p:txBody>
          <a:bodyPr/>
          <a:lstStyle/>
          <a:p>
            <a:r>
              <a:rPr lang="en-AU" sz="2400" dirty="0"/>
              <a:t>Heterogeneity - discrimination</a:t>
            </a:r>
            <a:endParaRPr lang="en-US" sz="2400" dirty="0"/>
          </a:p>
        </p:txBody>
      </p:sp>
      <p:sp>
        <p:nvSpPr>
          <p:cNvPr id="4" name="Text Placeholder 3">
            <a:extLst>
              <a:ext uri="{FF2B5EF4-FFF2-40B4-BE49-F238E27FC236}">
                <a16:creationId xmlns:a16="http://schemas.microsoft.com/office/drawing/2014/main" id="{55B4B981-076F-F948-8891-C7C0D49B2DC2}"/>
              </a:ext>
            </a:extLst>
          </p:cNvPr>
          <p:cNvSpPr>
            <a:spLocks noGrp="1"/>
          </p:cNvSpPr>
          <p:nvPr>
            <p:ph type="body" sz="quarter" idx="12"/>
          </p:nvPr>
        </p:nvSpPr>
        <p:spPr>
          <a:xfrm>
            <a:off x="426369" y="1204913"/>
            <a:ext cx="3810351" cy="2733673"/>
          </a:xfrm>
        </p:spPr>
        <p:txBody>
          <a:bodyPr/>
          <a:lstStyle/>
          <a:p>
            <a:r>
              <a:rPr lang="en-US" sz="2000" dirty="0"/>
              <a:t>Women, older workers, tertiary educated workers, and those born outside Australia value autonomy, employer reputation and job security more</a:t>
            </a:r>
          </a:p>
          <a:p>
            <a:r>
              <a:rPr lang="en-US" sz="2000" dirty="0"/>
              <a:t>They also value skill development/training more</a:t>
            </a:r>
          </a:p>
        </p:txBody>
      </p:sp>
      <p:pic>
        <p:nvPicPr>
          <p:cNvPr id="7" name="Picture Placeholder 6" descr="A picture containing vehicle, land vehicle, car, outdoor&#10;&#10;Description automatically generated">
            <a:extLst>
              <a:ext uri="{FF2B5EF4-FFF2-40B4-BE49-F238E27FC236}">
                <a16:creationId xmlns:a16="http://schemas.microsoft.com/office/drawing/2014/main" id="{BCAC525D-7785-78D1-F9C4-9E04F898980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353" r="14353"/>
          <a:stretch>
            <a:fillRect/>
          </a:stretch>
        </p:blipFill>
        <p:spPr/>
      </p:pic>
    </p:spTree>
    <p:extLst>
      <p:ext uri="{BB962C8B-B14F-4D97-AF65-F5344CB8AC3E}">
        <p14:creationId xmlns:p14="http://schemas.microsoft.com/office/powerpoint/2010/main" val="12906009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0C8EF0-98B0-1341-9D09-525ACCE98AC7}"/>
              </a:ext>
            </a:extLst>
          </p:cNvPr>
          <p:cNvSpPr>
            <a:spLocks noGrp="1"/>
          </p:cNvSpPr>
          <p:nvPr>
            <p:ph type="body" sz="quarter" idx="11"/>
          </p:nvPr>
        </p:nvSpPr>
        <p:spPr/>
        <p:txBody>
          <a:bodyPr/>
          <a:lstStyle/>
          <a:p>
            <a:r>
              <a:rPr lang="en-AU" sz="2400" dirty="0"/>
              <a:t>Heterogeneity – skill utilisation and training</a:t>
            </a:r>
            <a:endParaRPr lang="en-US" sz="2400" dirty="0"/>
          </a:p>
        </p:txBody>
      </p:sp>
      <p:sp>
        <p:nvSpPr>
          <p:cNvPr id="4" name="Text Placeholder 3">
            <a:extLst>
              <a:ext uri="{FF2B5EF4-FFF2-40B4-BE49-F238E27FC236}">
                <a16:creationId xmlns:a16="http://schemas.microsoft.com/office/drawing/2014/main" id="{55B4B981-076F-F948-8891-C7C0D49B2DC2}"/>
              </a:ext>
            </a:extLst>
          </p:cNvPr>
          <p:cNvSpPr>
            <a:spLocks noGrp="1"/>
          </p:cNvSpPr>
          <p:nvPr>
            <p:ph type="body" sz="quarter" idx="12"/>
          </p:nvPr>
        </p:nvSpPr>
        <p:spPr>
          <a:xfrm>
            <a:off x="307027" y="1429748"/>
            <a:ext cx="3810351" cy="2733673"/>
          </a:xfrm>
        </p:spPr>
        <p:txBody>
          <a:bodyPr/>
          <a:lstStyle/>
          <a:p>
            <a:r>
              <a:rPr lang="en-US" sz="2000" dirty="0"/>
              <a:t>Pre-employment training AUD$2-$3 CWD</a:t>
            </a:r>
          </a:p>
          <a:p>
            <a:r>
              <a:rPr lang="en-US" sz="2000" dirty="0"/>
              <a:t>Post-employment training – split</a:t>
            </a:r>
          </a:p>
          <a:p>
            <a:endParaRPr lang="en-US" sz="2000" dirty="0"/>
          </a:p>
        </p:txBody>
      </p:sp>
      <p:pic>
        <p:nvPicPr>
          <p:cNvPr id="7" name="Picture Placeholder 6" descr="A picture containing vehicle, land vehicle, car, outdoor&#10;&#10;Description automatically generated">
            <a:extLst>
              <a:ext uri="{FF2B5EF4-FFF2-40B4-BE49-F238E27FC236}">
                <a16:creationId xmlns:a16="http://schemas.microsoft.com/office/drawing/2014/main" id="{BCAC525D-7785-78D1-F9C4-9E04F898980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353" r="14353"/>
          <a:stretch>
            <a:fillRect/>
          </a:stretch>
        </p:blipFill>
        <p:spPr/>
      </p:pic>
    </p:spTree>
    <p:extLst>
      <p:ext uri="{BB962C8B-B14F-4D97-AF65-F5344CB8AC3E}">
        <p14:creationId xmlns:p14="http://schemas.microsoft.com/office/powerpoint/2010/main" val="40331140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0C8EF0-98B0-1341-9D09-525ACCE98AC7}"/>
              </a:ext>
            </a:extLst>
          </p:cNvPr>
          <p:cNvSpPr>
            <a:spLocks noGrp="1"/>
          </p:cNvSpPr>
          <p:nvPr>
            <p:ph type="body" sz="quarter" idx="11"/>
          </p:nvPr>
        </p:nvSpPr>
        <p:spPr/>
        <p:txBody>
          <a:bodyPr/>
          <a:lstStyle/>
          <a:p>
            <a:r>
              <a:rPr lang="en-AU" sz="2400" dirty="0"/>
              <a:t>Heterogeneity – household composition &amp; wealth</a:t>
            </a:r>
            <a:endParaRPr lang="en-US" sz="2400" dirty="0"/>
          </a:p>
        </p:txBody>
      </p:sp>
      <p:sp>
        <p:nvSpPr>
          <p:cNvPr id="4" name="Text Placeholder 3">
            <a:extLst>
              <a:ext uri="{FF2B5EF4-FFF2-40B4-BE49-F238E27FC236}">
                <a16:creationId xmlns:a16="http://schemas.microsoft.com/office/drawing/2014/main" id="{55B4B981-076F-F948-8891-C7C0D49B2DC2}"/>
              </a:ext>
            </a:extLst>
          </p:cNvPr>
          <p:cNvSpPr>
            <a:spLocks noGrp="1"/>
          </p:cNvSpPr>
          <p:nvPr>
            <p:ph type="body" sz="quarter" idx="12"/>
          </p:nvPr>
        </p:nvSpPr>
        <p:spPr>
          <a:xfrm>
            <a:off x="307027" y="1582148"/>
            <a:ext cx="3810351" cy="2733673"/>
          </a:xfrm>
        </p:spPr>
        <p:txBody>
          <a:bodyPr/>
          <a:lstStyle/>
          <a:p>
            <a:r>
              <a:rPr lang="en-US" sz="2000" dirty="0"/>
              <a:t>Workers with children</a:t>
            </a:r>
          </a:p>
          <a:p>
            <a:r>
              <a:rPr lang="en-US" sz="2000" dirty="0"/>
              <a:t>Workers in households with other adults</a:t>
            </a:r>
          </a:p>
          <a:p>
            <a:r>
              <a:rPr lang="en-US" sz="2000" dirty="0"/>
              <a:t>Current employment, home ownership, redundancy payments</a:t>
            </a:r>
          </a:p>
          <a:p>
            <a:endParaRPr lang="en-US" sz="2000" dirty="0"/>
          </a:p>
          <a:p>
            <a:endParaRPr lang="en-US" sz="2000" dirty="0"/>
          </a:p>
        </p:txBody>
      </p:sp>
      <p:pic>
        <p:nvPicPr>
          <p:cNvPr id="7" name="Picture Placeholder 6" descr="A picture containing vehicle, land vehicle, car, outdoor&#10;&#10;Description automatically generated">
            <a:extLst>
              <a:ext uri="{FF2B5EF4-FFF2-40B4-BE49-F238E27FC236}">
                <a16:creationId xmlns:a16="http://schemas.microsoft.com/office/drawing/2014/main" id="{BCAC525D-7785-78D1-F9C4-9E04F898980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353" r="14353"/>
          <a:stretch>
            <a:fillRect/>
          </a:stretch>
        </p:blipFill>
        <p:spPr/>
      </p:pic>
    </p:spTree>
    <p:extLst>
      <p:ext uri="{BB962C8B-B14F-4D97-AF65-F5344CB8AC3E}">
        <p14:creationId xmlns:p14="http://schemas.microsoft.com/office/powerpoint/2010/main" val="12573026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p:txBody>
          <a:bodyPr/>
          <a:lstStyle/>
          <a:p>
            <a:r>
              <a:rPr lang="en-AU"/>
              <a:t>Three contributions</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416209" y="1774209"/>
            <a:ext cx="8280751" cy="2279176"/>
          </a:xfrm>
        </p:spPr>
        <p:txBody>
          <a:bodyPr/>
          <a:lstStyle/>
          <a:p>
            <a:r>
              <a:rPr lang="en-US" sz="2000" dirty="0"/>
              <a:t>New insights into non-pecuniary preferences of retrenched workers</a:t>
            </a:r>
            <a:br>
              <a:rPr lang="en-US" sz="2000" dirty="0"/>
            </a:br>
            <a:endParaRPr lang="en-US" sz="2000" dirty="0"/>
          </a:p>
          <a:p>
            <a:r>
              <a:rPr lang="en-US" sz="2000" dirty="0"/>
              <a:t>Heterogeneity and workplace discrimination</a:t>
            </a:r>
            <a:br>
              <a:rPr lang="en-US" sz="2000" dirty="0"/>
            </a:br>
            <a:endParaRPr lang="en-US" sz="2000" dirty="0"/>
          </a:p>
          <a:p>
            <a:r>
              <a:rPr lang="en-US" sz="2000" dirty="0"/>
              <a:t>Implications for </a:t>
            </a:r>
            <a:r>
              <a:rPr lang="en-US" sz="2000" dirty="0" err="1"/>
              <a:t>labour</a:t>
            </a:r>
            <a:r>
              <a:rPr lang="en-US" sz="2000" dirty="0"/>
              <a:t> and industrial policy</a:t>
            </a:r>
          </a:p>
          <a:p>
            <a:endParaRPr lang="en-US" dirty="0"/>
          </a:p>
          <a:p>
            <a:pPr marL="0" indent="0" algn="ctr">
              <a:buNone/>
            </a:pPr>
            <a:endParaRPr lang="en-US" dirty="0"/>
          </a:p>
        </p:txBody>
      </p:sp>
    </p:spTree>
    <p:extLst>
      <p:ext uri="{BB962C8B-B14F-4D97-AF65-F5344CB8AC3E}">
        <p14:creationId xmlns:p14="http://schemas.microsoft.com/office/powerpoint/2010/main" val="6997354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0C8EF0-98B0-1341-9D09-525ACCE98AC7}"/>
              </a:ext>
            </a:extLst>
          </p:cNvPr>
          <p:cNvSpPr>
            <a:spLocks noGrp="1"/>
          </p:cNvSpPr>
          <p:nvPr>
            <p:ph type="body" sz="quarter" idx="11"/>
          </p:nvPr>
        </p:nvSpPr>
        <p:spPr>
          <a:xfrm>
            <a:off x="416217" y="428627"/>
            <a:ext cx="7801351" cy="647700"/>
          </a:xfrm>
        </p:spPr>
        <p:txBody>
          <a:bodyPr/>
          <a:lstStyle/>
          <a:p>
            <a:pPr algn="ctr"/>
            <a:r>
              <a:rPr lang="en-AU" sz="4000" dirty="0"/>
              <a:t>Impact for future labour markets</a:t>
            </a:r>
            <a:endParaRPr lang="en-US" sz="4000" dirty="0"/>
          </a:p>
        </p:txBody>
      </p:sp>
      <p:sp>
        <p:nvSpPr>
          <p:cNvPr id="4" name="Text Placeholder 3">
            <a:extLst>
              <a:ext uri="{FF2B5EF4-FFF2-40B4-BE49-F238E27FC236}">
                <a16:creationId xmlns:a16="http://schemas.microsoft.com/office/drawing/2014/main" id="{55B4B981-076F-F948-8891-C7C0D49B2DC2}"/>
              </a:ext>
            </a:extLst>
          </p:cNvPr>
          <p:cNvSpPr>
            <a:spLocks noGrp="1"/>
          </p:cNvSpPr>
          <p:nvPr>
            <p:ph type="body" sz="quarter" idx="12"/>
          </p:nvPr>
        </p:nvSpPr>
        <p:spPr>
          <a:xfrm>
            <a:off x="416217" y="2019300"/>
            <a:ext cx="7801359" cy="2343150"/>
          </a:xfrm>
        </p:spPr>
        <p:txBody>
          <a:bodyPr/>
          <a:lstStyle/>
          <a:p>
            <a:r>
              <a:rPr lang="en-AU" sz="2000" dirty="0">
                <a:effectLst/>
                <a:latin typeface="ArialMT"/>
                <a:ea typeface="Times New Roman" panose="02020603050405020304" pitchFamily="18" charset="0"/>
              </a:rPr>
              <a:t>Manufacturing jobs in decline</a:t>
            </a:r>
          </a:p>
          <a:p>
            <a:r>
              <a:rPr lang="en-AU" sz="2000" dirty="0">
                <a:effectLst/>
                <a:latin typeface="ArialMT"/>
                <a:ea typeface="Times New Roman" panose="02020603050405020304" pitchFamily="18" charset="0"/>
              </a:rPr>
              <a:t>Focus on propping up ind</a:t>
            </a:r>
            <a:r>
              <a:rPr lang="en-AU" sz="2000" dirty="0">
                <a:latin typeface="ArialMT"/>
                <a:ea typeface="Times New Roman" panose="02020603050405020304" pitchFamily="18" charset="0"/>
              </a:rPr>
              <a:t>ustry and re-employing redundant workers</a:t>
            </a:r>
          </a:p>
          <a:p>
            <a:r>
              <a:rPr lang="en-AU" sz="2000" dirty="0">
                <a:effectLst/>
                <a:latin typeface="ArialMT"/>
                <a:ea typeface="Times New Roman" panose="02020603050405020304" pitchFamily="18" charset="0"/>
              </a:rPr>
              <a:t>Gap – understanding what workers want</a:t>
            </a:r>
          </a:p>
          <a:p>
            <a:pPr marL="0" indent="0" algn="ctr">
              <a:buNone/>
            </a:pPr>
            <a:br>
              <a:rPr lang="en-AU" sz="1800" b="1" i="1" dirty="0">
                <a:effectLst/>
                <a:latin typeface="ArialMT"/>
                <a:ea typeface="Times New Roman" panose="02020603050405020304" pitchFamily="18" charset="0"/>
              </a:rPr>
            </a:br>
            <a:endParaRPr lang="en-AU" sz="1800" dirty="0">
              <a:effectLst/>
              <a:latin typeface="Times New Roman" panose="02020603050405020304" pitchFamily="18" charset="0"/>
              <a:ea typeface="Times New Roman" panose="02020603050405020304" pitchFamily="18" charset="0"/>
            </a:endParaRPr>
          </a:p>
          <a:p>
            <a:endParaRPr lang="en-US" sz="1800" dirty="0"/>
          </a:p>
        </p:txBody>
      </p:sp>
    </p:spTree>
    <p:extLst>
      <p:ext uri="{BB962C8B-B14F-4D97-AF65-F5344CB8AC3E}">
        <p14:creationId xmlns:p14="http://schemas.microsoft.com/office/powerpoint/2010/main" val="9476984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0C8EF0-98B0-1341-9D09-525ACCE98AC7}"/>
              </a:ext>
            </a:extLst>
          </p:cNvPr>
          <p:cNvSpPr>
            <a:spLocks noGrp="1"/>
          </p:cNvSpPr>
          <p:nvPr>
            <p:ph type="body" sz="quarter" idx="11"/>
          </p:nvPr>
        </p:nvSpPr>
        <p:spPr>
          <a:xfrm>
            <a:off x="416217" y="428627"/>
            <a:ext cx="7801351" cy="647700"/>
          </a:xfrm>
        </p:spPr>
        <p:txBody>
          <a:bodyPr/>
          <a:lstStyle/>
          <a:p>
            <a:pPr algn="ctr"/>
            <a:r>
              <a:rPr lang="en-US" sz="4000" dirty="0"/>
              <a:t>Policy implications</a:t>
            </a:r>
          </a:p>
        </p:txBody>
      </p:sp>
      <p:sp>
        <p:nvSpPr>
          <p:cNvPr id="4" name="Text Placeholder 3">
            <a:extLst>
              <a:ext uri="{FF2B5EF4-FFF2-40B4-BE49-F238E27FC236}">
                <a16:creationId xmlns:a16="http://schemas.microsoft.com/office/drawing/2014/main" id="{55B4B981-076F-F948-8891-C7C0D49B2DC2}"/>
              </a:ext>
            </a:extLst>
          </p:cNvPr>
          <p:cNvSpPr>
            <a:spLocks noGrp="1"/>
          </p:cNvSpPr>
          <p:nvPr>
            <p:ph type="body" sz="quarter" idx="12"/>
          </p:nvPr>
        </p:nvSpPr>
        <p:spPr>
          <a:xfrm>
            <a:off x="416209" y="1495430"/>
            <a:ext cx="7801359" cy="2514595"/>
          </a:xfrm>
        </p:spPr>
        <p:txBody>
          <a:bodyPr/>
          <a:lstStyle/>
          <a:p>
            <a:r>
              <a:rPr lang="en-AU" sz="1800" dirty="0">
                <a:effectLst/>
                <a:latin typeface="ArialMT"/>
                <a:ea typeface="Times New Roman" panose="02020603050405020304" pitchFamily="18" charset="0"/>
              </a:rPr>
              <a:t>Broaden structural adjustment programs</a:t>
            </a:r>
          </a:p>
          <a:p>
            <a:r>
              <a:rPr lang="en-AU" sz="1800" dirty="0">
                <a:latin typeface="ArialMT"/>
                <a:ea typeface="Times New Roman" panose="02020603050405020304" pitchFamily="18" charset="0"/>
              </a:rPr>
              <a:t>Primary focus on non-pecuniary preferences of workers – such as autonomy and employer reputation – rather than matching skill sets or filling labour supply gaps</a:t>
            </a:r>
            <a:endParaRPr lang="en-AU" sz="1800" dirty="0">
              <a:effectLst/>
              <a:latin typeface="ArialMT"/>
              <a:ea typeface="Times New Roman" panose="02020603050405020304" pitchFamily="18" charset="0"/>
            </a:endParaRPr>
          </a:p>
          <a:p>
            <a:pPr marL="0" indent="0" algn="ctr">
              <a:buNone/>
            </a:pPr>
            <a:r>
              <a:rPr lang="en-AU" sz="1800" b="1" i="1" dirty="0">
                <a:effectLst/>
                <a:latin typeface="ArialMT"/>
                <a:ea typeface="Times New Roman" panose="02020603050405020304" pitchFamily="18" charset="0"/>
              </a:rPr>
              <a:t>Workers’ strongest preference is not for a particular type of work, but rather for a particular type of employer, suggesting that labour market policy might pay more attention to regulating the quality of workplaces. </a:t>
            </a:r>
          </a:p>
          <a:p>
            <a:endParaRPr lang="en-AU" sz="1800" dirty="0">
              <a:effectLst/>
              <a:latin typeface="Times New Roman" panose="02020603050405020304" pitchFamily="18" charset="0"/>
              <a:ea typeface="Times New Roman" panose="02020603050405020304" pitchFamily="18" charset="0"/>
            </a:endParaRPr>
          </a:p>
          <a:p>
            <a:endParaRPr lang="en-US" sz="1800" dirty="0"/>
          </a:p>
        </p:txBody>
      </p:sp>
    </p:spTree>
    <p:extLst>
      <p:ext uri="{BB962C8B-B14F-4D97-AF65-F5344CB8AC3E}">
        <p14:creationId xmlns:p14="http://schemas.microsoft.com/office/powerpoint/2010/main" val="14166877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a:xfrm>
            <a:off x="1" y="2819400"/>
            <a:ext cx="9143999" cy="1762760"/>
          </a:xfrm>
        </p:spPr>
        <p:txBody>
          <a:bodyPr/>
          <a:lstStyle/>
          <a:p>
            <a:r>
              <a:rPr lang="en-AU" sz="1800" dirty="0">
                <a:effectLst/>
                <a:latin typeface="Arial" panose="020B0604020202020204" pitchFamily="34" charset="0"/>
                <a:ea typeface="Times New Roman" panose="02020603050405020304" pitchFamily="18" charset="0"/>
              </a:rPr>
              <a:t>This work was supported by the Australian Research Council [grant number LP170100940]. We thank Ali Ardeshiri for assistance with experiment design, Karen Cong for programming and administering the survey, Jacob Irving for assisting with demographics, and Andrew Beer for his guidance and support through the study. Finally, we thank all study participants.</a:t>
            </a:r>
            <a:endParaRPr lang="en-AU" sz="1800" dirty="0">
              <a:effectLst/>
              <a:latin typeface="Times New Roman" panose="02020603050405020304" pitchFamily="18" charset="0"/>
              <a:ea typeface="Times New Roman" panose="02020603050405020304" pitchFamily="18" charset="0"/>
            </a:endParaRPr>
          </a:p>
          <a:p>
            <a:endParaRPr lang="en-AU" sz="1800" dirty="0"/>
          </a:p>
          <a:p>
            <a:r>
              <a:rPr lang="en-AU" sz="1600" dirty="0"/>
              <a:t>Photo credit: Sandy Horne</a:t>
            </a:r>
            <a:endParaRPr lang="en-US" sz="1600" dirty="0"/>
          </a:p>
        </p:txBody>
      </p:sp>
    </p:spTree>
    <p:extLst>
      <p:ext uri="{BB962C8B-B14F-4D97-AF65-F5344CB8AC3E}">
        <p14:creationId xmlns:p14="http://schemas.microsoft.com/office/powerpoint/2010/main" val="24779638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p:txBody>
          <a:bodyPr/>
          <a:lstStyle/>
          <a:p>
            <a:r>
              <a:rPr lang="en-AU" dirty="0"/>
              <a:t>Overview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416209" y="1387642"/>
            <a:ext cx="8280751" cy="2412198"/>
          </a:xfrm>
        </p:spPr>
        <p:txBody>
          <a:bodyPr/>
          <a:lstStyle/>
          <a:p>
            <a:pPr>
              <a:spcAft>
                <a:spcPts val="600"/>
              </a:spcAft>
            </a:pPr>
            <a:r>
              <a:rPr lang="en-US" sz="2000" dirty="0"/>
              <a:t>Stated Preference Experiments - </a:t>
            </a:r>
            <a:r>
              <a:rPr lang="en-US" sz="2000"/>
              <a:t>what redundant </a:t>
            </a:r>
            <a:r>
              <a:rPr lang="en-US" sz="2000" dirty="0"/>
              <a:t>auto industry workers look for when re-entering </a:t>
            </a:r>
            <a:r>
              <a:rPr lang="en-US" sz="2000"/>
              <a:t>the workforce </a:t>
            </a:r>
            <a:endParaRPr lang="en-US" sz="2000" dirty="0"/>
          </a:p>
          <a:p>
            <a:pPr>
              <a:spcAft>
                <a:spcPts val="600"/>
              </a:spcAft>
            </a:pPr>
            <a:endParaRPr lang="en-US" sz="2000" dirty="0"/>
          </a:p>
          <a:p>
            <a:pPr>
              <a:spcAft>
                <a:spcPts val="600"/>
              </a:spcAft>
            </a:pPr>
            <a:r>
              <a:rPr lang="en-US" sz="2000" dirty="0"/>
              <a:t>Workers’ strongest preference  - not for a particular kind of work, but rather for a particular type of employer</a:t>
            </a:r>
          </a:p>
          <a:p>
            <a:pPr>
              <a:spcAft>
                <a:spcPts val="600"/>
              </a:spcAft>
            </a:pPr>
            <a:endParaRPr lang="en-US" dirty="0"/>
          </a:p>
        </p:txBody>
      </p:sp>
    </p:spTree>
    <p:extLst>
      <p:ext uri="{BB962C8B-B14F-4D97-AF65-F5344CB8AC3E}">
        <p14:creationId xmlns:p14="http://schemas.microsoft.com/office/powerpoint/2010/main" val="10017308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p:txBody>
          <a:bodyPr/>
          <a:lstStyle/>
          <a:p>
            <a:r>
              <a:rPr lang="en-AU" dirty="0"/>
              <a:t>Context of study</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p:txBody>
          <a:bodyPr/>
          <a:lstStyle/>
          <a:p>
            <a:pPr>
              <a:spcAft>
                <a:spcPts val="600"/>
              </a:spcAft>
            </a:pPr>
            <a:r>
              <a:rPr lang="en-US" sz="2000" dirty="0"/>
              <a:t>Background to industry closure</a:t>
            </a:r>
            <a:br>
              <a:rPr lang="en-US" sz="2000" dirty="0"/>
            </a:br>
            <a:endParaRPr lang="en-US" sz="2000" dirty="0"/>
          </a:p>
          <a:p>
            <a:pPr>
              <a:spcAft>
                <a:spcPts val="600"/>
              </a:spcAft>
            </a:pPr>
            <a:r>
              <a:rPr lang="en-US" sz="2000" dirty="0"/>
              <a:t>2017 ‘end of an era’</a:t>
            </a:r>
            <a:br>
              <a:rPr lang="en-US" sz="2000" dirty="0"/>
            </a:br>
            <a:endParaRPr lang="en-US" sz="2000" dirty="0"/>
          </a:p>
          <a:p>
            <a:pPr>
              <a:spcAft>
                <a:spcPts val="600"/>
              </a:spcAft>
            </a:pPr>
            <a:r>
              <a:rPr lang="en-US" sz="2000" dirty="0"/>
              <a:t>Between 40,000 and 50,000 jobs lost</a:t>
            </a:r>
            <a:br>
              <a:rPr lang="en-US" sz="2000" dirty="0"/>
            </a:br>
            <a:endParaRPr lang="en-US" sz="2000" dirty="0"/>
          </a:p>
          <a:p>
            <a:pPr>
              <a:spcAft>
                <a:spcPts val="600"/>
              </a:spcAft>
            </a:pPr>
            <a:r>
              <a:rPr lang="en-US" sz="2000" dirty="0"/>
              <a:t>Retreat of </a:t>
            </a:r>
            <a:r>
              <a:rPr lang="en-US" sz="2000" dirty="0" err="1"/>
              <a:t>labour-intensive</a:t>
            </a:r>
            <a:r>
              <a:rPr lang="en-US" sz="2000" dirty="0"/>
              <a:t> manufacturing from developed nations</a:t>
            </a:r>
          </a:p>
          <a:p>
            <a:endParaRPr lang="en-US" dirty="0"/>
          </a:p>
        </p:txBody>
      </p:sp>
    </p:spTree>
    <p:extLst>
      <p:ext uri="{BB962C8B-B14F-4D97-AF65-F5344CB8AC3E}">
        <p14:creationId xmlns:p14="http://schemas.microsoft.com/office/powerpoint/2010/main" val="9830501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EE5B0D-2851-7143-A483-D82399EC2437}"/>
              </a:ext>
            </a:extLst>
          </p:cNvPr>
          <p:cNvSpPr>
            <a:spLocks noGrp="1"/>
          </p:cNvSpPr>
          <p:nvPr>
            <p:ph type="body" sz="quarter" idx="11"/>
          </p:nvPr>
        </p:nvSpPr>
        <p:spPr/>
        <p:txBody>
          <a:bodyPr/>
          <a:lstStyle/>
          <a:p>
            <a:r>
              <a:rPr lang="en-AU" sz="2400" b="1" dirty="0"/>
              <a:t>Data set</a:t>
            </a:r>
            <a:endParaRPr lang="en-US" sz="2400" dirty="0"/>
          </a:p>
        </p:txBody>
      </p:sp>
      <p:sp>
        <p:nvSpPr>
          <p:cNvPr id="4" name="Text Placeholder 3">
            <a:extLst>
              <a:ext uri="{FF2B5EF4-FFF2-40B4-BE49-F238E27FC236}">
                <a16:creationId xmlns:a16="http://schemas.microsoft.com/office/drawing/2014/main" id="{7F0B353B-1136-6F4C-A88A-827A91BE153C}"/>
              </a:ext>
            </a:extLst>
          </p:cNvPr>
          <p:cNvSpPr>
            <a:spLocks noGrp="1"/>
          </p:cNvSpPr>
          <p:nvPr>
            <p:ph type="body" sz="quarter" idx="12"/>
          </p:nvPr>
        </p:nvSpPr>
        <p:spPr>
          <a:xfrm>
            <a:off x="4947577" y="1076327"/>
            <a:ext cx="3810351" cy="2668359"/>
          </a:xfrm>
        </p:spPr>
        <p:txBody>
          <a:bodyPr/>
          <a:lstStyle/>
          <a:p>
            <a:r>
              <a:rPr lang="en-US" sz="1800" dirty="0"/>
              <a:t>309 retrenched auto workers in Australia between 2020 and 2021</a:t>
            </a:r>
            <a:br>
              <a:rPr lang="en-US" sz="1800" dirty="0"/>
            </a:br>
            <a:endParaRPr lang="en-US" sz="1800" dirty="0"/>
          </a:p>
          <a:p>
            <a:r>
              <a:rPr lang="en-US" sz="1800" dirty="0"/>
              <a:t>Sample consistent with Australian Census data</a:t>
            </a:r>
            <a:br>
              <a:rPr lang="en-US" sz="1800" dirty="0"/>
            </a:br>
            <a:endParaRPr lang="en-US" sz="1800" dirty="0"/>
          </a:p>
          <a:p>
            <a:r>
              <a:rPr lang="en-US" sz="1800" dirty="0"/>
              <a:t>Demographic diversity</a:t>
            </a:r>
            <a:endParaRPr lang="en-US" sz="2000" dirty="0"/>
          </a:p>
        </p:txBody>
      </p:sp>
      <p:pic>
        <p:nvPicPr>
          <p:cNvPr id="8" name="Picture Placeholder 7" descr="A close-up of a chain link fence&#10;&#10;Description automatically generated with medium confidence">
            <a:extLst>
              <a:ext uri="{FF2B5EF4-FFF2-40B4-BE49-F238E27FC236}">
                <a16:creationId xmlns:a16="http://schemas.microsoft.com/office/drawing/2014/main" id="{CF750D95-D5F0-4ECE-41FE-0202AEEA06A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339" r="14339"/>
          <a:stretch>
            <a:fillRect/>
          </a:stretch>
        </p:blipFill>
        <p:spPr/>
      </p:pic>
    </p:spTree>
    <p:extLst>
      <p:ext uri="{BB962C8B-B14F-4D97-AF65-F5344CB8AC3E}">
        <p14:creationId xmlns:p14="http://schemas.microsoft.com/office/powerpoint/2010/main" val="11331378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and black sheet of paper with black text&#10;&#10;Description automatically generated">
            <a:extLst>
              <a:ext uri="{FF2B5EF4-FFF2-40B4-BE49-F238E27FC236}">
                <a16:creationId xmlns:a16="http://schemas.microsoft.com/office/drawing/2014/main" id="{C37AC467-4784-69CF-B2CF-EC05A6498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955" y="9527"/>
            <a:ext cx="3907580" cy="4145975"/>
          </a:xfrm>
          <a:prstGeom prst="rect">
            <a:avLst/>
          </a:prstGeom>
          <a:noFill/>
        </p:spPr>
      </p:pic>
      <p:sp>
        <p:nvSpPr>
          <p:cNvPr id="9" name="Text Placeholder 2">
            <a:extLst>
              <a:ext uri="{FF2B5EF4-FFF2-40B4-BE49-F238E27FC236}">
                <a16:creationId xmlns:a16="http://schemas.microsoft.com/office/drawing/2014/main" id="{3B153277-918A-664A-9AEE-4C24680CD359}"/>
              </a:ext>
            </a:extLst>
          </p:cNvPr>
          <p:cNvSpPr>
            <a:spLocks noGrp="1"/>
          </p:cNvSpPr>
          <p:nvPr>
            <p:ph type="body" sz="quarter" idx="11"/>
          </p:nvPr>
        </p:nvSpPr>
        <p:spPr>
          <a:xfrm>
            <a:off x="416217" y="428627"/>
            <a:ext cx="3820503" cy="647700"/>
          </a:xfrm>
        </p:spPr>
        <p:txBody>
          <a:bodyPr/>
          <a:lstStyle/>
          <a:p>
            <a:r>
              <a:rPr lang="en-US" dirty="0"/>
              <a:t>Methodology -  Stated Preference Experiment</a:t>
            </a:r>
          </a:p>
        </p:txBody>
      </p:sp>
    </p:spTree>
    <p:extLst>
      <p:ext uri="{BB962C8B-B14F-4D97-AF65-F5344CB8AC3E}">
        <p14:creationId xmlns:p14="http://schemas.microsoft.com/office/powerpoint/2010/main" val="20775580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EE5B0D-2851-7143-A483-D82399EC2437}"/>
              </a:ext>
            </a:extLst>
          </p:cNvPr>
          <p:cNvSpPr>
            <a:spLocks noGrp="1"/>
          </p:cNvSpPr>
          <p:nvPr>
            <p:ph type="body" sz="quarter" idx="11"/>
          </p:nvPr>
        </p:nvSpPr>
        <p:spPr/>
        <p:txBody>
          <a:bodyPr/>
          <a:lstStyle/>
          <a:p>
            <a:r>
              <a:rPr lang="en-US" sz="2400" dirty="0"/>
              <a:t>Overview of theoretical framework</a:t>
            </a:r>
          </a:p>
        </p:txBody>
      </p:sp>
      <p:sp>
        <p:nvSpPr>
          <p:cNvPr id="4" name="Text Placeholder 3">
            <a:extLst>
              <a:ext uri="{FF2B5EF4-FFF2-40B4-BE49-F238E27FC236}">
                <a16:creationId xmlns:a16="http://schemas.microsoft.com/office/drawing/2014/main" id="{7F0B353B-1136-6F4C-A88A-827A91BE153C}"/>
              </a:ext>
            </a:extLst>
          </p:cNvPr>
          <p:cNvSpPr>
            <a:spLocks noGrp="1"/>
          </p:cNvSpPr>
          <p:nvPr>
            <p:ph type="body" sz="quarter" idx="12"/>
          </p:nvPr>
        </p:nvSpPr>
        <p:spPr>
          <a:xfrm>
            <a:off x="5020141" y="1531257"/>
            <a:ext cx="3810351" cy="2213429"/>
          </a:xfrm>
        </p:spPr>
        <p:txBody>
          <a:bodyPr/>
          <a:lstStyle/>
          <a:p>
            <a:pPr>
              <a:spcAft>
                <a:spcPts val="600"/>
              </a:spcAft>
            </a:pPr>
            <a:r>
              <a:rPr lang="en-US" sz="2000" dirty="0"/>
              <a:t>Meaningful work, job interest, job quality</a:t>
            </a:r>
            <a:br>
              <a:rPr lang="en-US" sz="2000" dirty="0"/>
            </a:br>
            <a:endParaRPr lang="en-US" sz="2000" dirty="0"/>
          </a:p>
          <a:p>
            <a:pPr>
              <a:spcAft>
                <a:spcPts val="600"/>
              </a:spcAft>
            </a:pPr>
            <a:r>
              <a:rPr lang="en-US" sz="2000" dirty="0"/>
              <a:t>Worker displacement – research and policy focus</a:t>
            </a:r>
          </a:p>
          <a:p>
            <a:pPr marL="0" indent="0">
              <a:buNone/>
            </a:pPr>
            <a:endParaRPr lang="en-AU" sz="1800" b="1" i="1" dirty="0"/>
          </a:p>
        </p:txBody>
      </p:sp>
      <p:pic>
        <p:nvPicPr>
          <p:cNvPr id="8" name="Picture Placeholder 7" descr="A picture containing steel, building, indoor, outdoor&#10;&#10;Description automatically generated">
            <a:extLst>
              <a:ext uri="{FF2B5EF4-FFF2-40B4-BE49-F238E27FC236}">
                <a16:creationId xmlns:a16="http://schemas.microsoft.com/office/drawing/2014/main" id="{309DCC3E-0941-0F04-7637-27C83C36627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339" r="14339"/>
          <a:stretch>
            <a:fillRect/>
          </a:stretch>
        </p:blipFill>
        <p:spPr/>
      </p:pic>
    </p:spTree>
    <p:extLst>
      <p:ext uri="{BB962C8B-B14F-4D97-AF65-F5344CB8AC3E}">
        <p14:creationId xmlns:p14="http://schemas.microsoft.com/office/powerpoint/2010/main" val="27492609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p:txBody>
          <a:bodyPr/>
          <a:lstStyle/>
          <a:p>
            <a:r>
              <a:rPr lang="en-AU" dirty="0"/>
              <a:t>Key findings</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416209" y="1310185"/>
            <a:ext cx="8280751" cy="2489655"/>
          </a:xfrm>
        </p:spPr>
        <p:txBody>
          <a:bodyPr/>
          <a:lstStyle/>
          <a:p>
            <a:pPr marL="0" indent="0">
              <a:buNone/>
            </a:pPr>
            <a:r>
              <a:rPr lang="en-AU" sz="2000" dirty="0">
                <a:effectLst/>
                <a:latin typeface="ArialMT"/>
                <a:ea typeface="Times New Roman" panose="02020603050405020304" pitchFamily="18" charset="0"/>
              </a:rPr>
              <a:t>We found compensating wage differentials for: </a:t>
            </a:r>
          </a:p>
          <a:p>
            <a:endParaRPr lang="en-AU" sz="2000" dirty="0">
              <a:effectLst/>
              <a:latin typeface="ArialMT"/>
              <a:ea typeface="Times New Roman" panose="02020603050405020304" pitchFamily="18" charset="0"/>
            </a:endParaRPr>
          </a:p>
          <a:p>
            <a:r>
              <a:rPr lang="en-AU" sz="2000" dirty="0">
                <a:effectLst/>
                <a:latin typeface="ArialMT"/>
                <a:ea typeface="Times New Roman" panose="02020603050405020304" pitchFamily="18" charset="0"/>
              </a:rPr>
              <a:t>Autonomy and employer reputation for good work policies and practices AUD$5 per hour</a:t>
            </a:r>
          </a:p>
          <a:p>
            <a:endParaRPr lang="en-AU" sz="2000" dirty="0">
              <a:effectLst/>
              <a:latin typeface="ArialMT"/>
              <a:ea typeface="Times New Roman" panose="02020603050405020304" pitchFamily="18" charset="0"/>
            </a:endParaRPr>
          </a:p>
          <a:p>
            <a:r>
              <a:rPr lang="en-AU" sz="2000" dirty="0">
                <a:effectLst/>
                <a:latin typeface="ArialMT"/>
                <a:ea typeface="Times New Roman" panose="02020603050405020304" pitchFamily="18" charset="0"/>
              </a:rPr>
              <a:t>Job security and skill utilisation between AUD$1 and $3 per hour</a:t>
            </a:r>
            <a:endParaRPr lang="en-US" sz="2000" dirty="0"/>
          </a:p>
        </p:txBody>
      </p:sp>
    </p:spTree>
    <p:extLst>
      <p:ext uri="{BB962C8B-B14F-4D97-AF65-F5344CB8AC3E}">
        <p14:creationId xmlns:p14="http://schemas.microsoft.com/office/powerpoint/2010/main" val="2217059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ky, outdoor, daytime, flag&#10;&#10;Description automatically generated">
            <a:extLst>
              <a:ext uri="{FF2B5EF4-FFF2-40B4-BE49-F238E27FC236}">
                <a16:creationId xmlns:a16="http://schemas.microsoft.com/office/drawing/2014/main" id="{9ACCF378-2116-AC28-24E9-8CE1974FA82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7494" r="7494"/>
          <a:stretch>
            <a:fillRect/>
          </a:stretch>
        </p:blipFill>
        <p:spPr/>
      </p:pic>
      <p:sp>
        <p:nvSpPr>
          <p:cNvPr id="3" name="Text Placeholder 2">
            <a:extLst>
              <a:ext uri="{FF2B5EF4-FFF2-40B4-BE49-F238E27FC236}">
                <a16:creationId xmlns:a16="http://schemas.microsoft.com/office/drawing/2014/main" id="{EDEE5B0D-2851-7143-A483-D82399EC2437}"/>
              </a:ext>
            </a:extLst>
          </p:cNvPr>
          <p:cNvSpPr>
            <a:spLocks noGrp="1"/>
          </p:cNvSpPr>
          <p:nvPr>
            <p:ph type="body" sz="quarter" idx="11"/>
          </p:nvPr>
        </p:nvSpPr>
        <p:spPr/>
        <p:txBody>
          <a:bodyPr/>
          <a:lstStyle/>
          <a:p>
            <a:r>
              <a:rPr lang="en-AU" sz="2400" b="1" dirty="0"/>
              <a:t>Two most important non-pecuniary attributes</a:t>
            </a:r>
            <a:endParaRPr lang="en-US" sz="2400" dirty="0"/>
          </a:p>
        </p:txBody>
      </p:sp>
      <p:sp>
        <p:nvSpPr>
          <p:cNvPr id="4" name="Text Placeholder 3">
            <a:extLst>
              <a:ext uri="{FF2B5EF4-FFF2-40B4-BE49-F238E27FC236}">
                <a16:creationId xmlns:a16="http://schemas.microsoft.com/office/drawing/2014/main" id="{7F0B353B-1136-6F4C-A88A-827A91BE153C}"/>
              </a:ext>
            </a:extLst>
          </p:cNvPr>
          <p:cNvSpPr>
            <a:spLocks noGrp="1"/>
          </p:cNvSpPr>
          <p:nvPr>
            <p:ph type="body" sz="quarter" idx="12"/>
          </p:nvPr>
        </p:nvSpPr>
        <p:spPr>
          <a:xfrm>
            <a:off x="4947569" y="1295405"/>
            <a:ext cx="4020940" cy="2514595"/>
          </a:xfrm>
        </p:spPr>
        <p:txBody>
          <a:bodyPr/>
          <a:lstStyle/>
          <a:p>
            <a:pPr marL="0" indent="0">
              <a:buNone/>
            </a:pPr>
            <a:r>
              <a:rPr lang="en-US" sz="2000" dirty="0"/>
              <a:t>AUD$5 per hour wage differential:</a:t>
            </a:r>
          </a:p>
          <a:p>
            <a:r>
              <a:rPr lang="en-US" sz="2000" dirty="0"/>
              <a:t>Better employer reputation</a:t>
            </a:r>
          </a:p>
          <a:p>
            <a:r>
              <a:rPr lang="en-US" sz="2000" dirty="0"/>
              <a:t>Greater autonomy</a:t>
            </a:r>
            <a:br>
              <a:rPr lang="en-US" sz="2000" dirty="0"/>
            </a:br>
            <a:endParaRPr lang="en-US" sz="2000" dirty="0"/>
          </a:p>
          <a:p>
            <a:r>
              <a:rPr lang="en-US" sz="2000" i="1" dirty="0"/>
              <a:t>Australian minimum wage: AUD$20 p/h</a:t>
            </a:r>
          </a:p>
          <a:p>
            <a:r>
              <a:rPr lang="en-US" sz="2000" i="1" dirty="0"/>
              <a:t>Sample average wage: AUD$32 p/h</a:t>
            </a:r>
          </a:p>
          <a:p>
            <a:endParaRPr lang="en-US" sz="2000" dirty="0"/>
          </a:p>
          <a:p>
            <a:endParaRPr lang="en-US" dirty="0"/>
          </a:p>
        </p:txBody>
      </p:sp>
    </p:spTree>
    <p:extLst>
      <p:ext uri="{BB962C8B-B14F-4D97-AF65-F5344CB8AC3E}">
        <p14:creationId xmlns:p14="http://schemas.microsoft.com/office/powerpoint/2010/main" val="32943827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EE5B0D-2851-7143-A483-D82399EC2437}"/>
              </a:ext>
            </a:extLst>
          </p:cNvPr>
          <p:cNvSpPr>
            <a:spLocks noGrp="1"/>
          </p:cNvSpPr>
          <p:nvPr>
            <p:ph type="body" sz="quarter" idx="11"/>
          </p:nvPr>
        </p:nvSpPr>
        <p:spPr/>
        <p:txBody>
          <a:bodyPr/>
          <a:lstStyle/>
          <a:p>
            <a:r>
              <a:rPr lang="en-AU" sz="2400" b="1" dirty="0"/>
              <a:t>Other non-pecuniary job attributes</a:t>
            </a:r>
            <a:endParaRPr lang="en-US" sz="2400" dirty="0"/>
          </a:p>
        </p:txBody>
      </p:sp>
      <p:sp>
        <p:nvSpPr>
          <p:cNvPr id="4" name="Text Placeholder 3">
            <a:extLst>
              <a:ext uri="{FF2B5EF4-FFF2-40B4-BE49-F238E27FC236}">
                <a16:creationId xmlns:a16="http://schemas.microsoft.com/office/drawing/2014/main" id="{7F0B353B-1136-6F4C-A88A-827A91BE153C}"/>
              </a:ext>
            </a:extLst>
          </p:cNvPr>
          <p:cNvSpPr>
            <a:spLocks noGrp="1"/>
          </p:cNvSpPr>
          <p:nvPr>
            <p:ph type="body" sz="quarter" idx="12"/>
          </p:nvPr>
        </p:nvSpPr>
        <p:spPr>
          <a:xfrm>
            <a:off x="4947569" y="1514480"/>
            <a:ext cx="3810351" cy="2514595"/>
          </a:xfrm>
        </p:spPr>
        <p:txBody>
          <a:bodyPr/>
          <a:lstStyle/>
          <a:p>
            <a:r>
              <a:rPr lang="en-US" sz="2000" dirty="0"/>
              <a:t>Greater job security</a:t>
            </a:r>
          </a:p>
          <a:p>
            <a:r>
              <a:rPr lang="en-US" sz="2000" dirty="0"/>
              <a:t>Fewer training requirements (skill </a:t>
            </a:r>
            <a:r>
              <a:rPr lang="en-US" sz="2000" dirty="0" err="1"/>
              <a:t>utilisation</a:t>
            </a:r>
            <a:r>
              <a:rPr lang="en-US" sz="2000" dirty="0"/>
              <a:t>)</a:t>
            </a:r>
          </a:p>
          <a:p>
            <a:r>
              <a:rPr lang="en-US" sz="2000" dirty="0"/>
              <a:t>Commute time</a:t>
            </a:r>
          </a:p>
          <a:p>
            <a:r>
              <a:rPr lang="en-US" sz="2000" dirty="0"/>
              <a:t>Occupation</a:t>
            </a:r>
          </a:p>
          <a:p>
            <a:endParaRPr lang="en-US" sz="2000" dirty="0"/>
          </a:p>
          <a:p>
            <a:endParaRPr lang="en-US" dirty="0"/>
          </a:p>
        </p:txBody>
      </p:sp>
      <p:pic>
        <p:nvPicPr>
          <p:cNvPr id="8" name="Picture Placeholder 7" descr="A picture containing building, wire fencing, outdoor, chain-link fencing&#10;&#10;Description automatically generated">
            <a:extLst>
              <a:ext uri="{FF2B5EF4-FFF2-40B4-BE49-F238E27FC236}">
                <a16:creationId xmlns:a16="http://schemas.microsoft.com/office/drawing/2014/main" id="{05189679-D528-A798-A78B-AB9F9B41D0F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264" b="3264"/>
          <a:stretch>
            <a:fillRect/>
          </a:stretch>
        </p:blipFill>
        <p:spPr/>
      </p:pic>
    </p:spTree>
    <p:extLst>
      <p:ext uri="{BB962C8B-B14F-4D97-AF65-F5344CB8AC3E}">
        <p14:creationId xmlns:p14="http://schemas.microsoft.com/office/powerpoint/2010/main" val="1050947518"/>
      </p:ext>
    </p:extLst>
  </p:cSld>
  <p:clrMapOvr>
    <a:masterClrMapping/>
  </p:clrMapOvr>
  <p:transition/>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2354</TotalTime>
  <Words>523</Words>
  <Application>Microsoft Office PowerPoint</Application>
  <PresentationFormat>On-screen Show (16:9)</PresentationFormat>
  <Paragraphs>86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Altis UniSA</vt:lpstr>
      <vt:lpstr>Arial</vt:lpstr>
      <vt:lpstr>ArialMT</vt:lpstr>
      <vt:lpstr>Calibri Light</vt:lpstr>
      <vt:lpstr>Times New Roman</vt:lpstr>
      <vt:lpstr>UniSA PPT - Bar footer</vt:lpstr>
      <vt:lpstr>Labour market preferences of retrenched Australian auto industry workers for job quality and  meaningful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Lynette Washington</cp:lastModifiedBy>
  <cp:revision>13</cp:revision>
  <cp:lastPrinted>2023-06-28T05:26:35Z</cp:lastPrinted>
  <dcterms:created xsi:type="dcterms:W3CDTF">2019-06-17T22:49:35Z</dcterms:created>
  <dcterms:modified xsi:type="dcterms:W3CDTF">2024-01-29T00:57:47Z</dcterms:modified>
</cp:coreProperties>
</file>