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2FB15-220D-4DB0-9629-85D7922600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DEC1FF41-95D9-4719-BB29-7C20A71A81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9586E032-5590-4FC9-B26C-BBF0C4451C96}"/>
              </a:ext>
            </a:extLst>
          </p:cNvPr>
          <p:cNvSpPr>
            <a:spLocks noGrp="1"/>
          </p:cNvSpPr>
          <p:nvPr>
            <p:ph type="dt" sz="half" idx="10"/>
          </p:nvPr>
        </p:nvSpPr>
        <p:spPr/>
        <p:txBody>
          <a:bodyPr/>
          <a:lstStyle/>
          <a:p>
            <a:fld id="{8A14A8B6-7B7F-4864-9034-23280ACCFAD7}" type="datetimeFigureOut">
              <a:rPr lang="en-AU" smtClean="0"/>
              <a:t>31/07/2024</a:t>
            </a:fld>
            <a:endParaRPr lang="en-AU"/>
          </a:p>
        </p:txBody>
      </p:sp>
      <p:sp>
        <p:nvSpPr>
          <p:cNvPr id="5" name="Footer Placeholder 4">
            <a:extLst>
              <a:ext uri="{FF2B5EF4-FFF2-40B4-BE49-F238E27FC236}">
                <a16:creationId xmlns:a16="http://schemas.microsoft.com/office/drawing/2014/main" id="{D899C143-F528-4AA8-9B79-4BA2708F47C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47275DE-9063-41D2-8496-F3130A1C24D8}"/>
              </a:ext>
            </a:extLst>
          </p:cNvPr>
          <p:cNvSpPr>
            <a:spLocks noGrp="1"/>
          </p:cNvSpPr>
          <p:nvPr>
            <p:ph type="sldNum" sz="quarter" idx="12"/>
          </p:nvPr>
        </p:nvSpPr>
        <p:spPr/>
        <p:txBody>
          <a:bodyPr/>
          <a:lstStyle/>
          <a:p>
            <a:fld id="{8CE05410-10D1-4016-928C-4746629694D2}" type="slidenum">
              <a:rPr lang="en-AU" smtClean="0"/>
              <a:t>‹#›</a:t>
            </a:fld>
            <a:endParaRPr lang="en-AU"/>
          </a:p>
        </p:txBody>
      </p:sp>
    </p:spTree>
    <p:extLst>
      <p:ext uri="{BB962C8B-B14F-4D97-AF65-F5344CB8AC3E}">
        <p14:creationId xmlns:p14="http://schemas.microsoft.com/office/powerpoint/2010/main" val="605776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EDE5B-864F-4A9C-B69A-97EDBC05EBE4}"/>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85401DF-6E98-4BD0-8F97-8269C7B77E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01DE13E-7CDB-4016-9F8F-2AD4409595F3}"/>
              </a:ext>
            </a:extLst>
          </p:cNvPr>
          <p:cNvSpPr>
            <a:spLocks noGrp="1"/>
          </p:cNvSpPr>
          <p:nvPr>
            <p:ph type="dt" sz="half" idx="10"/>
          </p:nvPr>
        </p:nvSpPr>
        <p:spPr/>
        <p:txBody>
          <a:bodyPr/>
          <a:lstStyle/>
          <a:p>
            <a:fld id="{8A14A8B6-7B7F-4864-9034-23280ACCFAD7}" type="datetimeFigureOut">
              <a:rPr lang="en-AU" smtClean="0"/>
              <a:t>31/07/2024</a:t>
            </a:fld>
            <a:endParaRPr lang="en-AU"/>
          </a:p>
        </p:txBody>
      </p:sp>
      <p:sp>
        <p:nvSpPr>
          <p:cNvPr id="5" name="Footer Placeholder 4">
            <a:extLst>
              <a:ext uri="{FF2B5EF4-FFF2-40B4-BE49-F238E27FC236}">
                <a16:creationId xmlns:a16="http://schemas.microsoft.com/office/drawing/2014/main" id="{44EC38A1-13D9-4712-BF9D-79FDB2A102E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A472EA5-2F68-43BA-B142-3D98BAE1B488}"/>
              </a:ext>
            </a:extLst>
          </p:cNvPr>
          <p:cNvSpPr>
            <a:spLocks noGrp="1"/>
          </p:cNvSpPr>
          <p:nvPr>
            <p:ph type="sldNum" sz="quarter" idx="12"/>
          </p:nvPr>
        </p:nvSpPr>
        <p:spPr/>
        <p:txBody>
          <a:bodyPr/>
          <a:lstStyle/>
          <a:p>
            <a:fld id="{8CE05410-10D1-4016-928C-4746629694D2}" type="slidenum">
              <a:rPr lang="en-AU" smtClean="0"/>
              <a:t>‹#›</a:t>
            </a:fld>
            <a:endParaRPr lang="en-AU"/>
          </a:p>
        </p:txBody>
      </p:sp>
    </p:spTree>
    <p:extLst>
      <p:ext uri="{BB962C8B-B14F-4D97-AF65-F5344CB8AC3E}">
        <p14:creationId xmlns:p14="http://schemas.microsoft.com/office/powerpoint/2010/main" val="3547091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812700-12F9-4E86-BF65-198BF892DA9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A9D6573-2EDF-4040-A267-89C875CA5C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195386C-3076-47AB-A43D-83F2EE822C78}"/>
              </a:ext>
            </a:extLst>
          </p:cNvPr>
          <p:cNvSpPr>
            <a:spLocks noGrp="1"/>
          </p:cNvSpPr>
          <p:nvPr>
            <p:ph type="dt" sz="half" idx="10"/>
          </p:nvPr>
        </p:nvSpPr>
        <p:spPr/>
        <p:txBody>
          <a:bodyPr/>
          <a:lstStyle/>
          <a:p>
            <a:fld id="{8A14A8B6-7B7F-4864-9034-23280ACCFAD7}" type="datetimeFigureOut">
              <a:rPr lang="en-AU" smtClean="0"/>
              <a:t>31/07/2024</a:t>
            </a:fld>
            <a:endParaRPr lang="en-AU"/>
          </a:p>
        </p:txBody>
      </p:sp>
      <p:sp>
        <p:nvSpPr>
          <p:cNvPr id="5" name="Footer Placeholder 4">
            <a:extLst>
              <a:ext uri="{FF2B5EF4-FFF2-40B4-BE49-F238E27FC236}">
                <a16:creationId xmlns:a16="http://schemas.microsoft.com/office/drawing/2014/main" id="{0C75E865-7AAC-4A94-AE1F-78399E59193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CEE92FA-0DC9-4E8A-96FA-10B115BA41CF}"/>
              </a:ext>
            </a:extLst>
          </p:cNvPr>
          <p:cNvSpPr>
            <a:spLocks noGrp="1"/>
          </p:cNvSpPr>
          <p:nvPr>
            <p:ph type="sldNum" sz="quarter" idx="12"/>
          </p:nvPr>
        </p:nvSpPr>
        <p:spPr/>
        <p:txBody>
          <a:bodyPr/>
          <a:lstStyle/>
          <a:p>
            <a:fld id="{8CE05410-10D1-4016-928C-4746629694D2}" type="slidenum">
              <a:rPr lang="en-AU" smtClean="0"/>
              <a:t>‹#›</a:t>
            </a:fld>
            <a:endParaRPr lang="en-AU"/>
          </a:p>
        </p:txBody>
      </p:sp>
    </p:spTree>
    <p:extLst>
      <p:ext uri="{BB962C8B-B14F-4D97-AF65-F5344CB8AC3E}">
        <p14:creationId xmlns:p14="http://schemas.microsoft.com/office/powerpoint/2010/main" val="1175756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96828-A07B-4C89-838E-0464E389440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ED93609-ED78-43AC-9BC0-9F75B14E7A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2F6C2DD-BADE-447D-8AB5-30F9EAF9B7DD}"/>
              </a:ext>
            </a:extLst>
          </p:cNvPr>
          <p:cNvSpPr>
            <a:spLocks noGrp="1"/>
          </p:cNvSpPr>
          <p:nvPr>
            <p:ph type="dt" sz="half" idx="10"/>
          </p:nvPr>
        </p:nvSpPr>
        <p:spPr/>
        <p:txBody>
          <a:bodyPr/>
          <a:lstStyle/>
          <a:p>
            <a:fld id="{8A14A8B6-7B7F-4864-9034-23280ACCFAD7}" type="datetimeFigureOut">
              <a:rPr lang="en-AU" smtClean="0"/>
              <a:t>31/07/2024</a:t>
            </a:fld>
            <a:endParaRPr lang="en-AU"/>
          </a:p>
        </p:txBody>
      </p:sp>
      <p:sp>
        <p:nvSpPr>
          <p:cNvPr id="5" name="Footer Placeholder 4">
            <a:extLst>
              <a:ext uri="{FF2B5EF4-FFF2-40B4-BE49-F238E27FC236}">
                <a16:creationId xmlns:a16="http://schemas.microsoft.com/office/drawing/2014/main" id="{5A2DD6AF-71CD-427B-A99F-7210E48E7D9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896F93F-328C-46BD-9CB4-1C72E18195A0}"/>
              </a:ext>
            </a:extLst>
          </p:cNvPr>
          <p:cNvSpPr>
            <a:spLocks noGrp="1"/>
          </p:cNvSpPr>
          <p:nvPr>
            <p:ph type="sldNum" sz="quarter" idx="12"/>
          </p:nvPr>
        </p:nvSpPr>
        <p:spPr/>
        <p:txBody>
          <a:bodyPr/>
          <a:lstStyle/>
          <a:p>
            <a:fld id="{8CE05410-10D1-4016-928C-4746629694D2}" type="slidenum">
              <a:rPr lang="en-AU" smtClean="0"/>
              <a:t>‹#›</a:t>
            </a:fld>
            <a:endParaRPr lang="en-AU"/>
          </a:p>
        </p:txBody>
      </p:sp>
    </p:spTree>
    <p:extLst>
      <p:ext uri="{BB962C8B-B14F-4D97-AF65-F5344CB8AC3E}">
        <p14:creationId xmlns:p14="http://schemas.microsoft.com/office/powerpoint/2010/main" val="4004345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692A5-D062-4A7B-8852-48EC8AD4F7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BBDB333F-E0CD-4E85-BD6A-A065EAE186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D12E78-E0F8-477C-B513-6B57591E6AAE}"/>
              </a:ext>
            </a:extLst>
          </p:cNvPr>
          <p:cNvSpPr>
            <a:spLocks noGrp="1"/>
          </p:cNvSpPr>
          <p:nvPr>
            <p:ph type="dt" sz="half" idx="10"/>
          </p:nvPr>
        </p:nvSpPr>
        <p:spPr/>
        <p:txBody>
          <a:bodyPr/>
          <a:lstStyle/>
          <a:p>
            <a:fld id="{8A14A8B6-7B7F-4864-9034-23280ACCFAD7}" type="datetimeFigureOut">
              <a:rPr lang="en-AU" smtClean="0"/>
              <a:t>31/07/2024</a:t>
            </a:fld>
            <a:endParaRPr lang="en-AU"/>
          </a:p>
        </p:txBody>
      </p:sp>
      <p:sp>
        <p:nvSpPr>
          <p:cNvPr id="5" name="Footer Placeholder 4">
            <a:extLst>
              <a:ext uri="{FF2B5EF4-FFF2-40B4-BE49-F238E27FC236}">
                <a16:creationId xmlns:a16="http://schemas.microsoft.com/office/drawing/2014/main" id="{815710CA-B0EB-4100-A384-0AE490F07BF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446F844-F4CF-4305-A9DD-1B4B21570979}"/>
              </a:ext>
            </a:extLst>
          </p:cNvPr>
          <p:cNvSpPr>
            <a:spLocks noGrp="1"/>
          </p:cNvSpPr>
          <p:nvPr>
            <p:ph type="sldNum" sz="quarter" idx="12"/>
          </p:nvPr>
        </p:nvSpPr>
        <p:spPr/>
        <p:txBody>
          <a:bodyPr/>
          <a:lstStyle/>
          <a:p>
            <a:fld id="{8CE05410-10D1-4016-928C-4746629694D2}" type="slidenum">
              <a:rPr lang="en-AU" smtClean="0"/>
              <a:t>‹#›</a:t>
            </a:fld>
            <a:endParaRPr lang="en-AU"/>
          </a:p>
        </p:txBody>
      </p:sp>
    </p:spTree>
    <p:extLst>
      <p:ext uri="{BB962C8B-B14F-4D97-AF65-F5344CB8AC3E}">
        <p14:creationId xmlns:p14="http://schemas.microsoft.com/office/powerpoint/2010/main" val="1145619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DDFD1-D6FE-49AB-9081-14513B8AF14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7F1A652-E988-41FE-B03B-A188B86814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F9BA14A6-CBAD-404A-957B-E27820ECA9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B609E407-C476-4EBE-828C-650EE5BF569E}"/>
              </a:ext>
            </a:extLst>
          </p:cNvPr>
          <p:cNvSpPr>
            <a:spLocks noGrp="1"/>
          </p:cNvSpPr>
          <p:nvPr>
            <p:ph type="dt" sz="half" idx="10"/>
          </p:nvPr>
        </p:nvSpPr>
        <p:spPr/>
        <p:txBody>
          <a:bodyPr/>
          <a:lstStyle/>
          <a:p>
            <a:fld id="{8A14A8B6-7B7F-4864-9034-23280ACCFAD7}" type="datetimeFigureOut">
              <a:rPr lang="en-AU" smtClean="0"/>
              <a:t>31/07/2024</a:t>
            </a:fld>
            <a:endParaRPr lang="en-AU"/>
          </a:p>
        </p:txBody>
      </p:sp>
      <p:sp>
        <p:nvSpPr>
          <p:cNvPr id="6" name="Footer Placeholder 5">
            <a:extLst>
              <a:ext uri="{FF2B5EF4-FFF2-40B4-BE49-F238E27FC236}">
                <a16:creationId xmlns:a16="http://schemas.microsoft.com/office/drawing/2014/main" id="{3354EFC4-EDA6-4C70-B07F-2A5B55AFA49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24E110A-1E45-4FE3-B8BA-C39D0A1568ED}"/>
              </a:ext>
            </a:extLst>
          </p:cNvPr>
          <p:cNvSpPr>
            <a:spLocks noGrp="1"/>
          </p:cNvSpPr>
          <p:nvPr>
            <p:ph type="sldNum" sz="quarter" idx="12"/>
          </p:nvPr>
        </p:nvSpPr>
        <p:spPr/>
        <p:txBody>
          <a:bodyPr/>
          <a:lstStyle/>
          <a:p>
            <a:fld id="{8CE05410-10D1-4016-928C-4746629694D2}" type="slidenum">
              <a:rPr lang="en-AU" smtClean="0"/>
              <a:t>‹#›</a:t>
            </a:fld>
            <a:endParaRPr lang="en-AU"/>
          </a:p>
        </p:txBody>
      </p:sp>
    </p:spTree>
    <p:extLst>
      <p:ext uri="{BB962C8B-B14F-4D97-AF65-F5344CB8AC3E}">
        <p14:creationId xmlns:p14="http://schemas.microsoft.com/office/powerpoint/2010/main" val="960283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B1D8C-8112-4E8C-A5A1-BC4460E513B0}"/>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9D138C7-2F94-4428-8889-7AC735B5BA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44F43C-BD79-4DA1-9791-26ABD31B47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C9130905-0EFA-4E88-BDDD-8F1C449191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3AF10B-C9C0-43EB-AD98-EC518D79E0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1177F593-2461-4DD0-B600-2B7746696806}"/>
              </a:ext>
            </a:extLst>
          </p:cNvPr>
          <p:cNvSpPr>
            <a:spLocks noGrp="1"/>
          </p:cNvSpPr>
          <p:nvPr>
            <p:ph type="dt" sz="half" idx="10"/>
          </p:nvPr>
        </p:nvSpPr>
        <p:spPr/>
        <p:txBody>
          <a:bodyPr/>
          <a:lstStyle/>
          <a:p>
            <a:fld id="{8A14A8B6-7B7F-4864-9034-23280ACCFAD7}" type="datetimeFigureOut">
              <a:rPr lang="en-AU" smtClean="0"/>
              <a:t>31/07/2024</a:t>
            </a:fld>
            <a:endParaRPr lang="en-AU"/>
          </a:p>
        </p:txBody>
      </p:sp>
      <p:sp>
        <p:nvSpPr>
          <p:cNvPr id="8" name="Footer Placeholder 7">
            <a:extLst>
              <a:ext uri="{FF2B5EF4-FFF2-40B4-BE49-F238E27FC236}">
                <a16:creationId xmlns:a16="http://schemas.microsoft.com/office/drawing/2014/main" id="{E8596590-A5A6-42AA-A037-2CBFE5804024}"/>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43371597-4A3A-43F5-841E-42B723019E1F}"/>
              </a:ext>
            </a:extLst>
          </p:cNvPr>
          <p:cNvSpPr>
            <a:spLocks noGrp="1"/>
          </p:cNvSpPr>
          <p:nvPr>
            <p:ph type="sldNum" sz="quarter" idx="12"/>
          </p:nvPr>
        </p:nvSpPr>
        <p:spPr/>
        <p:txBody>
          <a:bodyPr/>
          <a:lstStyle/>
          <a:p>
            <a:fld id="{8CE05410-10D1-4016-928C-4746629694D2}" type="slidenum">
              <a:rPr lang="en-AU" smtClean="0"/>
              <a:t>‹#›</a:t>
            </a:fld>
            <a:endParaRPr lang="en-AU"/>
          </a:p>
        </p:txBody>
      </p:sp>
    </p:spTree>
    <p:extLst>
      <p:ext uri="{BB962C8B-B14F-4D97-AF65-F5344CB8AC3E}">
        <p14:creationId xmlns:p14="http://schemas.microsoft.com/office/powerpoint/2010/main" val="383433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D25D7-34B2-42EF-BFEB-AC99E31CDBEA}"/>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4067135-2E3A-47AB-ADFF-3F09F0D0B945}"/>
              </a:ext>
            </a:extLst>
          </p:cNvPr>
          <p:cNvSpPr>
            <a:spLocks noGrp="1"/>
          </p:cNvSpPr>
          <p:nvPr>
            <p:ph type="dt" sz="half" idx="10"/>
          </p:nvPr>
        </p:nvSpPr>
        <p:spPr/>
        <p:txBody>
          <a:bodyPr/>
          <a:lstStyle/>
          <a:p>
            <a:fld id="{8A14A8B6-7B7F-4864-9034-23280ACCFAD7}" type="datetimeFigureOut">
              <a:rPr lang="en-AU" smtClean="0"/>
              <a:t>31/07/2024</a:t>
            </a:fld>
            <a:endParaRPr lang="en-AU"/>
          </a:p>
        </p:txBody>
      </p:sp>
      <p:sp>
        <p:nvSpPr>
          <p:cNvPr id="4" name="Footer Placeholder 3">
            <a:extLst>
              <a:ext uri="{FF2B5EF4-FFF2-40B4-BE49-F238E27FC236}">
                <a16:creationId xmlns:a16="http://schemas.microsoft.com/office/drawing/2014/main" id="{E4E8606D-96F2-4A29-B83C-09D67E8A1B8B}"/>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5B4CBA8-7303-480C-9705-277AA537112C}"/>
              </a:ext>
            </a:extLst>
          </p:cNvPr>
          <p:cNvSpPr>
            <a:spLocks noGrp="1"/>
          </p:cNvSpPr>
          <p:nvPr>
            <p:ph type="sldNum" sz="quarter" idx="12"/>
          </p:nvPr>
        </p:nvSpPr>
        <p:spPr/>
        <p:txBody>
          <a:bodyPr/>
          <a:lstStyle/>
          <a:p>
            <a:fld id="{8CE05410-10D1-4016-928C-4746629694D2}" type="slidenum">
              <a:rPr lang="en-AU" smtClean="0"/>
              <a:t>‹#›</a:t>
            </a:fld>
            <a:endParaRPr lang="en-AU"/>
          </a:p>
        </p:txBody>
      </p:sp>
    </p:spTree>
    <p:extLst>
      <p:ext uri="{BB962C8B-B14F-4D97-AF65-F5344CB8AC3E}">
        <p14:creationId xmlns:p14="http://schemas.microsoft.com/office/powerpoint/2010/main" val="510220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BE4079-9F80-40DD-9183-32138204944C}"/>
              </a:ext>
            </a:extLst>
          </p:cNvPr>
          <p:cNvSpPr>
            <a:spLocks noGrp="1"/>
          </p:cNvSpPr>
          <p:nvPr>
            <p:ph type="dt" sz="half" idx="10"/>
          </p:nvPr>
        </p:nvSpPr>
        <p:spPr/>
        <p:txBody>
          <a:bodyPr/>
          <a:lstStyle/>
          <a:p>
            <a:fld id="{8A14A8B6-7B7F-4864-9034-23280ACCFAD7}" type="datetimeFigureOut">
              <a:rPr lang="en-AU" smtClean="0"/>
              <a:t>31/07/2024</a:t>
            </a:fld>
            <a:endParaRPr lang="en-AU"/>
          </a:p>
        </p:txBody>
      </p:sp>
      <p:sp>
        <p:nvSpPr>
          <p:cNvPr id="3" name="Footer Placeholder 2">
            <a:extLst>
              <a:ext uri="{FF2B5EF4-FFF2-40B4-BE49-F238E27FC236}">
                <a16:creationId xmlns:a16="http://schemas.microsoft.com/office/drawing/2014/main" id="{E8586263-9F3E-477A-9DA3-E3C0750B5412}"/>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A1EAE0A5-ED85-4FD1-88C2-9FE085401CA1}"/>
              </a:ext>
            </a:extLst>
          </p:cNvPr>
          <p:cNvSpPr>
            <a:spLocks noGrp="1"/>
          </p:cNvSpPr>
          <p:nvPr>
            <p:ph type="sldNum" sz="quarter" idx="12"/>
          </p:nvPr>
        </p:nvSpPr>
        <p:spPr/>
        <p:txBody>
          <a:bodyPr/>
          <a:lstStyle/>
          <a:p>
            <a:fld id="{8CE05410-10D1-4016-928C-4746629694D2}" type="slidenum">
              <a:rPr lang="en-AU" smtClean="0"/>
              <a:t>‹#›</a:t>
            </a:fld>
            <a:endParaRPr lang="en-AU"/>
          </a:p>
        </p:txBody>
      </p:sp>
    </p:spTree>
    <p:extLst>
      <p:ext uri="{BB962C8B-B14F-4D97-AF65-F5344CB8AC3E}">
        <p14:creationId xmlns:p14="http://schemas.microsoft.com/office/powerpoint/2010/main" val="622141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70A0F-420C-4E6E-8AF9-9371D5946D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07E17046-B4F7-4EE3-BF3D-51146D31DE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AC47E2AD-C5E0-4B04-A4F3-92E4864E38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7F546E-B24B-4463-B5D7-E2C2A1FF7FC2}"/>
              </a:ext>
            </a:extLst>
          </p:cNvPr>
          <p:cNvSpPr>
            <a:spLocks noGrp="1"/>
          </p:cNvSpPr>
          <p:nvPr>
            <p:ph type="dt" sz="half" idx="10"/>
          </p:nvPr>
        </p:nvSpPr>
        <p:spPr/>
        <p:txBody>
          <a:bodyPr/>
          <a:lstStyle/>
          <a:p>
            <a:fld id="{8A14A8B6-7B7F-4864-9034-23280ACCFAD7}" type="datetimeFigureOut">
              <a:rPr lang="en-AU" smtClean="0"/>
              <a:t>31/07/2024</a:t>
            </a:fld>
            <a:endParaRPr lang="en-AU"/>
          </a:p>
        </p:txBody>
      </p:sp>
      <p:sp>
        <p:nvSpPr>
          <p:cNvPr id="6" name="Footer Placeholder 5">
            <a:extLst>
              <a:ext uri="{FF2B5EF4-FFF2-40B4-BE49-F238E27FC236}">
                <a16:creationId xmlns:a16="http://schemas.microsoft.com/office/drawing/2014/main" id="{CECBD2DC-C578-4328-99F8-1D75B7D780F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F9B88EE-8D2C-4F8A-ABDA-DD8B7345FF08}"/>
              </a:ext>
            </a:extLst>
          </p:cNvPr>
          <p:cNvSpPr>
            <a:spLocks noGrp="1"/>
          </p:cNvSpPr>
          <p:nvPr>
            <p:ph type="sldNum" sz="quarter" idx="12"/>
          </p:nvPr>
        </p:nvSpPr>
        <p:spPr/>
        <p:txBody>
          <a:bodyPr/>
          <a:lstStyle/>
          <a:p>
            <a:fld id="{8CE05410-10D1-4016-928C-4746629694D2}" type="slidenum">
              <a:rPr lang="en-AU" smtClean="0"/>
              <a:t>‹#›</a:t>
            </a:fld>
            <a:endParaRPr lang="en-AU"/>
          </a:p>
        </p:txBody>
      </p:sp>
    </p:spTree>
    <p:extLst>
      <p:ext uri="{BB962C8B-B14F-4D97-AF65-F5344CB8AC3E}">
        <p14:creationId xmlns:p14="http://schemas.microsoft.com/office/powerpoint/2010/main" val="75193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F9869-4123-423F-B499-EB5EC438B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58DCB5F7-D3A4-4403-B38F-C850AE82C8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B918E1B3-48E9-407F-B622-CCEA4E156A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5BEA96-3906-404F-9EE9-ED9ED85E1A4A}"/>
              </a:ext>
            </a:extLst>
          </p:cNvPr>
          <p:cNvSpPr>
            <a:spLocks noGrp="1"/>
          </p:cNvSpPr>
          <p:nvPr>
            <p:ph type="dt" sz="half" idx="10"/>
          </p:nvPr>
        </p:nvSpPr>
        <p:spPr/>
        <p:txBody>
          <a:bodyPr/>
          <a:lstStyle/>
          <a:p>
            <a:fld id="{8A14A8B6-7B7F-4864-9034-23280ACCFAD7}" type="datetimeFigureOut">
              <a:rPr lang="en-AU" smtClean="0"/>
              <a:t>31/07/2024</a:t>
            </a:fld>
            <a:endParaRPr lang="en-AU"/>
          </a:p>
        </p:txBody>
      </p:sp>
      <p:sp>
        <p:nvSpPr>
          <p:cNvPr id="6" name="Footer Placeholder 5">
            <a:extLst>
              <a:ext uri="{FF2B5EF4-FFF2-40B4-BE49-F238E27FC236}">
                <a16:creationId xmlns:a16="http://schemas.microsoft.com/office/drawing/2014/main" id="{2C690E2E-85BE-4934-B1AF-5E79D347D86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4D6D3B3-C508-4D19-AECC-30D04C533410}"/>
              </a:ext>
            </a:extLst>
          </p:cNvPr>
          <p:cNvSpPr>
            <a:spLocks noGrp="1"/>
          </p:cNvSpPr>
          <p:nvPr>
            <p:ph type="sldNum" sz="quarter" idx="12"/>
          </p:nvPr>
        </p:nvSpPr>
        <p:spPr/>
        <p:txBody>
          <a:bodyPr/>
          <a:lstStyle/>
          <a:p>
            <a:fld id="{8CE05410-10D1-4016-928C-4746629694D2}" type="slidenum">
              <a:rPr lang="en-AU" smtClean="0"/>
              <a:t>‹#›</a:t>
            </a:fld>
            <a:endParaRPr lang="en-AU"/>
          </a:p>
        </p:txBody>
      </p:sp>
    </p:spTree>
    <p:extLst>
      <p:ext uri="{BB962C8B-B14F-4D97-AF65-F5344CB8AC3E}">
        <p14:creationId xmlns:p14="http://schemas.microsoft.com/office/powerpoint/2010/main" val="3598816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07F913-0E06-4D72-8A39-9806207FC9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6024721-6F9B-4E07-8CB5-992B1ECDA5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C6FAB0C-EE69-41B3-8FEC-C03C53798D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14A8B6-7B7F-4864-9034-23280ACCFAD7}" type="datetimeFigureOut">
              <a:rPr lang="en-AU" smtClean="0"/>
              <a:t>31/07/2024</a:t>
            </a:fld>
            <a:endParaRPr lang="en-AU"/>
          </a:p>
        </p:txBody>
      </p:sp>
      <p:sp>
        <p:nvSpPr>
          <p:cNvPr id="5" name="Footer Placeholder 4">
            <a:extLst>
              <a:ext uri="{FF2B5EF4-FFF2-40B4-BE49-F238E27FC236}">
                <a16:creationId xmlns:a16="http://schemas.microsoft.com/office/drawing/2014/main" id="{CF0070B7-A18C-49B8-8E54-A1299C4BD4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B091C74-EEA1-4307-B11C-5CCF954C57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E05410-10D1-4016-928C-4746629694D2}" type="slidenum">
              <a:rPr lang="en-AU" smtClean="0"/>
              <a:t>‹#›</a:t>
            </a:fld>
            <a:endParaRPr lang="en-AU"/>
          </a:p>
        </p:txBody>
      </p:sp>
    </p:spTree>
    <p:extLst>
      <p:ext uri="{BB962C8B-B14F-4D97-AF65-F5344CB8AC3E}">
        <p14:creationId xmlns:p14="http://schemas.microsoft.com/office/powerpoint/2010/main" val="2388757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orcid.org/0000-0001-6603-6370" TargetMode="External"/><Relationship Id="rId3" Type="http://schemas.openxmlformats.org/officeDocument/2006/relationships/image" Target="../media/image2.png"/><Relationship Id="rId7" Type="http://schemas.openxmlformats.org/officeDocument/2006/relationships/hyperlink" Target="https://orcid.org/0000-0002-4609-0377"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orcid.org/0000-0002-9255-3985" TargetMode="External"/><Relationship Id="rId5" Type="http://schemas.openxmlformats.org/officeDocument/2006/relationships/hyperlink" Target="https://orcid.org/0000-0002-8625-7119"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outdoor, building, sky, tree&#10;&#10;Description automatically generated">
            <a:extLst>
              <a:ext uri="{FF2B5EF4-FFF2-40B4-BE49-F238E27FC236}">
                <a16:creationId xmlns:a16="http://schemas.microsoft.com/office/drawing/2014/main" id="{52921CD2-9139-6491-CA36-7B3040DF3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35" y="-25167"/>
            <a:ext cx="8321418" cy="6980005"/>
          </a:xfrm>
          <a:prstGeom prst="rect">
            <a:avLst/>
          </a:prstGeom>
        </p:spPr>
      </p:pic>
      <p:sp>
        <p:nvSpPr>
          <p:cNvPr id="9" name="Rectangle 8">
            <a:extLst>
              <a:ext uri="{FF2B5EF4-FFF2-40B4-BE49-F238E27FC236}">
                <a16:creationId xmlns:a16="http://schemas.microsoft.com/office/drawing/2014/main" id="{E07E39D7-50FE-4F5B-B78A-0C3EA6334088}"/>
              </a:ext>
            </a:extLst>
          </p:cNvPr>
          <p:cNvSpPr/>
          <p:nvPr/>
        </p:nvSpPr>
        <p:spPr>
          <a:xfrm>
            <a:off x="636788" y="603680"/>
            <a:ext cx="7558796" cy="15942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D9CC68-6A0A-45C6-9881-763A49F91DF7}"/>
              </a:ext>
            </a:extLst>
          </p:cNvPr>
          <p:cNvSpPr>
            <a:spLocks noGrp="1"/>
          </p:cNvSpPr>
          <p:nvPr>
            <p:ph type="ctrTitle"/>
          </p:nvPr>
        </p:nvSpPr>
        <p:spPr>
          <a:xfrm>
            <a:off x="703898" y="584479"/>
            <a:ext cx="7725203" cy="1495991"/>
          </a:xfrm>
        </p:spPr>
        <p:txBody>
          <a:bodyPr>
            <a:normAutofit/>
          </a:bodyPr>
          <a:lstStyle/>
          <a:p>
            <a:pPr algn="l">
              <a:lnSpc>
                <a:spcPct val="100000"/>
              </a:lnSpc>
              <a:spcBef>
                <a:spcPts val="0"/>
              </a:spcBef>
            </a:pPr>
            <a:r>
              <a:rPr lang="en-AU" sz="29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Agency and the structural determinants </a:t>
            </a:r>
            <a:br>
              <a:rPr lang="en-AU" sz="2900" b="1" dirty="0">
                <a:solidFill>
                  <a:schemeClr val="bg1"/>
                </a:solidFill>
                <a:effectLst/>
                <a:latin typeface="Arial" panose="020B0604020202020204" pitchFamily="34" charset="0"/>
                <a:ea typeface="Calibri" panose="020F0502020204030204" pitchFamily="34" charset="0"/>
                <a:cs typeface="Arial" panose="020B0604020202020204" pitchFamily="34" charset="0"/>
              </a:rPr>
            </a:br>
            <a:r>
              <a:rPr lang="en-AU" sz="29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of regional growth: </a:t>
            </a:r>
            <a:br>
              <a:rPr lang="en-AU" sz="29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r>
              <a:rPr lang="en-AU" sz="2900" dirty="0">
                <a:solidFill>
                  <a:schemeClr val="bg1"/>
                </a:solidFill>
                <a:effectLst/>
                <a:latin typeface="Arial" panose="020B0604020202020204" pitchFamily="34" charset="0"/>
                <a:ea typeface="Calibri" panose="020F0502020204030204" pitchFamily="34" charset="0"/>
                <a:cs typeface="Arial" panose="020B0604020202020204" pitchFamily="34" charset="0"/>
              </a:rPr>
              <a:t>Towards a retheorisation</a:t>
            </a:r>
            <a:endParaRPr lang="en-AU" sz="2900"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DC6585A5-3FEA-4692-8225-DAFAD48091D6}"/>
              </a:ext>
            </a:extLst>
          </p:cNvPr>
          <p:cNvSpPr>
            <a:spLocks noGrp="1"/>
          </p:cNvSpPr>
          <p:nvPr>
            <p:ph type="subTitle" idx="1"/>
          </p:nvPr>
        </p:nvSpPr>
        <p:spPr>
          <a:xfrm>
            <a:off x="4580389" y="5543119"/>
            <a:ext cx="3882270" cy="1310688"/>
          </a:xfrm>
        </p:spPr>
        <p:txBody>
          <a:bodyPr>
            <a:noAutofit/>
          </a:bodyPr>
          <a:lstStyle/>
          <a:p>
            <a:pPr algn="l">
              <a:lnSpc>
                <a:spcPct val="100000"/>
              </a:lnSpc>
              <a:spcBef>
                <a:spcPts val="0"/>
              </a:spcBef>
            </a:pPr>
            <a:r>
              <a:rPr lang="it-IT" sz="1800" b="1" dirty="0">
                <a:solidFill>
                  <a:schemeClr val="bg1"/>
                </a:solidFill>
                <a:latin typeface="Arial" panose="020B0604020202020204" pitchFamily="34" charset="0"/>
                <a:cs typeface="Arial" panose="020B0604020202020204" pitchFamily="34" charset="0"/>
              </a:rPr>
              <a:t>2023 RSA Annual Conference</a:t>
            </a:r>
          </a:p>
          <a:p>
            <a:pPr algn="l">
              <a:lnSpc>
                <a:spcPct val="100000"/>
              </a:lnSpc>
              <a:spcBef>
                <a:spcPts val="0"/>
              </a:spcBef>
            </a:pPr>
            <a:r>
              <a:rPr lang="it-IT" sz="1800" b="1" dirty="0">
                <a:solidFill>
                  <a:schemeClr val="bg1"/>
                </a:solidFill>
                <a:latin typeface="Arial" panose="020B0604020202020204" pitchFamily="34" charset="0"/>
                <a:cs typeface="Arial" panose="020B0604020202020204" pitchFamily="34" charset="0"/>
              </a:rPr>
              <a:t>Ljubljana, Slovenia</a:t>
            </a:r>
          </a:p>
          <a:p>
            <a:pPr algn="l">
              <a:lnSpc>
                <a:spcPct val="100000"/>
              </a:lnSpc>
              <a:spcBef>
                <a:spcPts val="0"/>
              </a:spcBef>
            </a:pPr>
            <a:r>
              <a:rPr lang="en-AU" sz="1800" b="1" dirty="0">
                <a:solidFill>
                  <a:schemeClr val="bg1"/>
                </a:solidFill>
                <a:latin typeface="Arial" panose="020B0604020202020204" pitchFamily="34" charset="0"/>
                <a:cs typeface="Arial" panose="020B0604020202020204" pitchFamily="34" charset="0"/>
              </a:rPr>
              <a:t>15 June 2023</a:t>
            </a:r>
          </a:p>
        </p:txBody>
      </p:sp>
      <p:pic>
        <p:nvPicPr>
          <p:cNvPr id="5" name="Picture 4" descr="Shape&#10;&#10;Description automatically generated">
            <a:extLst>
              <a:ext uri="{FF2B5EF4-FFF2-40B4-BE49-F238E27FC236}">
                <a16:creationId xmlns:a16="http://schemas.microsoft.com/office/drawing/2014/main" id="{F13B3858-3BCE-4AD7-A143-BC3CC79680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0242" y="4030472"/>
            <a:ext cx="1864920" cy="1162934"/>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621260FC-57BD-46AA-BAF1-EA150870C1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9120" y="5475717"/>
            <a:ext cx="1701752" cy="833594"/>
          </a:xfrm>
          <a:prstGeom prst="rect">
            <a:avLst/>
          </a:prstGeom>
        </p:spPr>
      </p:pic>
      <p:sp>
        <p:nvSpPr>
          <p:cNvPr id="7" name="Subtitle 2">
            <a:extLst>
              <a:ext uri="{FF2B5EF4-FFF2-40B4-BE49-F238E27FC236}">
                <a16:creationId xmlns:a16="http://schemas.microsoft.com/office/drawing/2014/main" id="{5D8A7288-FBEB-3896-940A-F8C194C645B7}"/>
              </a:ext>
            </a:extLst>
          </p:cNvPr>
          <p:cNvSpPr txBox="1">
            <a:spLocks/>
          </p:cNvSpPr>
          <p:nvPr/>
        </p:nvSpPr>
        <p:spPr>
          <a:xfrm>
            <a:off x="8524794" y="873296"/>
            <a:ext cx="3193223" cy="33249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Aft>
                <a:spcPts val="800"/>
              </a:spcAft>
            </a:pPr>
            <a:r>
              <a:rPr lang="en-AU" sz="1200" b="1" dirty="0">
                <a:effectLst/>
                <a:latin typeface="Arial" panose="020B0604020202020204" pitchFamily="34" charset="0"/>
                <a:ea typeface="Calibri" panose="020F0502020204030204" pitchFamily="34" charset="0"/>
                <a:cs typeface="Arial" panose="020B0604020202020204" pitchFamily="34" charset="0"/>
              </a:rPr>
              <a:t>Helen Dinmore</a:t>
            </a:r>
            <a:br>
              <a:rPr lang="en-AU" sz="1200" b="1" dirty="0">
                <a:latin typeface="Arial" panose="020B0604020202020204" pitchFamily="34" charset="0"/>
                <a:ea typeface="Calibri" panose="020F0502020204030204" pitchFamily="34" charset="0"/>
                <a:cs typeface="Arial" panose="020B0604020202020204" pitchFamily="34" charset="0"/>
              </a:rPr>
            </a:br>
            <a:r>
              <a:rPr lang="en-AU" sz="1200" dirty="0">
                <a:effectLst/>
                <a:latin typeface="Arial" panose="020B0604020202020204" pitchFamily="34" charset="0"/>
                <a:ea typeface="Calibri" panose="020F0502020204030204" pitchFamily="34" charset="0"/>
                <a:cs typeface="Arial" panose="020B0604020202020204" pitchFamily="34" charset="0"/>
              </a:rPr>
              <a:t>University of South Australia</a:t>
            </a:r>
            <a:br>
              <a:rPr lang="en-AU" sz="1200" dirty="0">
                <a:effectLst/>
                <a:latin typeface="Arial" panose="020B0604020202020204" pitchFamily="34" charset="0"/>
                <a:ea typeface="Calibri" panose="020F0502020204030204" pitchFamily="34" charset="0"/>
                <a:cs typeface="Arial" panose="020B0604020202020204" pitchFamily="34" charset="0"/>
              </a:rPr>
            </a:br>
            <a:r>
              <a:rPr lang="en-AU" sz="12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5"/>
              </a:rPr>
              <a:t>https://orcid.org/</a:t>
            </a:r>
            <a:r>
              <a:rPr lang="en-AU" sz="1200" u="sng" spc="4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5"/>
              </a:rPr>
              <a:t>0000-0002-8625-7119</a:t>
            </a:r>
            <a:endParaRPr lang="en-AU"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Aft>
                <a:spcPts val="800"/>
              </a:spcAft>
            </a:pPr>
            <a:r>
              <a:rPr lang="en-AU" sz="1200" b="1" dirty="0">
                <a:effectLst/>
                <a:latin typeface="Arial" panose="020B0604020202020204" pitchFamily="34" charset="0"/>
                <a:ea typeface="Calibri" panose="020F0502020204030204" pitchFamily="34" charset="0"/>
                <a:cs typeface="Arial" panose="020B0604020202020204" pitchFamily="34" charset="0"/>
              </a:rPr>
              <a:t>Andrew Beer</a:t>
            </a:r>
            <a:br>
              <a:rPr lang="en-AU" sz="1200" b="1" dirty="0">
                <a:latin typeface="Arial" panose="020B0604020202020204" pitchFamily="34" charset="0"/>
                <a:ea typeface="Calibri" panose="020F0502020204030204" pitchFamily="34" charset="0"/>
                <a:cs typeface="Arial" panose="020B0604020202020204" pitchFamily="34" charset="0"/>
              </a:rPr>
            </a:br>
            <a:r>
              <a:rPr lang="en-AU" sz="1200" dirty="0">
                <a:effectLst/>
                <a:latin typeface="Arial" panose="020B0604020202020204" pitchFamily="34" charset="0"/>
                <a:ea typeface="Calibri" panose="020F0502020204030204" pitchFamily="34" charset="0"/>
                <a:cs typeface="Arial" panose="020B0604020202020204" pitchFamily="34" charset="0"/>
              </a:rPr>
              <a:t>University of South Australia</a:t>
            </a:r>
            <a:br>
              <a:rPr lang="en-AU" sz="1200" dirty="0">
                <a:effectLst/>
                <a:latin typeface="Arial" panose="020B0604020202020204" pitchFamily="34" charset="0"/>
                <a:ea typeface="Calibri" panose="020F0502020204030204" pitchFamily="34" charset="0"/>
                <a:cs typeface="Arial" panose="020B0604020202020204" pitchFamily="34" charset="0"/>
              </a:rPr>
            </a:br>
            <a:r>
              <a:rPr lang="en-AU" sz="12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6"/>
              </a:rPr>
              <a:t>https://orcid.org/</a:t>
            </a:r>
            <a:r>
              <a:rPr lang="en-AU" sz="1200" u="sng" spc="4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6"/>
              </a:rPr>
              <a:t>0000-0002-9255-3985</a:t>
            </a:r>
            <a:endParaRPr lang="en-AU"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Aft>
                <a:spcPts val="800"/>
              </a:spcAft>
            </a:pPr>
            <a:r>
              <a:rPr lang="en-AU" sz="1200" b="1" dirty="0">
                <a:effectLst/>
                <a:latin typeface="Arial" panose="020B0604020202020204" pitchFamily="34" charset="0"/>
                <a:ea typeface="Calibri" panose="020F0502020204030204" pitchFamily="34" charset="0"/>
                <a:cs typeface="Arial" panose="020B0604020202020204" pitchFamily="34" charset="0"/>
              </a:rPr>
              <a:t>Jacob Irving</a:t>
            </a:r>
            <a:br>
              <a:rPr lang="en-AU" sz="1200" b="1" dirty="0">
                <a:latin typeface="Arial" panose="020B0604020202020204" pitchFamily="34" charset="0"/>
                <a:ea typeface="Calibri" panose="020F0502020204030204" pitchFamily="34" charset="0"/>
                <a:cs typeface="Arial" panose="020B0604020202020204" pitchFamily="34" charset="0"/>
              </a:rPr>
            </a:br>
            <a:r>
              <a:rPr lang="en-AU" sz="1200" dirty="0">
                <a:effectLst/>
                <a:latin typeface="Arial" panose="020B0604020202020204" pitchFamily="34" charset="0"/>
                <a:ea typeface="Calibri" panose="020F0502020204030204" pitchFamily="34" charset="0"/>
                <a:cs typeface="Arial" panose="020B0604020202020204" pitchFamily="34" charset="0"/>
              </a:rPr>
              <a:t>University of South Australia</a:t>
            </a:r>
            <a:br>
              <a:rPr lang="en-AU" sz="1200" dirty="0">
                <a:effectLst/>
                <a:latin typeface="Arial" panose="020B0604020202020204" pitchFamily="34" charset="0"/>
                <a:ea typeface="Calibri" panose="020F0502020204030204" pitchFamily="34" charset="0"/>
                <a:cs typeface="Arial" panose="020B0604020202020204" pitchFamily="34" charset="0"/>
              </a:rPr>
            </a:br>
            <a:r>
              <a:rPr lang="en-AU" sz="12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https://orcid.org/0000-0002-4609-0377</a:t>
            </a:r>
            <a:endParaRPr lang="en-AU"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Aft>
                <a:spcPts val="800"/>
              </a:spcAft>
            </a:pPr>
            <a:r>
              <a:rPr lang="en-AU" sz="1200" b="1" dirty="0">
                <a:effectLst/>
                <a:latin typeface="Arial" panose="020B0604020202020204" pitchFamily="34" charset="0"/>
                <a:ea typeface="Calibri" panose="020F0502020204030204" pitchFamily="34" charset="0"/>
                <a:cs typeface="Arial" panose="020B0604020202020204" pitchFamily="34" charset="0"/>
              </a:rPr>
              <a:t>Markku Sotarauta</a:t>
            </a:r>
            <a:br>
              <a:rPr lang="en-AU" sz="1200" b="1" dirty="0">
                <a:latin typeface="Arial" panose="020B0604020202020204" pitchFamily="34" charset="0"/>
                <a:ea typeface="Calibri" panose="020F0502020204030204" pitchFamily="34" charset="0"/>
                <a:cs typeface="Arial" panose="020B0604020202020204" pitchFamily="34" charset="0"/>
              </a:rPr>
            </a:br>
            <a:r>
              <a:rPr lang="en-AU" sz="1200" dirty="0">
                <a:effectLst/>
                <a:latin typeface="Arial" panose="020B0604020202020204" pitchFamily="34" charset="0"/>
                <a:ea typeface="Calibri" panose="020F0502020204030204" pitchFamily="34" charset="0"/>
                <a:cs typeface="Arial" panose="020B0604020202020204" pitchFamily="34" charset="0"/>
              </a:rPr>
              <a:t>Tampere University, Finland</a:t>
            </a:r>
            <a:br>
              <a:rPr lang="en-AU" sz="1200" dirty="0">
                <a:effectLst/>
                <a:latin typeface="Arial" panose="020B0604020202020204" pitchFamily="34" charset="0"/>
                <a:ea typeface="Calibri" panose="020F0502020204030204" pitchFamily="34" charset="0"/>
                <a:cs typeface="Arial" panose="020B0604020202020204" pitchFamily="34" charset="0"/>
              </a:rPr>
            </a:br>
            <a:r>
              <a:rPr lang="en-AU" sz="12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8"/>
              </a:rPr>
              <a:t>https://orcid.org/0000-0001-6603-6370</a:t>
            </a:r>
            <a:endParaRPr lang="en-AU"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87134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6FDA742E-E7FA-4B84-994C-71698A5ADE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2814" y="5662149"/>
            <a:ext cx="1701752" cy="833594"/>
          </a:xfrm>
          <a:prstGeom prst="rect">
            <a:avLst/>
          </a:prstGeom>
        </p:spPr>
      </p:pic>
      <p:sp>
        <p:nvSpPr>
          <p:cNvPr id="5" name="Rectangle 4">
            <a:extLst>
              <a:ext uri="{FF2B5EF4-FFF2-40B4-BE49-F238E27FC236}">
                <a16:creationId xmlns:a16="http://schemas.microsoft.com/office/drawing/2014/main" id="{4D279B6A-C125-4DEB-9A7C-E626303F36F9}"/>
              </a:ext>
            </a:extLst>
          </p:cNvPr>
          <p:cNvSpPr/>
          <p:nvPr/>
        </p:nvSpPr>
        <p:spPr>
          <a:xfrm>
            <a:off x="636787" y="603682"/>
            <a:ext cx="10892348" cy="8335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94942FB-55C3-4669-B170-CAF569A5D945}"/>
              </a:ext>
            </a:extLst>
          </p:cNvPr>
          <p:cNvSpPr txBox="1">
            <a:spLocks/>
          </p:cNvSpPr>
          <p:nvPr/>
        </p:nvSpPr>
        <p:spPr>
          <a:xfrm>
            <a:off x="840973" y="690037"/>
            <a:ext cx="10407035" cy="6255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n-AU" sz="2800" b="1" i="1" dirty="0">
                <a:solidFill>
                  <a:schemeClr val="bg1"/>
                </a:solidFill>
                <a:latin typeface="Arial" panose="020B0604020202020204" pitchFamily="34" charset="0"/>
                <a:ea typeface="Calibri" panose="020F0502020204030204" pitchFamily="34" charset="0"/>
                <a:cs typeface="Arial" panose="020B0604020202020204" pitchFamily="34" charset="0"/>
              </a:rPr>
              <a:t>‘I just never got around to it’</a:t>
            </a:r>
            <a:endParaRPr lang="en-AU" sz="2800" i="1" dirty="0">
              <a:solidFill>
                <a:schemeClr val="bg1"/>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AEE12CD2-DD08-22B5-DFF6-5E0D466DC2AE}"/>
              </a:ext>
            </a:extLst>
          </p:cNvPr>
          <p:cNvSpPr>
            <a:spLocks noGrp="1"/>
          </p:cNvSpPr>
          <p:nvPr>
            <p:ph idx="1"/>
          </p:nvPr>
        </p:nvSpPr>
        <p:spPr>
          <a:xfrm>
            <a:off x="695510" y="1557188"/>
            <a:ext cx="10892348" cy="5103672"/>
          </a:xfrm>
        </p:spPr>
        <p:txBody>
          <a:bodyPr>
            <a:noAutofit/>
          </a:bodyPr>
          <a:lstStyle/>
          <a:p>
            <a:pPr marL="0" indent="0">
              <a:lnSpc>
                <a:spcPct val="100000"/>
              </a:lnSpc>
              <a:spcAft>
                <a:spcPts val="600"/>
              </a:spcAft>
              <a:buNone/>
            </a:pPr>
            <a:r>
              <a:rPr lang="en-AU" sz="1600" dirty="0">
                <a:effectLst/>
                <a:latin typeface="Arial" panose="020B0604020202020204" pitchFamily="34" charset="0"/>
                <a:ea typeface="Calibri" panose="020F0502020204030204" pitchFamily="34" charset="0"/>
                <a:cs typeface="Arial" panose="020B0604020202020204" pitchFamily="34" charset="0"/>
              </a:rPr>
              <a:t>There were many reasons for disengagement with training programs. Some participants did not perceive upgrading their skills would improve their value in the labour market:</a:t>
            </a:r>
          </a:p>
          <a:p>
            <a:pPr lvl="1" indent="0">
              <a:lnSpc>
                <a:spcPct val="100000"/>
              </a:lnSpc>
              <a:spcAft>
                <a:spcPts val="1200"/>
              </a:spcAft>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15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I normally would do a course or try to better myself. But … I didn’t do anything like that, because I thought that I had enough skills to get me through. (2)</a:t>
            </a:r>
          </a:p>
          <a:p>
            <a:pPr lvl="1" indent="0">
              <a:lnSpc>
                <a:spcPct val="100000"/>
              </a:lnSpc>
              <a:spcAft>
                <a:spcPts val="1200"/>
              </a:spcAft>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15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I think a lot more people stayed with what they knew, and just tried to consider jobs in other companies. [My company name] was a big ticket. … So I just stayed within the industry at that stage and just looked at other work. (27)</a:t>
            </a:r>
          </a:p>
          <a:p>
            <a:pPr lvl="1" indent="0">
              <a:lnSpc>
                <a:spcPct val="100000"/>
              </a:lnSpc>
              <a:spcAft>
                <a:spcPts val="600"/>
              </a:spcAft>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15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To do programs, you had to do courses and things like that, but you weren’t guaranteed a job at the end of it. So I refused to do all that and just found myself a job. There’s plenty of jobs out there if people want them. (15)</a:t>
            </a:r>
          </a:p>
          <a:p>
            <a:pPr marL="0" indent="0">
              <a:lnSpc>
                <a:spcPct val="100000"/>
              </a:lnSpc>
              <a:spcBef>
                <a:spcPts val="1200"/>
              </a:spcBef>
              <a:spcAft>
                <a:spcPts val="600"/>
              </a:spcAft>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1600" dirty="0">
                <a:effectLst/>
                <a:latin typeface="Arial" panose="020B0604020202020204" pitchFamily="34" charset="0"/>
                <a:ea typeface="Calibri" panose="020F0502020204030204" pitchFamily="34" charset="0"/>
                <a:cs typeface="Arial" panose="020B0604020202020204" pitchFamily="34" charset="0"/>
              </a:rPr>
              <a:t>One supervisor described the attitudinal barriers he observed among workers in his team:</a:t>
            </a:r>
          </a:p>
          <a:p>
            <a:pPr lvl="1" indent="0">
              <a:lnSpc>
                <a:spcPct val="100000"/>
              </a:lnSpc>
              <a:spcAft>
                <a:spcPts val="600"/>
              </a:spcAft>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15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If it was in company time, and they were going to see someone and talk to them, they’d participate a bit. </a:t>
            </a:r>
            <a:br>
              <a:rPr lang="en-AU" sz="15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en-AU" sz="15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But if they had to go off and do something themselves in their own time, they wouldn’t do it … there was </a:t>
            </a:r>
            <a:br>
              <a:rPr lang="en-AU" sz="15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en-AU" sz="15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there was all this help for them, but they wouldn’t engage in it … For example, in the end, I had 20 guys </a:t>
            </a:r>
            <a:br>
              <a:rPr lang="en-AU" sz="15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en-AU" sz="15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on site, probably at least 75% of them just didn’t really want to participate in any of it … A lot of them </a:t>
            </a:r>
            <a:br>
              <a:rPr lang="en-AU" sz="15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en-AU" sz="15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felt lost, and then didn’t want to do anything to try and work their way around that. Then others </a:t>
            </a:r>
            <a:br>
              <a:rPr lang="en-AU" sz="15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en-AU" sz="15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thought, oh well, I’m going to get a redundancy, that money’s – you know, I’m getting X amount </a:t>
            </a:r>
            <a:br>
              <a:rPr lang="en-AU" sz="15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en-AU" sz="15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of dollars. And they didn’t think they needed to see past that. (6)</a:t>
            </a:r>
          </a:p>
          <a:p>
            <a:pPr marL="0" indent="0">
              <a:lnSpc>
                <a:spcPct val="100000"/>
              </a:lnSpc>
              <a:buNone/>
            </a:pPr>
            <a:endParaRPr lang="en-A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9789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C104C468-1AC7-428E-ACAB-6B6119ECDE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2814" y="5662149"/>
            <a:ext cx="1701752" cy="833594"/>
          </a:xfrm>
          <a:prstGeom prst="rect">
            <a:avLst/>
          </a:prstGeom>
        </p:spPr>
      </p:pic>
      <p:sp>
        <p:nvSpPr>
          <p:cNvPr id="8" name="Rectangle 7">
            <a:extLst>
              <a:ext uri="{FF2B5EF4-FFF2-40B4-BE49-F238E27FC236}">
                <a16:creationId xmlns:a16="http://schemas.microsoft.com/office/drawing/2014/main" id="{88CA8781-65D8-203E-E77A-3CC50117A5FA}"/>
              </a:ext>
            </a:extLst>
          </p:cNvPr>
          <p:cNvSpPr/>
          <p:nvPr/>
        </p:nvSpPr>
        <p:spPr>
          <a:xfrm>
            <a:off x="636787" y="603682"/>
            <a:ext cx="10892348" cy="8335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E30ACBFE-5003-9552-3AAC-935E5E0C9C43}"/>
              </a:ext>
            </a:extLst>
          </p:cNvPr>
          <p:cNvSpPr txBox="1">
            <a:spLocks/>
          </p:cNvSpPr>
          <p:nvPr/>
        </p:nvSpPr>
        <p:spPr>
          <a:xfrm>
            <a:off x="840973" y="690037"/>
            <a:ext cx="10407035" cy="6255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n-AU" sz="2800" b="1" i="1" dirty="0">
                <a:solidFill>
                  <a:schemeClr val="bg1"/>
                </a:solidFill>
                <a:latin typeface="Arial" panose="020B0604020202020204" pitchFamily="34" charset="0"/>
                <a:ea typeface="Calibri" panose="020F0502020204030204" pitchFamily="34" charset="0"/>
                <a:cs typeface="Arial" panose="020B0604020202020204" pitchFamily="34" charset="0"/>
              </a:rPr>
              <a:t>‘I just never got around to it’</a:t>
            </a:r>
            <a:endParaRPr lang="en-AU" sz="2800" i="1" dirty="0">
              <a:solidFill>
                <a:schemeClr val="bg1"/>
              </a:solidFill>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279D199B-0EF6-BDB0-4ED7-4AD3B38E07AB}"/>
              </a:ext>
            </a:extLst>
          </p:cNvPr>
          <p:cNvSpPr>
            <a:spLocks noGrp="1"/>
          </p:cNvSpPr>
          <p:nvPr>
            <p:ph idx="1"/>
          </p:nvPr>
        </p:nvSpPr>
        <p:spPr>
          <a:xfrm>
            <a:off x="801848" y="1560703"/>
            <a:ext cx="10582013" cy="5049822"/>
          </a:xfrm>
        </p:spPr>
        <p:txBody>
          <a:bodyPr>
            <a:noAutofit/>
          </a:bodyPr>
          <a:lstStyle/>
          <a:p>
            <a:pPr marL="0" indent="0">
              <a:lnSpc>
                <a:spcPct val="100000"/>
              </a:lnSpc>
              <a:spcBef>
                <a:spcPts val="1200"/>
              </a:spcBef>
              <a:spcAft>
                <a:spcPts val="600"/>
              </a:spcAft>
              <a:buNone/>
            </a:pPr>
            <a:r>
              <a:rPr lang="en-AU" sz="1600" dirty="0">
                <a:effectLst/>
                <a:latin typeface="Arial" panose="020B0604020202020204" pitchFamily="34" charset="0"/>
                <a:ea typeface="Calibri" panose="020F0502020204030204" pitchFamily="34" charset="0"/>
                <a:cs typeface="Arial" panose="020B0604020202020204" pitchFamily="34" charset="0"/>
              </a:rPr>
              <a:t>We may not normally characterise this kind of disengagement as </a:t>
            </a:r>
            <a:r>
              <a:rPr lang="en-AU" sz="1600" i="1" dirty="0">
                <a:effectLst/>
                <a:latin typeface="Arial" panose="020B0604020202020204" pitchFamily="34" charset="0"/>
                <a:ea typeface="Calibri" panose="020F0502020204030204" pitchFamily="34" charset="0"/>
                <a:cs typeface="Arial" panose="020B0604020202020204" pitchFamily="34" charset="0"/>
              </a:rPr>
              <a:t>decisive</a:t>
            </a:r>
            <a:r>
              <a:rPr lang="en-AU" sz="1600" dirty="0">
                <a:effectLst/>
                <a:latin typeface="Arial" panose="020B0604020202020204" pitchFamily="34" charset="0"/>
                <a:ea typeface="Calibri" panose="020F0502020204030204" pitchFamily="34" charset="0"/>
                <a:cs typeface="Arial" panose="020B0604020202020204" pitchFamily="34" charset="0"/>
              </a:rPr>
              <a:t>, in the sense that it constitutes an active choice. However, the experiences of retrenched workers show how passive decision making (e.g. a failure to act on reskilling opportunities) contributes nonetheless to aggregate consequences, since the outcomes of both choices were similar:  </a:t>
            </a:r>
          </a:p>
          <a:p>
            <a:pPr lvl="1" indent="0">
              <a:lnSpc>
                <a:spcPct val="100000"/>
              </a:lnSpc>
              <a:spcAft>
                <a:spcPts val="600"/>
              </a:spcAft>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16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[The career advisor] sort of sent me away and gave me a bunch of pamphlets and website to go </a:t>
            </a:r>
            <a:br>
              <a:rPr lang="en-AU" sz="16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en-AU" sz="16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and check out where I could get training and what I could do and you know, it was all pretty easy </a:t>
            </a:r>
            <a:br>
              <a:rPr lang="en-AU" sz="16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en-AU" sz="16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and pretty self-explanatory. I just never really got around to doing it. (9)</a:t>
            </a:r>
          </a:p>
          <a:p>
            <a:pPr lvl="1" indent="0">
              <a:lnSpc>
                <a:spcPct val="100000"/>
              </a:lnSpc>
              <a:spcBef>
                <a:spcPts val="1200"/>
              </a:spcBef>
              <a:spcAft>
                <a:spcPts val="600"/>
              </a:spcAft>
              <a:buNone/>
            </a:pPr>
            <a:r>
              <a:rPr lang="en-AU" sz="16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And they said I could look into [a course provider] or something and get back in touch with them. </a:t>
            </a:r>
            <a:br>
              <a:rPr lang="en-AU" sz="16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en-AU" sz="16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But I just never got around to it. (10)</a:t>
            </a:r>
          </a:p>
          <a:p>
            <a:pPr lvl="1" indent="0">
              <a:lnSpc>
                <a:spcPct val="100000"/>
              </a:lnSpc>
              <a:spcBef>
                <a:spcPts val="1200"/>
              </a:spcBef>
              <a:spcAft>
                <a:spcPts val="600"/>
              </a:spcAft>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16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I never actually got around to doing them … I filled out the form and everything and was thinking about it and you know how they say let them know about what sort of courses or stuff you’re interested in doing to improve your job prospects and stuff like that. I thought about a few ... and then having issues with trying to work out what I might have wanted to do. And then with work, and because I work nights, </a:t>
            </a:r>
            <a:br>
              <a:rPr lang="en-AU" sz="16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en-AU" sz="16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and then I sleep during the day and just life in general, days just go so fast. And I just lose </a:t>
            </a:r>
            <a:br>
              <a:rPr lang="en-AU" sz="16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en-AU" sz="16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track of time. And then I just find I don’t have time to do it. Next minute, oh, yeah, nah, </a:t>
            </a:r>
            <a:br>
              <a:rPr lang="en-AU" sz="16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en-AU" sz="16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it’s all finished. So I just never got around to it. (18)</a:t>
            </a:r>
          </a:p>
        </p:txBody>
      </p:sp>
    </p:spTree>
    <p:extLst>
      <p:ext uri="{BB962C8B-B14F-4D97-AF65-F5344CB8AC3E}">
        <p14:creationId xmlns:p14="http://schemas.microsoft.com/office/powerpoint/2010/main" val="4098710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C3153FE9-9B2B-440C-8929-093BB45CB7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2814" y="5662149"/>
            <a:ext cx="1701752" cy="833594"/>
          </a:xfrm>
          <a:prstGeom prst="rect">
            <a:avLst/>
          </a:prstGeom>
        </p:spPr>
      </p:pic>
      <p:sp>
        <p:nvSpPr>
          <p:cNvPr id="8" name="Rectangle 7">
            <a:extLst>
              <a:ext uri="{FF2B5EF4-FFF2-40B4-BE49-F238E27FC236}">
                <a16:creationId xmlns:a16="http://schemas.microsoft.com/office/drawing/2014/main" id="{C84E03CA-7363-0A30-9466-3280141B7811}"/>
              </a:ext>
            </a:extLst>
          </p:cNvPr>
          <p:cNvSpPr/>
          <p:nvPr/>
        </p:nvSpPr>
        <p:spPr>
          <a:xfrm>
            <a:off x="636787" y="603682"/>
            <a:ext cx="10892348" cy="8335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B4BF434C-737C-C4EF-59A7-2A8824DD4067}"/>
              </a:ext>
            </a:extLst>
          </p:cNvPr>
          <p:cNvSpPr txBox="1">
            <a:spLocks/>
          </p:cNvSpPr>
          <p:nvPr/>
        </p:nvSpPr>
        <p:spPr>
          <a:xfrm>
            <a:off x="840973" y="690037"/>
            <a:ext cx="10407035" cy="6255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n-AU" sz="2800" b="1" i="1" dirty="0">
                <a:solidFill>
                  <a:schemeClr val="bg1"/>
                </a:solidFill>
                <a:latin typeface="Arial" panose="020B0604020202020204" pitchFamily="34" charset="0"/>
                <a:ea typeface="Calibri" panose="020F0502020204030204" pitchFamily="34" charset="0"/>
                <a:cs typeface="Arial" panose="020B0604020202020204" pitchFamily="34" charset="0"/>
              </a:rPr>
              <a:t>‘I just never got around to it’</a:t>
            </a:r>
            <a:endParaRPr lang="en-AU" sz="2800" i="1" dirty="0">
              <a:solidFill>
                <a:schemeClr val="bg1"/>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A54E1677-0F1E-7C46-3525-E7B682237362}"/>
              </a:ext>
            </a:extLst>
          </p:cNvPr>
          <p:cNvSpPr>
            <a:spLocks noGrp="1"/>
          </p:cNvSpPr>
          <p:nvPr>
            <p:ph idx="1"/>
          </p:nvPr>
        </p:nvSpPr>
        <p:spPr>
          <a:xfrm>
            <a:off x="1351676" y="1816625"/>
            <a:ext cx="9488648" cy="4351338"/>
          </a:xfrm>
        </p:spPr>
        <p:txBody>
          <a:bodyPr>
            <a:normAutofit/>
          </a:bodyPr>
          <a:lstStyle/>
          <a:p>
            <a:pPr marL="0" indent="0">
              <a:lnSpc>
                <a:spcPct val="100000"/>
              </a:lnSpc>
              <a:spcBef>
                <a:spcPts val="1200"/>
              </a:spcBef>
              <a:spcAft>
                <a:spcPts val="1800"/>
              </a:spcAft>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1800" dirty="0">
                <a:effectLst/>
                <a:latin typeface="Arial" panose="020B0604020202020204" pitchFamily="34" charset="0"/>
                <a:ea typeface="Calibri" panose="020F0502020204030204" pitchFamily="34" charset="0"/>
                <a:cs typeface="Arial" panose="020B0604020202020204" pitchFamily="34" charset="0"/>
              </a:rPr>
              <a:t>Finally, it is important to acknowledge that the small number of workers who took on substantive study in order to reposition themselves in the labour market commonly found their expectations of future employment were not met, because of factors completely unrelated to the quality of their training or their willingness to try a new career. For example, one female interviewee commented: </a:t>
            </a:r>
          </a:p>
          <a:p>
            <a:pPr lvl="1" indent="0">
              <a:lnSpc>
                <a:spcPct val="100000"/>
              </a:lnSpc>
              <a:spcAft>
                <a:spcPts val="600"/>
              </a:spcAft>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18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I did a diploma as well as an Advanced Diploma in Interior Design. </a:t>
            </a:r>
            <a:br>
              <a:rPr lang="en-AU" sz="18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en-AU" sz="18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And that was full on. And I was really hoping that that would lead to something else. But … when I started looking for work as an interior designer, was really hard. </a:t>
            </a:r>
            <a:br>
              <a:rPr lang="en-AU" sz="18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en-AU" sz="18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It was impossible to get a job without experience. And when you're just out of study, you can’t have any experience. And if they wanted a graduate, the graduate would be like straight out of uni. So they would want like a 20 to 23 year old </a:t>
            </a:r>
            <a:br>
              <a:rPr lang="en-AU" sz="18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en-AU" sz="18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and the pay would be really minimal, like really small. And because </a:t>
            </a:r>
            <a:br>
              <a:rPr lang="en-AU" sz="18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en-AU" sz="18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I’ve got a mortgage and I’ve got bills. It’s just not possible. (1)</a:t>
            </a:r>
          </a:p>
          <a:p>
            <a:pPr marL="0" indent="0">
              <a:lnSpc>
                <a:spcPct val="100000"/>
              </a:lnSpc>
              <a:buNone/>
            </a:pPr>
            <a:endParaRPr lang="en-AU"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7737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ABF3613A-A333-4A69-8213-64CBC57682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2814" y="5662149"/>
            <a:ext cx="1701752" cy="833594"/>
          </a:xfrm>
          <a:prstGeom prst="rect">
            <a:avLst/>
          </a:prstGeom>
        </p:spPr>
      </p:pic>
      <p:sp>
        <p:nvSpPr>
          <p:cNvPr id="5" name="Rectangle 4">
            <a:extLst>
              <a:ext uri="{FF2B5EF4-FFF2-40B4-BE49-F238E27FC236}">
                <a16:creationId xmlns:a16="http://schemas.microsoft.com/office/drawing/2014/main" id="{EF42A93E-4396-42F6-B9FF-77B98EE13997}"/>
              </a:ext>
            </a:extLst>
          </p:cNvPr>
          <p:cNvSpPr/>
          <p:nvPr/>
        </p:nvSpPr>
        <p:spPr>
          <a:xfrm>
            <a:off x="636787" y="603682"/>
            <a:ext cx="10892348" cy="8335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067958D0-9D76-4342-A930-28791B8D5C29}"/>
              </a:ext>
            </a:extLst>
          </p:cNvPr>
          <p:cNvSpPr txBox="1">
            <a:spLocks/>
          </p:cNvSpPr>
          <p:nvPr/>
        </p:nvSpPr>
        <p:spPr>
          <a:xfrm>
            <a:off x="840973" y="690037"/>
            <a:ext cx="10407035" cy="6255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n-AU" sz="2800" b="1" dirty="0">
                <a:solidFill>
                  <a:schemeClr val="bg1"/>
                </a:solidFill>
                <a:latin typeface="Arial" panose="020B0604020202020204" pitchFamily="34" charset="0"/>
                <a:ea typeface="Calibri" panose="020F0502020204030204" pitchFamily="34" charset="0"/>
                <a:cs typeface="Arial" panose="020B0604020202020204" pitchFamily="34" charset="0"/>
              </a:rPr>
              <a:t>Impacts of training</a:t>
            </a:r>
            <a:endParaRPr lang="en-AU" sz="2800" dirty="0">
              <a:solidFill>
                <a:schemeClr val="bg1"/>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68478B69-6E1D-FE49-0135-949B9F0DEF9C}"/>
              </a:ext>
            </a:extLst>
          </p:cNvPr>
          <p:cNvSpPr>
            <a:spLocks noGrp="1"/>
          </p:cNvSpPr>
          <p:nvPr>
            <p:ph idx="1"/>
          </p:nvPr>
        </p:nvSpPr>
        <p:spPr>
          <a:xfrm>
            <a:off x="1127377" y="1816625"/>
            <a:ext cx="9834225" cy="4351338"/>
          </a:xfrm>
        </p:spPr>
        <p:txBody>
          <a:bodyPr>
            <a:normAutofit/>
          </a:bodyPr>
          <a:lstStyle/>
          <a:p>
            <a:pPr marL="0" indent="0">
              <a:lnSpc>
                <a:spcPct val="100000"/>
              </a:lnSpc>
              <a:spcAft>
                <a:spcPts val="1800"/>
              </a:spcAft>
              <a:buNone/>
            </a:pPr>
            <a:r>
              <a:rPr lang="en-AU" sz="1800" dirty="0">
                <a:effectLst/>
                <a:latin typeface="Arial" panose="020B0604020202020204" pitchFamily="34" charset="0"/>
                <a:ea typeface="Calibri" panose="020F0502020204030204" pitchFamily="34" charset="0"/>
                <a:cs typeface="Arial" panose="020B0604020202020204" pitchFamily="34" charset="0"/>
              </a:rPr>
              <a:t>For those participants who did take up training, many said the courses had no impact on their decisions when seeking work, even when they spoke favourably of the training programs; or that the training had not been instrumental in helping them to find work. Several interviewees reported dissatisfaction with the training programs. Some had pursued retraining with a view to changing careers or industries but the courses were sometimes poor quality and did not deliver the promised qualification. At times, practical considerations presented barriers to training, even when the desire to train was present:</a:t>
            </a:r>
          </a:p>
          <a:p>
            <a:pPr lvl="1" indent="0">
              <a:lnSpc>
                <a:spcPct val="100000"/>
              </a:lnSpc>
              <a:spcAft>
                <a:spcPts val="600"/>
              </a:spcAft>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18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I got out and used money to do an aged care course but I got right up to </a:t>
            </a:r>
            <a:br>
              <a:rPr lang="en-AU" sz="18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en-AU" sz="18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the practical and I couldn’t do that because I was still working. (8)</a:t>
            </a:r>
          </a:p>
          <a:p>
            <a:pPr lvl="1" indent="0">
              <a:lnSpc>
                <a:spcPct val="100000"/>
              </a:lnSpc>
              <a:spcBef>
                <a:spcPts val="1200"/>
              </a:spcBef>
              <a:spcAft>
                <a:spcPts val="600"/>
              </a:spcAft>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18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They did have like, a small business course. But it was only at Altona </a:t>
            </a:r>
            <a:br>
              <a:rPr lang="en-AU" sz="18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en-AU" sz="18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[Toyota assembly plant]… it would have it would have been too much. </a:t>
            </a:r>
            <a:br>
              <a:rPr lang="en-AU" sz="18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en-AU" sz="18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And I wouldn’t have been a very good employee. … I was really loyal </a:t>
            </a:r>
            <a:br>
              <a:rPr lang="en-AU" sz="18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en-AU" sz="18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to Toyota while I was still there. (1)</a:t>
            </a:r>
          </a:p>
          <a:p>
            <a:pPr>
              <a:lnSpc>
                <a:spcPct val="100000"/>
              </a:lnSpc>
              <a:buFont typeface="Wingdings" panose="05000000000000000000" pitchFamily="2" charset="2"/>
              <a:buChar char="§"/>
            </a:pPr>
            <a:endParaRPr lang="en-AU"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5186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ABF3613A-A333-4A69-8213-64CBC57682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2814" y="5662149"/>
            <a:ext cx="1701752" cy="833594"/>
          </a:xfrm>
          <a:prstGeom prst="rect">
            <a:avLst/>
          </a:prstGeom>
        </p:spPr>
      </p:pic>
      <p:sp>
        <p:nvSpPr>
          <p:cNvPr id="5" name="Rectangle 4">
            <a:extLst>
              <a:ext uri="{FF2B5EF4-FFF2-40B4-BE49-F238E27FC236}">
                <a16:creationId xmlns:a16="http://schemas.microsoft.com/office/drawing/2014/main" id="{EF42A93E-4396-42F6-B9FF-77B98EE13997}"/>
              </a:ext>
            </a:extLst>
          </p:cNvPr>
          <p:cNvSpPr/>
          <p:nvPr/>
        </p:nvSpPr>
        <p:spPr>
          <a:xfrm>
            <a:off x="636787" y="603682"/>
            <a:ext cx="10892348" cy="8335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067958D0-9D76-4342-A930-28791B8D5C29}"/>
              </a:ext>
            </a:extLst>
          </p:cNvPr>
          <p:cNvSpPr txBox="1">
            <a:spLocks/>
          </p:cNvSpPr>
          <p:nvPr/>
        </p:nvSpPr>
        <p:spPr>
          <a:xfrm>
            <a:off x="840973" y="690037"/>
            <a:ext cx="10407035" cy="6255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n-AU" sz="2800" b="1" dirty="0">
                <a:solidFill>
                  <a:schemeClr val="bg1"/>
                </a:solidFill>
                <a:latin typeface="Arial" panose="020B0604020202020204" pitchFamily="34" charset="0"/>
                <a:ea typeface="Calibri" panose="020F0502020204030204" pitchFamily="34" charset="0"/>
                <a:cs typeface="Arial" panose="020B0604020202020204" pitchFamily="34" charset="0"/>
              </a:rPr>
              <a:t>Impacts of training</a:t>
            </a:r>
            <a:endParaRPr lang="en-AU" sz="2800" dirty="0">
              <a:solidFill>
                <a:schemeClr val="bg1"/>
              </a:solidFill>
              <a:latin typeface="Arial" panose="020B0604020202020204" pitchFamily="34" charset="0"/>
              <a:cs typeface="Arial" panose="020B0604020202020204" pitchFamily="34" charset="0"/>
            </a:endParaRPr>
          </a:p>
        </p:txBody>
      </p:sp>
      <p:sp>
        <p:nvSpPr>
          <p:cNvPr id="2" name="Content Placeholder 2">
            <a:extLst>
              <a:ext uri="{FF2B5EF4-FFF2-40B4-BE49-F238E27FC236}">
                <a16:creationId xmlns:a16="http://schemas.microsoft.com/office/drawing/2014/main" id="{55FE4615-4B2D-05D7-4602-91E26D5131DD}"/>
              </a:ext>
            </a:extLst>
          </p:cNvPr>
          <p:cNvSpPr>
            <a:spLocks noGrp="1"/>
          </p:cNvSpPr>
          <p:nvPr>
            <p:ph idx="1"/>
          </p:nvPr>
        </p:nvSpPr>
        <p:spPr>
          <a:xfrm>
            <a:off x="1774144" y="1902980"/>
            <a:ext cx="8540692" cy="4351338"/>
          </a:xfrm>
        </p:spPr>
        <p:txBody>
          <a:bodyPr>
            <a:normAutofit/>
          </a:bodyPr>
          <a:lstStyle/>
          <a:p>
            <a:pPr marL="0" indent="0">
              <a:lnSpc>
                <a:spcPct val="107000"/>
              </a:lnSpc>
              <a:spcBef>
                <a:spcPts val="1200"/>
              </a:spcBef>
              <a:spcAft>
                <a:spcPts val="1800"/>
              </a:spcAft>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1800" dirty="0">
                <a:effectLst/>
                <a:latin typeface="Arial" panose="020B0604020202020204" pitchFamily="34" charset="0"/>
                <a:ea typeface="Calibri" panose="020F0502020204030204" pitchFamily="34" charset="0"/>
                <a:cs typeface="Arial" panose="020B0604020202020204" pitchFamily="34" charset="0"/>
              </a:rPr>
              <a:t>Some participants with higher-level skills or management experience did not feel the training on offer was useful to them:</a:t>
            </a:r>
          </a:p>
          <a:p>
            <a:pPr lvl="1" indent="0">
              <a:lnSpc>
                <a:spcPct val="107000"/>
              </a:lnSpc>
              <a:spcAft>
                <a:spcPts val="600"/>
              </a:spcAft>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18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The government programs are pretty much structured </a:t>
            </a:r>
            <a:r>
              <a:rPr lang="en-AU" sz="1800" i="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holus</a:t>
            </a:r>
            <a:r>
              <a:rPr lang="en-AU" sz="18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-bolus around employee hourly pay type areas. At the end of the day that’s the bulk of the industry, probably. There wasn’t any really tailored or structured, technical, or the managerial side of the industry. (16)</a:t>
            </a:r>
          </a:p>
          <a:p>
            <a:pPr lvl="1" indent="0">
              <a:lnSpc>
                <a:spcPct val="107000"/>
              </a:lnSpc>
              <a:spcBef>
                <a:spcPts val="1200"/>
              </a:spcBef>
              <a:spcAft>
                <a:spcPts val="600"/>
              </a:spcAft>
              <a:buNone/>
            </a:pPr>
            <a:r>
              <a:rPr lang="en-AU" sz="18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They only gave a short course funded. Let’s say like, if you want to go to like a nursing, or like automation … A year course probably will help people more to find a job that they think can utilize the skill that they have to be suited to, to the change of industry. (20)</a:t>
            </a:r>
          </a:p>
          <a:p>
            <a:pPr>
              <a:buFont typeface="Wingdings" panose="05000000000000000000" pitchFamily="2" charset="2"/>
              <a:buChar char="§"/>
            </a:pPr>
            <a:endParaRPr lang="en-AU"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4967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ABF3613A-A333-4A69-8213-64CBC57682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2814" y="5662149"/>
            <a:ext cx="1701752" cy="833594"/>
          </a:xfrm>
          <a:prstGeom prst="rect">
            <a:avLst/>
          </a:prstGeom>
        </p:spPr>
      </p:pic>
      <p:sp>
        <p:nvSpPr>
          <p:cNvPr id="5" name="Rectangle 4">
            <a:extLst>
              <a:ext uri="{FF2B5EF4-FFF2-40B4-BE49-F238E27FC236}">
                <a16:creationId xmlns:a16="http://schemas.microsoft.com/office/drawing/2014/main" id="{EF42A93E-4396-42F6-B9FF-77B98EE13997}"/>
              </a:ext>
            </a:extLst>
          </p:cNvPr>
          <p:cNvSpPr/>
          <p:nvPr/>
        </p:nvSpPr>
        <p:spPr>
          <a:xfrm>
            <a:off x="636787" y="603682"/>
            <a:ext cx="10892348" cy="8335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067958D0-9D76-4342-A930-28791B8D5C29}"/>
              </a:ext>
            </a:extLst>
          </p:cNvPr>
          <p:cNvSpPr txBox="1">
            <a:spLocks/>
          </p:cNvSpPr>
          <p:nvPr/>
        </p:nvSpPr>
        <p:spPr>
          <a:xfrm>
            <a:off x="840973" y="690037"/>
            <a:ext cx="10407035" cy="6255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n-AU" sz="2800" b="1" dirty="0">
                <a:solidFill>
                  <a:schemeClr val="bg1"/>
                </a:solidFill>
                <a:latin typeface="Arial" panose="020B0604020202020204" pitchFamily="34" charset="0"/>
                <a:ea typeface="Calibri" panose="020F0502020204030204" pitchFamily="34" charset="0"/>
                <a:cs typeface="Arial" panose="020B0604020202020204" pitchFamily="34" charset="0"/>
              </a:rPr>
              <a:t>Trade-offs</a:t>
            </a:r>
            <a:endParaRPr lang="en-AU" sz="2800" dirty="0">
              <a:solidFill>
                <a:schemeClr val="bg1"/>
              </a:solidFill>
              <a:latin typeface="Arial" panose="020B0604020202020204" pitchFamily="34" charset="0"/>
              <a:cs typeface="Arial" panose="020B0604020202020204" pitchFamily="34" charset="0"/>
            </a:endParaRPr>
          </a:p>
        </p:txBody>
      </p:sp>
      <p:sp>
        <p:nvSpPr>
          <p:cNvPr id="2" name="Content Placeholder 2">
            <a:extLst>
              <a:ext uri="{FF2B5EF4-FFF2-40B4-BE49-F238E27FC236}">
                <a16:creationId xmlns:a16="http://schemas.microsoft.com/office/drawing/2014/main" id="{654EB3E4-8A83-5FBC-41A3-6AC18A69505A}"/>
              </a:ext>
            </a:extLst>
          </p:cNvPr>
          <p:cNvSpPr>
            <a:spLocks noGrp="1"/>
          </p:cNvSpPr>
          <p:nvPr>
            <p:ph idx="1"/>
          </p:nvPr>
        </p:nvSpPr>
        <p:spPr>
          <a:xfrm>
            <a:off x="586454" y="1638612"/>
            <a:ext cx="10892347" cy="4929968"/>
          </a:xfrm>
        </p:spPr>
        <p:txBody>
          <a:bodyPr>
            <a:noAutofit/>
          </a:bodyPr>
          <a:lstStyle/>
          <a:p>
            <a:pPr marL="0" indent="0">
              <a:lnSpc>
                <a:spcPct val="100000"/>
              </a:lnSpc>
              <a:spcAft>
                <a:spcPts val="600"/>
              </a:spcAft>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1500" dirty="0">
                <a:effectLst/>
                <a:latin typeface="Arial" panose="020B0604020202020204" pitchFamily="34" charset="0"/>
                <a:ea typeface="Calibri" panose="020F0502020204030204" pitchFamily="34" charset="0"/>
                <a:cs typeface="Arial" panose="020B0604020202020204" pitchFamily="34" charset="0"/>
              </a:rPr>
              <a:t>Many participants described the factors at play in their decision-making about employment. These were often related to location, family, housing and assets, sometimes in combination. As the conversations below demonstrate, these other – non-labour market – factors were highly influential in shaping how ex-auto workers considered re-engagement with the world of work. Many workers gave priority to quality of life considerations over actions that would have afforded them greater security or income. For one respondent the security offered by outright home ownership was a priority, commenting that </a:t>
            </a:r>
          </a:p>
          <a:p>
            <a:pPr lvl="1" indent="0">
              <a:lnSpc>
                <a:spcPct val="100000"/>
              </a:lnSpc>
              <a:spcBef>
                <a:spcPts val="1200"/>
              </a:spcBef>
              <a:spcAft>
                <a:spcPts val="600"/>
              </a:spcAft>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15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I don’t need to pay anyone for mortgage or anything. My house is paid off, I’m set for life mate. My partner, she’s working … Have I moved [house]? No, I’m not a mover. Why pay something off and then move? Nah, stuff that. Got three grandkids … that’s all I need, mate, and two kids. (12)</a:t>
            </a:r>
          </a:p>
          <a:p>
            <a:pPr marL="0" indent="0">
              <a:lnSpc>
                <a:spcPct val="100000"/>
              </a:lnSpc>
              <a:spcBef>
                <a:spcPts val="1200"/>
              </a:spcBef>
              <a:spcAft>
                <a:spcPts val="600"/>
              </a:spcAft>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1500" dirty="0">
                <a:effectLst/>
                <a:latin typeface="Arial" panose="020B0604020202020204" pitchFamily="34" charset="0"/>
                <a:ea typeface="Calibri" panose="020F0502020204030204" pitchFamily="34" charset="0"/>
                <a:cs typeface="Arial" panose="020B0604020202020204" pitchFamily="34" charset="0"/>
              </a:rPr>
              <a:t>While for others, the dislocation and cost of intra and inter-urban mobility were a barrier they were not willing to cross:</a:t>
            </a:r>
          </a:p>
          <a:p>
            <a:pPr lvl="1" indent="0">
              <a:lnSpc>
                <a:spcPct val="100000"/>
              </a:lnSpc>
              <a:spcAft>
                <a:spcPts val="600"/>
              </a:spcAft>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15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My focus now in my working career would be distance … the wife doesn’t want to move because </a:t>
            </a:r>
            <a:br>
              <a:rPr lang="en-AU" sz="15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en-AU" sz="15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she loves her job … We got grandkids, we don’t want to move away from the grandkids. (17)</a:t>
            </a:r>
          </a:p>
          <a:p>
            <a:pPr lvl="1" indent="0">
              <a:lnSpc>
                <a:spcPct val="100000"/>
              </a:lnSpc>
              <a:spcBef>
                <a:spcPts val="1200"/>
              </a:spcBef>
              <a:spcAft>
                <a:spcPts val="600"/>
              </a:spcAft>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15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I moved on to [company name], the opportunity of being closer on the other side, </a:t>
            </a:r>
            <a:br>
              <a:rPr lang="en-AU" sz="15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en-AU" sz="15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because as you can appreciate that [the first employer post redundancy] was on the </a:t>
            </a:r>
            <a:br>
              <a:rPr lang="en-AU" sz="15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en-AU" sz="15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other side of the city … a massive hike. So you’re going to probably be talking about </a:t>
            </a:r>
            <a:br>
              <a:rPr lang="en-AU" sz="15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en-AU" sz="15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45 minutes to an hour, and then also with me with my separation as well, for me to pick </a:t>
            </a:r>
            <a:br>
              <a:rPr lang="en-AU" sz="15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en-AU" sz="15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up the kids and that, it just wasn’t working. (2)</a:t>
            </a:r>
          </a:p>
        </p:txBody>
      </p:sp>
    </p:spTree>
    <p:extLst>
      <p:ext uri="{BB962C8B-B14F-4D97-AF65-F5344CB8AC3E}">
        <p14:creationId xmlns:p14="http://schemas.microsoft.com/office/powerpoint/2010/main" val="2646654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ABF3613A-A333-4A69-8213-64CBC57682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2814" y="5662149"/>
            <a:ext cx="1701752" cy="833594"/>
          </a:xfrm>
          <a:prstGeom prst="rect">
            <a:avLst/>
          </a:prstGeom>
        </p:spPr>
      </p:pic>
      <p:sp>
        <p:nvSpPr>
          <p:cNvPr id="5" name="Rectangle 4">
            <a:extLst>
              <a:ext uri="{FF2B5EF4-FFF2-40B4-BE49-F238E27FC236}">
                <a16:creationId xmlns:a16="http://schemas.microsoft.com/office/drawing/2014/main" id="{EF42A93E-4396-42F6-B9FF-77B98EE13997}"/>
              </a:ext>
            </a:extLst>
          </p:cNvPr>
          <p:cNvSpPr/>
          <p:nvPr/>
        </p:nvSpPr>
        <p:spPr>
          <a:xfrm>
            <a:off x="636787" y="603682"/>
            <a:ext cx="10892348" cy="8335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067958D0-9D76-4342-A930-28791B8D5C29}"/>
              </a:ext>
            </a:extLst>
          </p:cNvPr>
          <p:cNvSpPr txBox="1">
            <a:spLocks/>
          </p:cNvSpPr>
          <p:nvPr/>
        </p:nvSpPr>
        <p:spPr>
          <a:xfrm>
            <a:off x="840973" y="690037"/>
            <a:ext cx="10407035" cy="6255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n-AU" sz="2800" b="1" dirty="0">
                <a:solidFill>
                  <a:schemeClr val="bg1"/>
                </a:solidFill>
                <a:latin typeface="Arial" panose="020B0604020202020204" pitchFamily="34" charset="0"/>
                <a:ea typeface="Calibri" panose="020F0502020204030204" pitchFamily="34" charset="0"/>
                <a:cs typeface="Arial" panose="020B0604020202020204" pitchFamily="34" charset="0"/>
              </a:rPr>
              <a:t>Trade-offs</a:t>
            </a:r>
            <a:endParaRPr lang="en-AU" sz="2800" dirty="0">
              <a:solidFill>
                <a:schemeClr val="bg1"/>
              </a:solidFill>
              <a:latin typeface="Arial" panose="020B0604020202020204" pitchFamily="34" charset="0"/>
              <a:cs typeface="Arial" panose="020B0604020202020204" pitchFamily="34" charset="0"/>
            </a:endParaRPr>
          </a:p>
        </p:txBody>
      </p:sp>
      <p:sp>
        <p:nvSpPr>
          <p:cNvPr id="2" name="Content Placeholder 2">
            <a:extLst>
              <a:ext uri="{FF2B5EF4-FFF2-40B4-BE49-F238E27FC236}">
                <a16:creationId xmlns:a16="http://schemas.microsoft.com/office/drawing/2014/main" id="{15258DC8-13C1-CC5B-B973-C24DB514B681}"/>
              </a:ext>
            </a:extLst>
          </p:cNvPr>
          <p:cNvSpPr>
            <a:spLocks noGrp="1"/>
          </p:cNvSpPr>
          <p:nvPr>
            <p:ph idx="1"/>
          </p:nvPr>
        </p:nvSpPr>
        <p:spPr>
          <a:xfrm>
            <a:off x="1530825" y="1816625"/>
            <a:ext cx="9027330" cy="4351338"/>
          </a:xfrm>
        </p:spPr>
        <p:txBody>
          <a:bodyPr>
            <a:normAutofit lnSpcReduction="10000"/>
          </a:bodyPr>
          <a:lstStyle/>
          <a:p>
            <a:pPr marL="0" indent="0">
              <a:lnSpc>
                <a:spcPct val="100000"/>
              </a:lnSpc>
              <a:spcBef>
                <a:spcPts val="1200"/>
              </a:spcBef>
              <a:spcAft>
                <a:spcPts val="600"/>
              </a:spcAft>
              <a:buNone/>
            </a:pPr>
            <a:r>
              <a:rPr lang="en-AU" sz="1800" dirty="0">
                <a:effectLst/>
                <a:latin typeface="Arial" panose="020B0604020202020204" pitchFamily="34" charset="0"/>
                <a:ea typeface="Calibri" panose="020F0502020204030204" pitchFamily="34" charset="0"/>
                <a:cs typeface="Arial" panose="020B0604020202020204" pitchFamily="34" charset="0"/>
              </a:rPr>
              <a:t>While the comments of a third interviewee captured the ambition of many who exited the automotive industry to maximise both lifestyle and income in a way that does not match labour market realities.  </a:t>
            </a:r>
          </a:p>
          <a:p>
            <a:pPr lvl="1" indent="0">
              <a:lnSpc>
                <a:spcPct val="100000"/>
              </a:lnSpc>
              <a:spcBef>
                <a:spcPts val="1200"/>
              </a:spcBef>
              <a:spcAft>
                <a:spcPts val="1200"/>
              </a:spcAft>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18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I don’t really want to move away … I mean, if I had </a:t>
            </a:r>
            <a:br>
              <a:rPr lang="en-AU" sz="18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en-AU" sz="18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to move away, I’d rather go up north somewhere … </a:t>
            </a:r>
            <a:br>
              <a:rPr lang="en-AU" sz="18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en-AU" sz="18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warm and tropical. If I was to do something like that. </a:t>
            </a:r>
            <a:br>
              <a:rPr lang="en-AU" sz="18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en-AU" sz="18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It would have to be a good job, though. (8)</a:t>
            </a:r>
          </a:p>
          <a:p>
            <a:pPr marL="0" indent="0">
              <a:lnSpc>
                <a:spcPct val="100000"/>
              </a:lnSpc>
              <a:buNone/>
            </a:pPr>
            <a:r>
              <a:rPr lang="en-AU" sz="1800" dirty="0">
                <a:effectLst/>
                <a:latin typeface="Arial" panose="020B0604020202020204" pitchFamily="34" charset="0"/>
                <a:ea typeface="Calibri" panose="020F0502020204030204" pitchFamily="34" charset="0"/>
                <a:cs typeface="Arial" panose="020B0604020202020204" pitchFamily="34" charset="0"/>
              </a:rPr>
              <a:t>The insights offered by the interviews highlight the ways in which decisions have been taken within the context of complexity: they are the result of the interplay between wage expectations, the costs – in time and money – of travel, changing family circumstances, lifestyle aspirations and family commitments. In aggregate they reinforce the agency people exert though their lives as they seek to balance competing priorities and needs. Such complexity at the individual level does not appear in many accounts </a:t>
            </a:r>
            <a:br>
              <a:rPr lang="en-AU" sz="1800" dirty="0">
                <a:effectLst/>
                <a:latin typeface="Arial" panose="020B0604020202020204" pitchFamily="34" charset="0"/>
                <a:ea typeface="Calibri" panose="020F0502020204030204" pitchFamily="34" charset="0"/>
                <a:cs typeface="Arial" panose="020B0604020202020204" pitchFamily="34" charset="0"/>
              </a:rPr>
            </a:br>
            <a:r>
              <a:rPr lang="en-AU" sz="1800" dirty="0">
                <a:effectLst/>
                <a:latin typeface="Arial" panose="020B0604020202020204" pitchFamily="34" charset="0"/>
                <a:ea typeface="Calibri" panose="020F0502020204030204" pitchFamily="34" charset="0"/>
                <a:cs typeface="Arial" panose="020B0604020202020204" pitchFamily="34" charset="0"/>
              </a:rPr>
              <a:t>of change agency within regions.</a:t>
            </a:r>
            <a:endParaRPr lang="en-AU" sz="1800" dirty="0">
              <a:latin typeface="Arial" panose="020B0604020202020204" pitchFamily="34" charset="0"/>
              <a:cs typeface="Arial" panose="020B0604020202020204" pitchFamily="34" charset="0"/>
            </a:endParaRPr>
          </a:p>
          <a:p>
            <a:pPr marL="0" indent="0">
              <a:lnSpc>
                <a:spcPct val="100000"/>
              </a:lnSpc>
              <a:buNone/>
            </a:pPr>
            <a:endParaRPr lang="en-AU"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926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ABF3613A-A333-4A69-8213-64CBC57682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2814" y="5662149"/>
            <a:ext cx="1701752" cy="833594"/>
          </a:xfrm>
          <a:prstGeom prst="rect">
            <a:avLst/>
          </a:prstGeom>
        </p:spPr>
      </p:pic>
      <p:sp>
        <p:nvSpPr>
          <p:cNvPr id="5" name="Rectangle 4">
            <a:extLst>
              <a:ext uri="{FF2B5EF4-FFF2-40B4-BE49-F238E27FC236}">
                <a16:creationId xmlns:a16="http://schemas.microsoft.com/office/drawing/2014/main" id="{EF42A93E-4396-42F6-B9FF-77B98EE13997}"/>
              </a:ext>
            </a:extLst>
          </p:cNvPr>
          <p:cNvSpPr/>
          <p:nvPr/>
        </p:nvSpPr>
        <p:spPr>
          <a:xfrm>
            <a:off x="636787" y="603682"/>
            <a:ext cx="10892348" cy="8335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067958D0-9D76-4342-A930-28791B8D5C29}"/>
              </a:ext>
            </a:extLst>
          </p:cNvPr>
          <p:cNvSpPr txBox="1">
            <a:spLocks/>
          </p:cNvSpPr>
          <p:nvPr/>
        </p:nvSpPr>
        <p:spPr>
          <a:xfrm>
            <a:off x="840973" y="690037"/>
            <a:ext cx="10407035" cy="6255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n-AU" sz="2800" b="1" dirty="0">
                <a:solidFill>
                  <a:schemeClr val="bg1"/>
                </a:solidFill>
                <a:latin typeface="Arial" panose="020B0604020202020204" pitchFamily="34" charset="0"/>
                <a:ea typeface="Calibri" panose="020F0502020204030204" pitchFamily="34" charset="0"/>
                <a:cs typeface="Arial" panose="020B0604020202020204" pitchFamily="34" charset="0"/>
              </a:rPr>
              <a:t>Discussion</a:t>
            </a:r>
            <a:endParaRPr lang="en-AU" sz="2800" dirty="0">
              <a:solidFill>
                <a:schemeClr val="bg1"/>
              </a:solidFill>
              <a:latin typeface="Arial" panose="020B0604020202020204" pitchFamily="34" charset="0"/>
              <a:cs typeface="Arial" panose="020B0604020202020204" pitchFamily="34" charset="0"/>
            </a:endParaRPr>
          </a:p>
        </p:txBody>
      </p:sp>
      <p:sp>
        <p:nvSpPr>
          <p:cNvPr id="2" name="Content Placeholder 2">
            <a:extLst>
              <a:ext uri="{FF2B5EF4-FFF2-40B4-BE49-F238E27FC236}">
                <a16:creationId xmlns:a16="http://schemas.microsoft.com/office/drawing/2014/main" id="{6320E1BF-AD2F-877A-7E08-63D0593B509F}"/>
              </a:ext>
            </a:extLst>
          </p:cNvPr>
          <p:cNvSpPr>
            <a:spLocks noGrp="1"/>
          </p:cNvSpPr>
          <p:nvPr>
            <p:ph idx="1"/>
          </p:nvPr>
        </p:nvSpPr>
        <p:spPr>
          <a:xfrm>
            <a:off x="1276175" y="1771300"/>
            <a:ext cx="9639650" cy="4302329"/>
          </a:xfrm>
        </p:spPr>
        <p:txBody>
          <a:bodyPr>
            <a:normAutofit/>
          </a:bodyPr>
          <a:lstStyle/>
          <a:p>
            <a:pPr marL="0" indent="0">
              <a:lnSpc>
                <a:spcPct val="100000"/>
              </a:lnSpc>
              <a:spcAft>
                <a:spcPts val="800"/>
              </a:spcAft>
              <a:buNone/>
            </a:pPr>
            <a:r>
              <a:rPr lang="en-AU" sz="1800" dirty="0">
                <a:effectLst/>
                <a:latin typeface="Arial" panose="020B0604020202020204" pitchFamily="34" charset="0"/>
                <a:ea typeface="Calibri" panose="020F0502020204030204" pitchFamily="34" charset="0"/>
                <a:cs typeface="Arial" panose="020B0604020202020204" pitchFamily="34" charset="0"/>
              </a:rPr>
              <a:t>The qualitative interviews shed light on the decisions and agency of retrenched workers in the post-closure labour market</a:t>
            </a:r>
            <a:r>
              <a:rPr lang="en-AU" sz="1800" dirty="0">
                <a:latin typeface="Arial" panose="020B0604020202020204" pitchFamily="34" charset="0"/>
                <a:ea typeface="Calibri" panose="020F0502020204030204" pitchFamily="34" charset="0"/>
                <a:cs typeface="Arial" panose="020B0604020202020204" pitchFamily="34" charset="0"/>
              </a:rPr>
              <a:t> and</a:t>
            </a:r>
            <a:r>
              <a:rPr lang="en-AU" sz="1800" dirty="0">
                <a:effectLst/>
                <a:latin typeface="Arial" panose="020B0604020202020204" pitchFamily="34" charset="0"/>
                <a:ea typeface="Calibri" panose="020F0502020204030204" pitchFamily="34" charset="0"/>
                <a:cs typeface="Arial" panose="020B0604020202020204" pitchFamily="34" charset="0"/>
              </a:rPr>
              <a:t> allow us to draw </a:t>
            </a:r>
            <a:r>
              <a:rPr lang="en-AU" sz="1800" dirty="0" err="1">
                <a:effectLst/>
                <a:latin typeface="Arial" panose="020B0604020202020204" pitchFamily="34" charset="0"/>
                <a:ea typeface="Calibri" panose="020F0502020204030204" pitchFamily="34" charset="0"/>
                <a:cs typeface="Arial" panose="020B0604020202020204" pitchFamily="34" charset="0"/>
              </a:rPr>
              <a:t>nsights</a:t>
            </a:r>
            <a:r>
              <a:rPr lang="en-AU" sz="1800" dirty="0">
                <a:effectLst/>
                <a:latin typeface="Arial" panose="020B0604020202020204" pitchFamily="34" charset="0"/>
                <a:ea typeface="Calibri" panose="020F0502020204030204" pitchFamily="34" charset="0"/>
                <a:cs typeface="Arial" panose="020B0604020202020204" pitchFamily="34" charset="0"/>
              </a:rPr>
              <a:t> into how their choices influenced regional growth in the short, medium and longer term</a:t>
            </a:r>
            <a:r>
              <a:rPr lang="en-AU" sz="1800" dirty="0">
                <a:latin typeface="Arial" panose="020B0604020202020204" pitchFamily="34" charset="0"/>
                <a:ea typeface="Calibri" panose="020F0502020204030204" pitchFamily="34" charset="0"/>
                <a:cs typeface="Arial" panose="020B0604020202020204" pitchFamily="34" charset="0"/>
              </a:rPr>
              <a:t>. They also </a:t>
            </a:r>
            <a:r>
              <a:rPr lang="en-AU" sz="1800" dirty="0">
                <a:effectLst/>
                <a:latin typeface="Arial" panose="020B0604020202020204" pitchFamily="34" charset="0"/>
                <a:ea typeface="Calibri" panose="020F0502020204030204" pitchFamily="34" charset="0"/>
                <a:cs typeface="Arial" panose="020B0604020202020204" pitchFamily="34" charset="0"/>
              </a:rPr>
              <a:t>offered a perspective on how structural conditions shape behaviour.  </a:t>
            </a:r>
          </a:p>
          <a:p>
            <a:pPr marL="0" indent="0">
              <a:lnSpc>
                <a:spcPct val="100000"/>
              </a:lnSpc>
              <a:spcAft>
                <a:spcPts val="800"/>
              </a:spcAft>
              <a:buNone/>
            </a:pPr>
            <a:r>
              <a:rPr lang="en-AU" sz="1800" dirty="0">
                <a:latin typeface="Arial" panose="020B0604020202020204" pitchFamily="34" charset="0"/>
                <a:ea typeface="Calibri" panose="020F0502020204030204" pitchFamily="34" charset="0"/>
                <a:cs typeface="Arial" panose="020B0604020202020204" pitchFamily="34" charset="0"/>
              </a:rPr>
              <a:t>W</a:t>
            </a:r>
            <a:r>
              <a:rPr lang="en-AU" sz="1800" dirty="0">
                <a:effectLst/>
                <a:latin typeface="Arial" panose="020B0604020202020204" pitchFamily="34" charset="0"/>
                <a:ea typeface="Calibri" panose="020F0502020204030204" pitchFamily="34" charset="0"/>
                <a:cs typeface="Arial" panose="020B0604020202020204" pitchFamily="34" charset="0"/>
              </a:rPr>
              <a:t>orkers behaved in ways that ran counter to the expectations of policy makers overseeing structural transformation regionally.  </a:t>
            </a:r>
          </a:p>
          <a:p>
            <a:pPr marL="457200" lvl="1" indent="0">
              <a:lnSpc>
                <a:spcPct val="100000"/>
              </a:lnSpc>
              <a:spcAft>
                <a:spcPts val="800"/>
              </a:spcAft>
              <a:buNone/>
            </a:pPr>
            <a:r>
              <a:rPr lang="en-AU" sz="1800" dirty="0">
                <a:latin typeface="Arial" panose="020B0604020202020204" pitchFamily="34" charset="0"/>
                <a:ea typeface="Calibri" panose="020F0502020204030204" pitchFamily="34" charset="0"/>
                <a:cs typeface="Arial" panose="020B0604020202020204" pitchFamily="34" charset="0"/>
              </a:rPr>
              <a:t>T</a:t>
            </a:r>
            <a:r>
              <a:rPr lang="en-AU" sz="1800" dirty="0">
                <a:effectLst/>
                <a:latin typeface="Arial" panose="020B0604020202020204" pitchFamily="34" charset="0"/>
                <a:ea typeface="Calibri" panose="020F0502020204030204" pitchFamily="34" charset="0"/>
                <a:cs typeface="Arial" panose="020B0604020202020204" pitchFamily="34" charset="0"/>
              </a:rPr>
              <a:t>he decision to close the automotive industry was based on an assumption that capital and labour would be ‘perfectly mobile’ (Barnes 2016 p. 2019). It was also predicated on the assumption that workers would move to growth industries. However, the findings of the interviews mirror earlier research (Weller 2009) that has shown workers – a fundamental component of a productive economy – are unlikely to move in search of work and instead prioritise finding employment close to home</a:t>
            </a:r>
            <a:endParaRPr lang="en-AU"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8885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ky, outdoor, building, text&#10;&#10;Description automatically generated">
            <a:extLst>
              <a:ext uri="{FF2B5EF4-FFF2-40B4-BE49-F238E27FC236}">
                <a16:creationId xmlns:a16="http://schemas.microsoft.com/office/drawing/2014/main" id="{A278BAFD-DE63-575D-E13B-FE9507F2C7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5617" y="1884348"/>
            <a:ext cx="5087575" cy="2519872"/>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id="{ABF3613A-A333-4A69-8213-64CBC57682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2814" y="5662149"/>
            <a:ext cx="1701752" cy="833594"/>
          </a:xfrm>
          <a:prstGeom prst="rect">
            <a:avLst/>
          </a:prstGeom>
        </p:spPr>
      </p:pic>
      <p:sp>
        <p:nvSpPr>
          <p:cNvPr id="5" name="Rectangle 4">
            <a:extLst>
              <a:ext uri="{FF2B5EF4-FFF2-40B4-BE49-F238E27FC236}">
                <a16:creationId xmlns:a16="http://schemas.microsoft.com/office/drawing/2014/main" id="{EF42A93E-4396-42F6-B9FF-77B98EE13997}"/>
              </a:ext>
            </a:extLst>
          </p:cNvPr>
          <p:cNvSpPr/>
          <p:nvPr/>
        </p:nvSpPr>
        <p:spPr>
          <a:xfrm>
            <a:off x="636787" y="603682"/>
            <a:ext cx="10892348" cy="8335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067958D0-9D76-4342-A930-28791B8D5C29}"/>
              </a:ext>
            </a:extLst>
          </p:cNvPr>
          <p:cNvSpPr txBox="1">
            <a:spLocks/>
          </p:cNvSpPr>
          <p:nvPr/>
        </p:nvSpPr>
        <p:spPr>
          <a:xfrm>
            <a:off x="840973" y="690037"/>
            <a:ext cx="10407035" cy="6255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n-AU" sz="2800" b="1" dirty="0">
                <a:solidFill>
                  <a:schemeClr val="bg1"/>
                </a:solidFill>
                <a:latin typeface="Arial" panose="020B0604020202020204" pitchFamily="34" charset="0"/>
                <a:ea typeface="Calibri" panose="020F0502020204030204" pitchFamily="34" charset="0"/>
                <a:cs typeface="Arial" panose="020B0604020202020204" pitchFamily="34" charset="0"/>
              </a:rPr>
              <a:t>Discussion</a:t>
            </a:r>
            <a:endParaRPr lang="en-AU" sz="2800" dirty="0">
              <a:solidFill>
                <a:schemeClr val="bg1"/>
              </a:solidFill>
              <a:latin typeface="Arial" panose="020B0604020202020204" pitchFamily="34" charset="0"/>
              <a:cs typeface="Arial" panose="020B0604020202020204" pitchFamily="34" charset="0"/>
            </a:endParaRPr>
          </a:p>
        </p:txBody>
      </p:sp>
      <p:sp>
        <p:nvSpPr>
          <p:cNvPr id="2" name="Content Placeholder 2">
            <a:extLst>
              <a:ext uri="{FF2B5EF4-FFF2-40B4-BE49-F238E27FC236}">
                <a16:creationId xmlns:a16="http://schemas.microsoft.com/office/drawing/2014/main" id="{F137EA6E-42DB-A9F6-AA3B-A43FE50FE1E7}"/>
              </a:ext>
            </a:extLst>
          </p:cNvPr>
          <p:cNvSpPr>
            <a:spLocks noGrp="1"/>
          </p:cNvSpPr>
          <p:nvPr>
            <p:ph idx="1"/>
          </p:nvPr>
        </p:nvSpPr>
        <p:spPr>
          <a:xfrm>
            <a:off x="603308" y="1775291"/>
            <a:ext cx="10515600" cy="4351338"/>
          </a:xfrm>
        </p:spPr>
        <p:txBody>
          <a:bodyPr>
            <a:normAutofit/>
          </a:bodyPr>
          <a:lstStyle/>
          <a:p>
            <a:pPr marL="0" indent="0">
              <a:lnSpc>
                <a:spcPct val="100000"/>
              </a:lnSpc>
              <a:spcBef>
                <a:spcPts val="0"/>
              </a:spcBef>
              <a:spcAft>
                <a:spcPts val="1200"/>
              </a:spcAft>
              <a:buNone/>
            </a:pPr>
            <a:r>
              <a:rPr lang="en-AU" sz="1800" dirty="0">
                <a:effectLst/>
                <a:latin typeface="Arial" panose="020B0604020202020204" pitchFamily="34" charset="0"/>
                <a:ea typeface="Calibri" panose="020F0502020204030204" pitchFamily="34" charset="0"/>
                <a:cs typeface="Arial" panose="020B0604020202020204" pitchFamily="34" charset="0"/>
              </a:rPr>
              <a:t>In addition,  at a conceptual level the preferences </a:t>
            </a:r>
            <a:br>
              <a:rPr lang="en-AU" sz="1800" dirty="0">
                <a:effectLst/>
                <a:latin typeface="Arial" panose="020B0604020202020204" pitchFamily="34" charset="0"/>
                <a:ea typeface="Calibri" panose="020F0502020204030204" pitchFamily="34" charset="0"/>
                <a:cs typeface="Arial" panose="020B0604020202020204" pitchFamily="34" charset="0"/>
              </a:rPr>
            </a:br>
            <a:r>
              <a:rPr lang="en-AU" sz="1800" dirty="0">
                <a:effectLst/>
                <a:latin typeface="Arial" panose="020B0604020202020204" pitchFamily="34" charset="0"/>
                <a:ea typeface="Calibri" panose="020F0502020204030204" pitchFamily="34" charset="0"/>
                <a:cs typeface="Arial" panose="020B0604020202020204" pitchFamily="34" charset="0"/>
              </a:rPr>
              <a:t>of workers had a communality that spoke to the </a:t>
            </a:r>
            <a:br>
              <a:rPr lang="en-AU" sz="1800" dirty="0">
                <a:effectLst/>
                <a:latin typeface="Arial" panose="020B0604020202020204" pitchFamily="34" charset="0"/>
                <a:ea typeface="Calibri" panose="020F0502020204030204" pitchFamily="34" charset="0"/>
                <a:cs typeface="Arial" panose="020B0604020202020204" pitchFamily="34" charset="0"/>
              </a:rPr>
            </a:br>
            <a:r>
              <a:rPr lang="en-AU" sz="1800" dirty="0">
                <a:effectLst/>
                <a:latin typeface="Arial" panose="020B0604020202020204" pitchFamily="34" charset="0"/>
                <a:ea typeface="Calibri" panose="020F0502020204030204" pitchFamily="34" charset="0"/>
                <a:cs typeface="Arial" panose="020B0604020202020204" pitchFamily="34" charset="0"/>
              </a:rPr>
              <a:t>cumulative impact of their individual actions. </a:t>
            </a:r>
          </a:p>
          <a:p>
            <a:pPr marL="0" indent="0">
              <a:lnSpc>
                <a:spcPct val="100000"/>
              </a:lnSpc>
              <a:spcBef>
                <a:spcPts val="0"/>
              </a:spcBef>
              <a:spcAft>
                <a:spcPts val="1200"/>
              </a:spcAft>
              <a:buNone/>
            </a:pPr>
            <a:r>
              <a:rPr lang="en-AU" sz="1800" dirty="0">
                <a:effectLst/>
                <a:latin typeface="Arial" panose="020B0604020202020204" pitchFamily="34" charset="0"/>
                <a:ea typeface="Calibri" panose="020F0502020204030204" pitchFamily="34" charset="0"/>
                <a:cs typeface="Arial" panose="020B0604020202020204" pitchFamily="34" charset="0"/>
              </a:rPr>
              <a:t>Although individual workers spoke about their </a:t>
            </a:r>
            <a:br>
              <a:rPr lang="en-AU" sz="1800" dirty="0">
                <a:effectLst/>
                <a:latin typeface="Arial" panose="020B0604020202020204" pitchFamily="34" charset="0"/>
                <a:ea typeface="Calibri" panose="020F0502020204030204" pitchFamily="34" charset="0"/>
                <a:cs typeface="Arial" panose="020B0604020202020204" pitchFamily="34" charset="0"/>
              </a:rPr>
            </a:br>
            <a:r>
              <a:rPr lang="en-AU" sz="1800" dirty="0">
                <a:effectLst/>
                <a:latin typeface="Arial" panose="020B0604020202020204" pitchFamily="34" charset="0"/>
                <a:ea typeface="Calibri" panose="020F0502020204030204" pitchFamily="34" charset="0"/>
                <a:cs typeface="Arial" panose="020B0604020202020204" pitchFamily="34" charset="0"/>
              </a:rPr>
              <a:t>choices as individuals and did not give evidence of </a:t>
            </a:r>
            <a:br>
              <a:rPr lang="en-AU" sz="1800" dirty="0">
                <a:effectLst/>
                <a:latin typeface="Arial" panose="020B0604020202020204" pitchFamily="34" charset="0"/>
                <a:ea typeface="Calibri" panose="020F0502020204030204" pitchFamily="34" charset="0"/>
                <a:cs typeface="Arial" panose="020B0604020202020204" pitchFamily="34" charset="0"/>
              </a:rPr>
            </a:br>
            <a:r>
              <a:rPr lang="en-AU" sz="1800" dirty="0">
                <a:effectLst/>
                <a:latin typeface="Arial" panose="020B0604020202020204" pitchFamily="34" charset="0"/>
                <a:ea typeface="Calibri" panose="020F0502020204030204" pitchFamily="34" charset="0"/>
                <a:cs typeface="Arial" panose="020B0604020202020204" pitchFamily="34" charset="0"/>
              </a:rPr>
              <a:t>an awareness of the collective importance of their </a:t>
            </a:r>
            <a:br>
              <a:rPr lang="en-AU" sz="1800" dirty="0">
                <a:effectLst/>
                <a:latin typeface="Arial" panose="020B0604020202020204" pitchFamily="34" charset="0"/>
                <a:ea typeface="Calibri" panose="020F0502020204030204" pitchFamily="34" charset="0"/>
                <a:cs typeface="Arial" panose="020B0604020202020204" pitchFamily="34" charset="0"/>
              </a:rPr>
            </a:br>
            <a:r>
              <a:rPr lang="en-AU" sz="1800" dirty="0">
                <a:effectLst/>
                <a:latin typeface="Arial" panose="020B0604020202020204" pitchFamily="34" charset="0"/>
                <a:ea typeface="Calibri" panose="020F0502020204030204" pitchFamily="34" charset="0"/>
                <a:cs typeface="Arial" panose="020B0604020202020204" pitchFamily="34" charset="0"/>
              </a:rPr>
              <a:t>actions, it is clear that there was such an impact, </a:t>
            </a:r>
            <a:br>
              <a:rPr lang="en-AU" sz="1800" dirty="0">
                <a:effectLst/>
                <a:latin typeface="Arial" panose="020B0604020202020204" pitchFamily="34" charset="0"/>
                <a:ea typeface="Calibri" panose="020F0502020204030204" pitchFamily="34" charset="0"/>
                <a:cs typeface="Arial" panose="020B0604020202020204" pitchFamily="34" charset="0"/>
              </a:rPr>
            </a:br>
            <a:r>
              <a:rPr lang="en-AU" sz="1800" dirty="0">
                <a:effectLst/>
                <a:latin typeface="Arial" panose="020B0604020202020204" pitchFamily="34" charset="0"/>
                <a:ea typeface="Calibri" panose="020F0502020204030204" pitchFamily="34" charset="0"/>
                <a:cs typeface="Arial" panose="020B0604020202020204" pitchFamily="34" charset="0"/>
              </a:rPr>
              <a:t>as reflected in nationally and regionally significant </a:t>
            </a:r>
            <a:br>
              <a:rPr lang="en-AU" sz="1800" dirty="0">
                <a:effectLst/>
                <a:latin typeface="Arial" panose="020B0604020202020204" pitchFamily="34" charset="0"/>
                <a:ea typeface="Calibri" panose="020F0502020204030204" pitchFamily="34" charset="0"/>
                <a:cs typeface="Arial" panose="020B0604020202020204" pitchFamily="34" charset="0"/>
              </a:rPr>
            </a:br>
            <a:r>
              <a:rPr lang="en-AU" sz="1800" dirty="0">
                <a:effectLst/>
                <a:latin typeface="Arial" panose="020B0604020202020204" pitchFamily="34" charset="0"/>
                <a:ea typeface="Calibri" panose="020F0502020204030204" pitchFamily="34" charset="0"/>
                <a:cs typeface="Arial" panose="020B0604020202020204" pitchFamily="34" charset="0"/>
              </a:rPr>
              <a:t>skills shortages. </a:t>
            </a:r>
          </a:p>
          <a:p>
            <a:pPr marL="0" indent="0">
              <a:lnSpc>
                <a:spcPct val="100000"/>
              </a:lnSpc>
              <a:spcBef>
                <a:spcPts val="0"/>
              </a:spcBef>
              <a:spcAft>
                <a:spcPts val="1200"/>
              </a:spcAft>
              <a:buNone/>
            </a:pPr>
            <a:r>
              <a:rPr lang="en-AU" sz="1800" dirty="0" err="1">
                <a:latin typeface="Arial" panose="020B0604020202020204" pitchFamily="34" charset="0"/>
                <a:ea typeface="Calibri" panose="020F0502020204030204" pitchFamily="34" charset="0"/>
                <a:cs typeface="Arial" panose="020B0604020202020204" pitchFamily="34" charset="0"/>
              </a:rPr>
              <a:t>E</a:t>
            </a:r>
            <a:r>
              <a:rPr lang="en-AU" sz="1800" dirty="0" err="1">
                <a:effectLst/>
                <a:latin typeface="Arial" panose="020B0604020202020204" pitchFamily="34" charset="0"/>
                <a:ea typeface="Calibri" panose="020F0502020204030204" pitchFamily="34" charset="0"/>
                <a:cs typeface="Arial" panose="020B0604020202020204" pitchFamily="34" charset="0"/>
              </a:rPr>
              <a:t>hat</a:t>
            </a:r>
            <a:r>
              <a:rPr lang="en-AU" sz="1800" dirty="0">
                <a:effectLst/>
                <a:latin typeface="Arial" panose="020B0604020202020204" pitchFamily="34" charset="0"/>
                <a:ea typeface="Calibri" panose="020F0502020204030204" pitchFamily="34" charset="0"/>
                <a:cs typeface="Arial" panose="020B0604020202020204" pitchFamily="34" charset="0"/>
              </a:rPr>
              <a:t> was said by respondents– their personal narratives of transition – </a:t>
            </a:r>
            <a:br>
              <a:rPr lang="en-AU" sz="1800" dirty="0">
                <a:effectLst/>
                <a:latin typeface="Arial" panose="020B0604020202020204" pitchFamily="34" charset="0"/>
                <a:ea typeface="Calibri" panose="020F0502020204030204" pitchFamily="34" charset="0"/>
                <a:cs typeface="Arial" panose="020B0604020202020204" pitchFamily="34" charset="0"/>
              </a:rPr>
            </a:br>
            <a:r>
              <a:rPr lang="en-AU" sz="1800" dirty="0">
                <a:effectLst/>
                <a:latin typeface="Arial" panose="020B0604020202020204" pitchFamily="34" charset="0"/>
                <a:ea typeface="Calibri" panose="020F0502020204030204" pitchFamily="34" charset="0"/>
                <a:cs typeface="Arial" panose="020B0604020202020204" pitchFamily="34" charset="0"/>
              </a:rPr>
              <a:t>reflected an agency that is achieved by </a:t>
            </a:r>
            <a:r>
              <a:rPr lang="en-AU" sz="1800" u="sng" dirty="0">
                <a:effectLst/>
                <a:latin typeface="Arial" panose="020B0604020202020204" pitchFamily="34" charset="0"/>
                <a:ea typeface="Calibri" panose="020F0502020204030204" pitchFamily="34" charset="0"/>
                <a:cs typeface="Arial" panose="020B0604020202020204" pitchFamily="34" charset="0"/>
              </a:rPr>
              <a:t>declining opportunities </a:t>
            </a:r>
            <a:r>
              <a:rPr lang="en-AU" sz="1800" dirty="0">
                <a:effectLst/>
                <a:latin typeface="Arial" panose="020B0604020202020204" pitchFamily="34" charset="0"/>
                <a:ea typeface="Calibri" panose="020F0502020204030204" pitchFamily="34" charset="0"/>
                <a:cs typeface="Arial" panose="020B0604020202020204" pitchFamily="34" charset="0"/>
              </a:rPr>
              <a:t>that did not meet their </a:t>
            </a:r>
            <a:br>
              <a:rPr lang="en-AU" sz="1800" dirty="0">
                <a:effectLst/>
                <a:latin typeface="Arial" panose="020B0604020202020204" pitchFamily="34" charset="0"/>
                <a:ea typeface="Calibri" panose="020F0502020204030204" pitchFamily="34" charset="0"/>
                <a:cs typeface="Arial" panose="020B0604020202020204" pitchFamily="34" charset="0"/>
              </a:rPr>
            </a:br>
            <a:r>
              <a:rPr lang="en-AU" sz="1800" dirty="0">
                <a:effectLst/>
                <a:latin typeface="Arial" panose="020B0604020202020204" pitchFamily="34" charset="0"/>
                <a:ea typeface="Calibri" panose="020F0502020204030204" pitchFamily="34" charset="0"/>
                <a:cs typeface="Arial" panose="020B0604020202020204" pitchFamily="34" charset="0"/>
              </a:rPr>
              <a:t>expectations. To turn down an opportunity for retraining is impactful, as is the inability </a:t>
            </a:r>
            <a:br>
              <a:rPr lang="en-AU" sz="1800" dirty="0">
                <a:effectLst/>
                <a:latin typeface="Arial" panose="020B0604020202020204" pitchFamily="34" charset="0"/>
                <a:ea typeface="Calibri" panose="020F0502020204030204" pitchFamily="34" charset="0"/>
                <a:cs typeface="Arial" panose="020B0604020202020204" pitchFamily="34" charset="0"/>
              </a:rPr>
            </a:br>
            <a:r>
              <a:rPr lang="en-AU" sz="1800" dirty="0">
                <a:effectLst/>
                <a:latin typeface="Arial" panose="020B0604020202020204" pitchFamily="34" charset="0"/>
                <a:ea typeface="Calibri" panose="020F0502020204030204" pitchFamily="34" charset="0"/>
                <a:cs typeface="Arial" panose="020B0604020202020204" pitchFamily="34" charset="0"/>
              </a:rPr>
              <a:t>to make a decision that would reposition them in the labour market</a:t>
            </a:r>
            <a:endParaRPr lang="en-AU"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298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ABF3613A-A333-4A69-8213-64CBC57682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2814" y="5662149"/>
            <a:ext cx="1701752" cy="833594"/>
          </a:xfrm>
          <a:prstGeom prst="rect">
            <a:avLst/>
          </a:prstGeom>
        </p:spPr>
      </p:pic>
      <p:sp>
        <p:nvSpPr>
          <p:cNvPr id="5" name="Rectangle 4">
            <a:extLst>
              <a:ext uri="{FF2B5EF4-FFF2-40B4-BE49-F238E27FC236}">
                <a16:creationId xmlns:a16="http://schemas.microsoft.com/office/drawing/2014/main" id="{EF42A93E-4396-42F6-B9FF-77B98EE13997}"/>
              </a:ext>
            </a:extLst>
          </p:cNvPr>
          <p:cNvSpPr/>
          <p:nvPr/>
        </p:nvSpPr>
        <p:spPr>
          <a:xfrm>
            <a:off x="636787" y="603682"/>
            <a:ext cx="10892348" cy="8335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067958D0-9D76-4342-A930-28791B8D5C29}"/>
              </a:ext>
            </a:extLst>
          </p:cNvPr>
          <p:cNvSpPr txBox="1">
            <a:spLocks/>
          </p:cNvSpPr>
          <p:nvPr/>
        </p:nvSpPr>
        <p:spPr>
          <a:xfrm>
            <a:off x="840973" y="690037"/>
            <a:ext cx="10407035" cy="6255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n-AU" sz="2800" b="1" dirty="0">
                <a:solidFill>
                  <a:schemeClr val="bg1"/>
                </a:solidFill>
                <a:latin typeface="Arial" panose="020B0604020202020204" pitchFamily="34" charset="0"/>
                <a:ea typeface="Calibri" panose="020F0502020204030204" pitchFamily="34" charset="0"/>
                <a:cs typeface="Arial" panose="020B0604020202020204" pitchFamily="34" charset="0"/>
              </a:rPr>
              <a:t>Conclusion</a:t>
            </a:r>
            <a:endParaRPr lang="en-AU" sz="2800" dirty="0">
              <a:solidFill>
                <a:schemeClr val="bg1"/>
              </a:solidFill>
              <a:latin typeface="Arial" panose="020B0604020202020204" pitchFamily="34" charset="0"/>
              <a:cs typeface="Arial" panose="020B0604020202020204" pitchFamily="34" charset="0"/>
            </a:endParaRPr>
          </a:p>
        </p:txBody>
      </p:sp>
      <p:sp>
        <p:nvSpPr>
          <p:cNvPr id="2" name="Content Placeholder 2">
            <a:extLst>
              <a:ext uri="{FF2B5EF4-FFF2-40B4-BE49-F238E27FC236}">
                <a16:creationId xmlns:a16="http://schemas.microsoft.com/office/drawing/2014/main" id="{0DC6A71B-F1C9-6899-C8F1-16C919A6D8D5}"/>
              </a:ext>
            </a:extLst>
          </p:cNvPr>
          <p:cNvSpPr>
            <a:spLocks noGrp="1"/>
          </p:cNvSpPr>
          <p:nvPr>
            <p:ph idx="1"/>
          </p:nvPr>
        </p:nvSpPr>
        <p:spPr>
          <a:xfrm>
            <a:off x="1274430" y="1867570"/>
            <a:ext cx="5705212" cy="4670118"/>
          </a:xfrm>
        </p:spPr>
        <p:txBody>
          <a:bodyPr>
            <a:normAutofit/>
          </a:bodyPr>
          <a:lstStyle/>
          <a:p>
            <a:pPr marL="0" indent="0">
              <a:lnSpc>
                <a:spcPct val="100000"/>
              </a:lnSpc>
              <a:spcBef>
                <a:spcPts val="0"/>
              </a:spcBef>
              <a:spcAft>
                <a:spcPts val="1200"/>
              </a:spcAft>
              <a:buNone/>
            </a:pPr>
            <a:r>
              <a:rPr lang="en-AU" sz="1700" dirty="0">
                <a:latin typeface="Arial" panose="020B0604020202020204" pitchFamily="34" charset="0"/>
                <a:ea typeface="Calibri" panose="020F0502020204030204" pitchFamily="34" charset="0"/>
                <a:cs typeface="Arial" panose="020B0604020202020204" pitchFamily="34" charset="0"/>
              </a:rPr>
              <a:t>T</a:t>
            </a:r>
            <a:r>
              <a:rPr lang="en-AU" sz="1700" dirty="0">
                <a:effectLst/>
                <a:latin typeface="Arial" panose="020B0604020202020204" pitchFamily="34" charset="0"/>
                <a:ea typeface="Calibri" panose="020F0502020204030204" pitchFamily="34" charset="0"/>
                <a:cs typeface="Arial" panose="020B0604020202020204" pitchFamily="34" charset="0"/>
              </a:rPr>
              <a:t>here is clear evidence that workers seek a sense of control – or agency – as they navigate the world of job search and reemployment. They choose jobs closer to home in order to enhance their lives, and through that preference fundamentally shaped the geographic distribution of skills in the labour force. </a:t>
            </a:r>
          </a:p>
          <a:p>
            <a:pPr marL="0" indent="0">
              <a:lnSpc>
                <a:spcPct val="100000"/>
              </a:lnSpc>
              <a:spcBef>
                <a:spcPts val="0"/>
              </a:spcBef>
              <a:spcAft>
                <a:spcPts val="1200"/>
              </a:spcAft>
              <a:buNone/>
            </a:pPr>
            <a:r>
              <a:rPr lang="en-AU" sz="1700" dirty="0">
                <a:latin typeface="Arial" panose="020B0604020202020204" pitchFamily="34" charset="0"/>
                <a:ea typeface="Calibri" panose="020F0502020204030204" pitchFamily="34" charset="0"/>
                <a:cs typeface="Arial" panose="020B0604020202020204" pitchFamily="34" charset="0"/>
              </a:rPr>
              <a:t>W</a:t>
            </a:r>
            <a:r>
              <a:rPr lang="en-AU" sz="1700" dirty="0">
                <a:effectLst/>
                <a:latin typeface="Arial" panose="020B0604020202020204" pitchFamily="34" charset="0"/>
                <a:ea typeface="Calibri" panose="020F0502020204030204" pitchFamily="34" charset="0"/>
                <a:cs typeface="Arial" panose="020B0604020202020204" pitchFamily="34" charset="0"/>
              </a:rPr>
              <a:t>orkers believed in their ability to determine their own employment future, even if that was only able to be expressed by rejecting job offers or reskilling opportunities.  </a:t>
            </a:r>
          </a:p>
          <a:p>
            <a:pPr marL="0" indent="0">
              <a:lnSpc>
                <a:spcPct val="100000"/>
              </a:lnSpc>
              <a:spcBef>
                <a:spcPts val="0"/>
              </a:spcBef>
              <a:spcAft>
                <a:spcPts val="1200"/>
              </a:spcAft>
              <a:buNone/>
            </a:pPr>
            <a:r>
              <a:rPr lang="en-AU" sz="1700" dirty="0">
                <a:effectLst/>
                <a:latin typeface="Arial" panose="020B0604020202020204" pitchFamily="34" charset="0"/>
                <a:ea typeface="Calibri" panose="020F0502020204030204" pitchFamily="34" charset="0"/>
                <a:cs typeface="Arial" panose="020B0604020202020204" pitchFamily="34" charset="0"/>
              </a:rPr>
              <a:t>Second, it is evident from the analysis of how workers described their post auto industry experience that they did not consider the cumulative impact of their decision making, which in aggregate has made the path to a fundamental transformation of these economies </a:t>
            </a:r>
            <a:br>
              <a:rPr lang="en-AU" sz="1700" dirty="0">
                <a:effectLst/>
                <a:latin typeface="Arial" panose="020B0604020202020204" pitchFamily="34" charset="0"/>
                <a:ea typeface="Calibri" panose="020F0502020204030204" pitchFamily="34" charset="0"/>
                <a:cs typeface="Arial" panose="020B0604020202020204" pitchFamily="34" charset="0"/>
              </a:rPr>
            </a:br>
            <a:r>
              <a:rPr lang="en-AU" sz="1700" dirty="0">
                <a:effectLst/>
                <a:latin typeface="Arial" panose="020B0604020202020204" pitchFamily="34" charset="0"/>
                <a:ea typeface="Calibri" panose="020F0502020204030204" pitchFamily="34" charset="0"/>
                <a:cs typeface="Arial" panose="020B0604020202020204" pitchFamily="34" charset="0"/>
              </a:rPr>
              <a:t>more challenging.</a:t>
            </a:r>
          </a:p>
        </p:txBody>
      </p:sp>
      <p:pic>
        <p:nvPicPr>
          <p:cNvPr id="3" name="Picture 2" descr="A picture containing outdoor, fence, gate&#10;&#10;Description automatically generated">
            <a:extLst>
              <a:ext uri="{FF2B5EF4-FFF2-40B4-BE49-F238E27FC236}">
                <a16:creationId xmlns:a16="http://schemas.microsoft.com/office/drawing/2014/main" id="{583EFB2E-33C8-8AC5-8452-F2E30537CE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7872" y="1634306"/>
            <a:ext cx="3811263" cy="3811263"/>
          </a:xfrm>
          <a:prstGeom prst="rect">
            <a:avLst/>
          </a:prstGeom>
        </p:spPr>
      </p:pic>
    </p:spTree>
    <p:extLst>
      <p:ext uri="{BB962C8B-B14F-4D97-AF65-F5344CB8AC3E}">
        <p14:creationId xmlns:p14="http://schemas.microsoft.com/office/powerpoint/2010/main" val="3781282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5CBBFA4F-312F-48A1-885B-90F62DB240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2814" y="5662149"/>
            <a:ext cx="1701752" cy="833594"/>
          </a:xfrm>
          <a:prstGeom prst="rect">
            <a:avLst/>
          </a:prstGeom>
        </p:spPr>
      </p:pic>
      <p:sp>
        <p:nvSpPr>
          <p:cNvPr id="5" name="Rectangle 4">
            <a:extLst>
              <a:ext uri="{FF2B5EF4-FFF2-40B4-BE49-F238E27FC236}">
                <a16:creationId xmlns:a16="http://schemas.microsoft.com/office/drawing/2014/main" id="{17286B3C-FC04-4192-9A83-2AE5A30CF0BD}"/>
              </a:ext>
            </a:extLst>
          </p:cNvPr>
          <p:cNvSpPr/>
          <p:nvPr/>
        </p:nvSpPr>
        <p:spPr>
          <a:xfrm>
            <a:off x="636787" y="603682"/>
            <a:ext cx="10892348" cy="8335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86CBC5FC-873C-4646-B9A8-F8B1D18A02FD}"/>
              </a:ext>
            </a:extLst>
          </p:cNvPr>
          <p:cNvSpPr txBox="1">
            <a:spLocks/>
          </p:cNvSpPr>
          <p:nvPr/>
        </p:nvSpPr>
        <p:spPr>
          <a:xfrm>
            <a:off x="840973" y="690037"/>
            <a:ext cx="10407035" cy="6255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n-AU" sz="2800" b="1" dirty="0">
                <a:solidFill>
                  <a:schemeClr val="bg1"/>
                </a:solidFill>
                <a:latin typeface="Arial" panose="020B0604020202020204" pitchFamily="34" charset="0"/>
                <a:ea typeface="Calibri" panose="020F0502020204030204" pitchFamily="34" charset="0"/>
                <a:cs typeface="Arial" panose="020B0604020202020204" pitchFamily="34" charset="0"/>
              </a:rPr>
              <a:t>Introduction</a:t>
            </a:r>
            <a:endParaRPr lang="en-AU" sz="2800" dirty="0">
              <a:solidFill>
                <a:schemeClr val="bg1"/>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BFA85B81-B5CF-DBD1-2CD0-F499B8728319}"/>
              </a:ext>
            </a:extLst>
          </p:cNvPr>
          <p:cNvSpPr>
            <a:spLocks noGrp="1"/>
          </p:cNvSpPr>
          <p:nvPr>
            <p:ph idx="1"/>
          </p:nvPr>
        </p:nvSpPr>
        <p:spPr>
          <a:xfrm>
            <a:off x="5889071" y="1798938"/>
            <a:ext cx="5433306" cy="4095612"/>
          </a:xfrm>
        </p:spPr>
        <p:txBody>
          <a:bodyPr>
            <a:normAutofit lnSpcReduction="10000"/>
          </a:bodyPr>
          <a:lstStyle/>
          <a:p>
            <a:pPr marL="0" indent="0">
              <a:lnSpc>
                <a:spcPct val="100000"/>
              </a:lnSpc>
              <a:buNone/>
            </a:pPr>
            <a:r>
              <a:rPr lang="en-AU" sz="1700" dirty="0">
                <a:effectLst/>
                <a:latin typeface="Arial" panose="020B0604020202020204" pitchFamily="34" charset="0"/>
                <a:ea typeface="Calibri" panose="020F0502020204030204" pitchFamily="34" charset="0"/>
                <a:cs typeface="Arial" panose="020B0604020202020204" pitchFamily="34" charset="0"/>
              </a:rPr>
              <a:t>This paper addresses debates on the role of agency in shaping the economic future  of regions. </a:t>
            </a:r>
          </a:p>
          <a:p>
            <a:pPr marL="0" indent="0">
              <a:lnSpc>
                <a:spcPct val="100000"/>
              </a:lnSpc>
              <a:buNone/>
            </a:pPr>
            <a:r>
              <a:rPr lang="en-AU" sz="1700" dirty="0">
                <a:effectLst/>
                <a:latin typeface="Arial" panose="020B0604020202020204" pitchFamily="34" charset="0"/>
                <a:ea typeface="Calibri" panose="020F0502020204030204" pitchFamily="34" charset="0"/>
                <a:cs typeface="Arial" panose="020B0604020202020204" pitchFamily="34" charset="0"/>
              </a:rPr>
              <a:t>Scholarship on agency departs from the earlier focus of evolutionary economic geography, which highlighted the role of pre-existing structural conditions. </a:t>
            </a:r>
          </a:p>
          <a:p>
            <a:pPr marL="0" indent="0">
              <a:lnSpc>
                <a:spcPct val="100000"/>
              </a:lnSpc>
              <a:buNone/>
            </a:pPr>
            <a:r>
              <a:rPr lang="en-AU" sz="1700" dirty="0">
                <a:effectLst/>
                <a:latin typeface="Arial" panose="020B0604020202020204" pitchFamily="34" charset="0"/>
                <a:ea typeface="Calibri" panose="020F0502020204030204" pitchFamily="34" charset="0"/>
                <a:cs typeface="Arial" panose="020B0604020202020204" pitchFamily="34" charset="0"/>
              </a:rPr>
              <a:t>This </a:t>
            </a:r>
            <a:r>
              <a:rPr lang="en-AU" sz="1700" dirty="0">
                <a:latin typeface="Arial" panose="020B0604020202020204" pitchFamily="34" charset="0"/>
                <a:ea typeface="Calibri" panose="020F0502020204030204" pitchFamily="34" charset="0"/>
                <a:cs typeface="Arial" panose="020B0604020202020204" pitchFamily="34" charset="0"/>
              </a:rPr>
              <a:t>presentation </a:t>
            </a:r>
            <a:r>
              <a:rPr lang="en-AU" sz="1700" dirty="0">
                <a:effectLst/>
                <a:latin typeface="Arial" panose="020B0604020202020204" pitchFamily="34" charset="0"/>
                <a:ea typeface="Calibri" panose="020F0502020204030204" pitchFamily="34" charset="0"/>
                <a:cs typeface="Arial" panose="020B0604020202020204" pitchFamily="34" charset="0"/>
              </a:rPr>
              <a:t>challenges the notion agency is only found in intentional action and is limited to key actors within a region. </a:t>
            </a:r>
          </a:p>
          <a:p>
            <a:pPr marL="0" indent="0">
              <a:lnSpc>
                <a:spcPct val="100000"/>
              </a:lnSpc>
              <a:buNone/>
            </a:pPr>
            <a:r>
              <a:rPr lang="en-AU" sz="1700" dirty="0">
                <a:effectLst/>
                <a:latin typeface="Arial" panose="020B0604020202020204" pitchFamily="34" charset="0"/>
                <a:ea typeface="Calibri" panose="020F0502020204030204" pitchFamily="34" charset="0"/>
                <a:cs typeface="Arial" panose="020B0604020202020204" pitchFamily="34" charset="0"/>
              </a:rPr>
              <a:t>It questions the exclusive focus on the impact of entrepreneurial leaders, place leaders  and government, and identifies agency in the accumulated micro-decisions of multiple decision makers, using the example of workers affected by the closure of Australia’s passenger vehicle industry.</a:t>
            </a:r>
          </a:p>
        </p:txBody>
      </p:sp>
      <p:pic>
        <p:nvPicPr>
          <p:cNvPr id="10" name="Picture 9" descr="A picture containing outdoor, train, sky, water&#10;&#10;Description automatically generated">
            <a:extLst>
              <a:ext uri="{FF2B5EF4-FFF2-40B4-BE49-F238E27FC236}">
                <a16:creationId xmlns:a16="http://schemas.microsoft.com/office/drawing/2014/main" id="{AA395CDD-6F30-E06C-FCC5-1CDDCC1E29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786" y="1866300"/>
            <a:ext cx="5014763" cy="3200650"/>
          </a:xfrm>
          <a:prstGeom prst="rect">
            <a:avLst/>
          </a:prstGeom>
        </p:spPr>
      </p:pic>
      <p:sp>
        <p:nvSpPr>
          <p:cNvPr id="11" name="TextBox 10">
            <a:extLst>
              <a:ext uri="{FF2B5EF4-FFF2-40B4-BE49-F238E27FC236}">
                <a16:creationId xmlns:a16="http://schemas.microsoft.com/office/drawing/2014/main" id="{D96C2C7E-B165-FFF4-2324-E898E3D161D2}"/>
              </a:ext>
            </a:extLst>
          </p:cNvPr>
          <p:cNvSpPr txBox="1"/>
          <p:nvPr/>
        </p:nvSpPr>
        <p:spPr>
          <a:xfrm rot="16200000">
            <a:off x="-1222684" y="3319873"/>
            <a:ext cx="3480047" cy="184666"/>
          </a:xfrm>
          <a:prstGeom prst="rect">
            <a:avLst/>
          </a:prstGeom>
          <a:noFill/>
        </p:spPr>
        <p:txBody>
          <a:bodyPr wrap="square" rtlCol="0">
            <a:spAutoFit/>
          </a:bodyPr>
          <a:lstStyle/>
          <a:p>
            <a:r>
              <a:rPr lang="en-AU" sz="600" dirty="0">
                <a:effectLst/>
                <a:latin typeface="Arial" panose="020B0604020202020204" pitchFamily="34" charset="0"/>
                <a:ea typeface="Calibri" panose="020F0502020204030204" pitchFamily="34" charset="0"/>
                <a:cs typeface="Arial" panose="020B0604020202020204" pitchFamily="34" charset="0"/>
              </a:rPr>
              <a:t>PHOTOS: SANDY HORNE</a:t>
            </a:r>
            <a:endParaRPr lang="en-US" sz="600" dirty="0"/>
          </a:p>
        </p:txBody>
      </p:sp>
    </p:spTree>
    <p:extLst>
      <p:ext uri="{BB962C8B-B14F-4D97-AF65-F5344CB8AC3E}">
        <p14:creationId xmlns:p14="http://schemas.microsoft.com/office/powerpoint/2010/main" val="1136639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ABF3613A-A333-4A69-8213-64CBC57682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2814" y="5662149"/>
            <a:ext cx="1701752" cy="833594"/>
          </a:xfrm>
          <a:prstGeom prst="rect">
            <a:avLst/>
          </a:prstGeom>
        </p:spPr>
      </p:pic>
      <p:sp>
        <p:nvSpPr>
          <p:cNvPr id="5" name="Rectangle 4">
            <a:extLst>
              <a:ext uri="{FF2B5EF4-FFF2-40B4-BE49-F238E27FC236}">
                <a16:creationId xmlns:a16="http://schemas.microsoft.com/office/drawing/2014/main" id="{EF42A93E-4396-42F6-B9FF-77B98EE13997}"/>
              </a:ext>
            </a:extLst>
          </p:cNvPr>
          <p:cNvSpPr/>
          <p:nvPr/>
        </p:nvSpPr>
        <p:spPr>
          <a:xfrm>
            <a:off x="636787" y="603682"/>
            <a:ext cx="10892348" cy="8335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067958D0-9D76-4342-A930-28791B8D5C29}"/>
              </a:ext>
            </a:extLst>
          </p:cNvPr>
          <p:cNvSpPr txBox="1">
            <a:spLocks/>
          </p:cNvSpPr>
          <p:nvPr/>
        </p:nvSpPr>
        <p:spPr>
          <a:xfrm>
            <a:off x="840973" y="690037"/>
            <a:ext cx="10407035" cy="6255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n-AU" sz="2800" b="1" dirty="0">
                <a:solidFill>
                  <a:schemeClr val="bg1"/>
                </a:solidFill>
                <a:latin typeface="Arial" panose="020B0604020202020204" pitchFamily="34" charset="0"/>
                <a:ea typeface="Calibri" panose="020F0502020204030204" pitchFamily="34" charset="0"/>
                <a:cs typeface="Arial" panose="020B0604020202020204" pitchFamily="34" charset="0"/>
              </a:rPr>
              <a:t>Conclusion</a:t>
            </a:r>
            <a:endParaRPr lang="en-AU" sz="2800" dirty="0">
              <a:solidFill>
                <a:schemeClr val="bg1"/>
              </a:solidFill>
              <a:latin typeface="Arial" panose="020B0604020202020204" pitchFamily="34" charset="0"/>
              <a:cs typeface="Arial" panose="020B0604020202020204" pitchFamily="34" charset="0"/>
            </a:endParaRPr>
          </a:p>
        </p:txBody>
      </p:sp>
      <p:sp>
        <p:nvSpPr>
          <p:cNvPr id="2" name="Content Placeholder 2">
            <a:extLst>
              <a:ext uri="{FF2B5EF4-FFF2-40B4-BE49-F238E27FC236}">
                <a16:creationId xmlns:a16="http://schemas.microsoft.com/office/drawing/2014/main" id="{81540E6C-E578-E7DB-A88D-B1236F4A15A5}"/>
              </a:ext>
            </a:extLst>
          </p:cNvPr>
          <p:cNvSpPr>
            <a:spLocks noGrp="1"/>
          </p:cNvSpPr>
          <p:nvPr>
            <p:ph idx="1"/>
          </p:nvPr>
        </p:nvSpPr>
        <p:spPr>
          <a:xfrm>
            <a:off x="997591" y="1783680"/>
            <a:ext cx="10252046" cy="4351338"/>
          </a:xfrm>
        </p:spPr>
        <p:txBody>
          <a:bodyPr>
            <a:normAutofit/>
          </a:bodyPr>
          <a:lstStyle/>
          <a:p>
            <a:pPr marL="0" indent="0">
              <a:lnSpc>
                <a:spcPct val="100000"/>
              </a:lnSpc>
              <a:spcAft>
                <a:spcPts val="800"/>
              </a:spcAft>
              <a:buNone/>
            </a:pPr>
            <a:r>
              <a:rPr lang="en-AU" sz="1800" dirty="0">
                <a:effectLst/>
                <a:latin typeface="Arial" panose="020B0604020202020204" pitchFamily="34" charset="0"/>
                <a:ea typeface="Calibri" panose="020F0502020204030204" pitchFamily="34" charset="0"/>
                <a:cs typeface="Arial" panose="020B0604020202020204" pitchFamily="34" charset="0"/>
              </a:rPr>
              <a:t>From the perspective of a positive regional transformation, former auto employees made </a:t>
            </a:r>
            <a:br>
              <a:rPr lang="en-AU" sz="1800" dirty="0">
                <a:effectLst/>
                <a:latin typeface="Arial" panose="020B0604020202020204" pitchFamily="34" charset="0"/>
                <a:ea typeface="Calibri" panose="020F0502020204030204" pitchFamily="34" charset="0"/>
                <a:cs typeface="Arial" panose="020B0604020202020204" pitchFamily="34" charset="0"/>
              </a:rPr>
            </a:br>
            <a:r>
              <a:rPr lang="en-AU" sz="1800" dirty="0">
                <a:effectLst/>
                <a:latin typeface="Arial" panose="020B0604020202020204" pitchFamily="34" charset="0"/>
                <a:ea typeface="Calibri" panose="020F0502020204030204" pitchFamily="34" charset="0"/>
                <a:cs typeface="Arial" panose="020B0604020202020204" pitchFamily="34" charset="0"/>
              </a:rPr>
              <a:t>sub-optimal decisions, and did so because of the institutional context within which decisions </a:t>
            </a:r>
            <a:br>
              <a:rPr lang="en-AU" sz="1800" dirty="0">
                <a:effectLst/>
                <a:latin typeface="Arial" panose="020B0604020202020204" pitchFamily="34" charset="0"/>
                <a:ea typeface="Calibri" panose="020F0502020204030204" pitchFamily="34" charset="0"/>
                <a:cs typeface="Arial" panose="020B0604020202020204" pitchFamily="34" charset="0"/>
              </a:rPr>
            </a:br>
            <a:r>
              <a:rPr lang="en-AU" sz="1800" dirty="0">
                <a:effectLst/>
                <a:latin typeface="Arial" panose="020B0604020202020204" pitchFamily="34" charset="0"/>
                <a:ea typeface="Calibri" panose="020F0502020204030204" pitchFamily="34" charset="0"/>
                <a:cs typeface="Arial" panose="020B0604020202020204" pitchFamily="34" charset="0"/>
              </a:rPr>
              <a:t>were made. </a:t>
            </a:r>
          </a:p>
          <a:p>
            <a:pPr marL="457200" lvl="1" indent="0">
              <a:lnSpc>
                <a:spcPct val="100000"/>
              </a:lnSpc>
              <a:spcAft>
                <a:spcPts val="800"/>
              </a:spcAft>
              <a:buNone/>
            </a:pPr>
            <a:r>
              <a:rPr lang="en-AU" sz="1600" dirty="0">
                <a:effectLst/>
                <a:latin typeface="Arial" panose="020B0604020202020204" pitchFamily="34" charset="0"/>
                <a:ea typeface="Calibri" panose="020F0502020204030204" pitchFamily="34" charset="0"/>
                <a:cs typeface="Arial" panose="020B0604020202020204" pitchFamily="34" charset="0"/>
              </a:rPr>
              <a:t>These workers became actors giving life to a form of agency, but did so without an intention of </a:t>
            </a:r>
            <a:br>
              <a:rPr lang="en-AU" sz="1600" dirty="0">
                <a:effectLst/>
                <a:latin typeface="Arial" panose="020B0604020202020204" pitchFamily="34" charset="0"/>
                <a:ea typeface="Calibri" panose="020F0502020204030204" pitchFamily="34" charset="0"/>
                <a:cs typeface="Arial" panose="020B0604020202020204" pitchFamily="34" charset="0"/>
              </a:rPr>
            </a:br>
            <a:r>
              <a:rPr lang="en-AU" sz="1600" dirty="0">
                <a:effectLst/>
                <a:latin typeface="Arial" panose="020B0604020202020204" pitchFamily="34" charset="0"/>
                <a:ea typeface="Calibri" panose="020F0502020204030204" pitchFamily="34" charset="0"/>
                <a:cs typeface="Arial" panose="020B0604020202020204" pitchFamily="34" charset="0"/>
              </a:rPr>
              <a:t>bringing about change – they were agents of transformation without a collective purpose or objective. </a:t>
            </a:r>
          </a:p>
          <a:p>
            <a:pPr marL="457200" lvl="1" indent="0">
              <a:lnSpc>
                <a:spcPct val="100000"/>
              </a:lnSpc>
              <a:spcAft>
                <a:spcPts val="800"/>
              </a:spcAft>
              <a:buNone/>
            </a:pPr>
            <a:r>
              <a:rPr lang="en-AU" sz="1600" dirty="0">
                <a:effectLst/>
                <a:latin typeface="Arial" panose="020B0604020202020204" pitchFamily="34" charset="0"/>
                <a:ea typeface="Calibri" panose="020F0502020204030204" pitchFamily="34" charset="0"/>
                <a:cs typeface="Arial" panose="020B0604020202020204" pitchFamily="34" charset="0"/>
              </a:rPr>
              <a:t>This observation challenges current conceptualisations of agency within the literature and calls </a:t>
            </a:r>
            <a:br>
              <a:rPr lang="en-AU" sz="1600" dirty="0">
                <a:effectLst/>
                <a:latin typeface="Arial" panose="020B0604020202020204" pitchFamily="34" charset="0"/>
                <a:ea typeface="Calibri" panose="020F0502020204030204" pitchFamily="34" charset="0"/>
                <a:cs typeface="Arial" panose="020B0604020202020204" pitchFamily="34" charset="0"/>
              </a:rPr>
            </a:br>
            <a:r>
              <a:rPr lang="en-AU" sz="1600" dirty="0">
                <a:effectLst/>
                <a:latin typeface="Arial" panose="020B0604020202020204" pitchFamily="34" charset="0"/>
                <a:ea typeface="Calibri" panose="020F0502020204030204" pitchFamily="34" charset="0"/>
                <a:cs typeface="Arial" panose="020B0604020202020204" pitchFamily="34" charset="0"/>
              </a:rPr>
              <a:t>for a more nuanced understanding of the relationship between agency and those factors labelled </a:t>
            </a:r>
            <a:br>
              <a:rPr lang="en-AU" sz="1600" dirty="0">
                <a:effectLst/>
                <a:latin typeface="Arial" panose="020B0604020202020204" pitchFamily="34" charset="0"/>
                <a:ea typeface="Calibri" panose="020F0502020204030204" pitchFamily="34" charset="0"/>
                <a:cs typeface="Arial" panose="020B0604020202020204" pitchFamily="34" charset="0"/>
              </a:rPr>
            </a:br>
            <a:r>
              <a:rPr lang="en-AU" sz="1600" dirty="0">
                <a:effectLst/>
                <a:latin typeface="Arial" panose="020B0604020202020204" pitchFamily="34" charset="0"/>
                <a:ea typeface="Calibri" panose="020F0502020204030204" pitchFamily="34" charset="0"/>
                <a:cs typeface="Arial" panose="020B0604020202020204" pitchFamily="34" charset="0"/>
              </a:rPr>
              <a:t>as ‘pre-existing’ conditions in the established EEG literature.</a:t>
            </a:r>
          </a:p>
          <a:p>
            <a:pPr marL="0" indent="0">
              <a:lnSpc>
                <a:spcPct val="100000"/>
              </a:lnSpc>
              <a:spcAft>
                <a:spcPts val="800"/>
              </a:spcAft>
              <a:buNone/>
            </a:pPr>
            <a:r>
              <a:rPr lang="en-AU" sz="1800" dirty="0">
                <a:effectLst/>
                <a:latin typeface="Arial" panose="020B0604020202020204" pitchFamily="34" charset="0"/>
                <a:ea typeface="Calibri" panose="020F0502020204030204" pitchFamily="34" charset="0"/>
                <a:cs typeface="Arial" panose="020B0604020202020204" pitchFamily="34" charset="0"/>
              </a:rPr>
              <a:t>The literature tends to ascribe causality to structural process because of the absence of insight into the micro-decisions of individuals, households or other key populations. Qualitative analysis of </a:t>
            </a:r>
            <a:br>
              <a:rPr lang="en-AU" sz="1800" dirty="0">
                <a:effectLst/>
                <a:latin typeface="Arial" panose="020B0604020202020204" pitchFamily="34" charset="0"/>
                <a:ea typeface="Calibri" panose="020F0502020204030204" pitchFamily="34" charset="0"/>
                <a:cs typeface="Arial" panose="020B0604020202020204" pitchFamily="34" charset="0"/>
              </a:rPr>
            </a:br>
            <a:r>
              <a:rPr lang="en-AU" sz="1800" dirty="0">
                <a:effectLst/>
                <a:latin typeface="Arial" panose="020B0604020202020204" pitchFamily="34" charset="0"/>
                <a:ea typeface="Calibri" panose="020F0502020204030204" pitchFamily="34" charset="0"/>
                <a:cs typeface="Arial" panose="020B0604020202020204" pitchFamily="34" charset="0"/>
              </a:rPr>
              <a:t>in-depth interviews, however, begins to overcome this limitation by providing insights into these </a:t>
            </a:r>
            <a:br>
              <a:rPr lang="en-AU" sz="1800" dirty="0">
                <a:effectLst/>
                <a:latin typeface="Arial" panose="020B0604020202020204" pitchFamily="34" charset="0"/>
                <a:ea typeface="Calibri" panose="020F0502020204030204" pitchFamily="34" charset="0"/>
                <a:cs typeface="Arial" panose="020B0604020202020204" pitchFamily="34" charset="0"/>
              </a:rPr>
            </a:br>
            <a:r>
              <a:rPr lang="en-AU" sz="1800" dirty="0">
                <a:effectLst/>
                <a:latin typeface="Arial" panose="020B0604020202020204" pitchFamily="34" charset="0"/>
                <a:ea typeface="Calibri" panose="020F0502020204030204" pitchFamily="34" charset="0"/>
                <a:cs typeface="Arial" panose="020B0604020202020204" pitchFamily="34" charset="0"/>
              </a:rPr>
              <a:t>all-important life decisions. They make possible new fields of theorisation and enquiry </a:t>
            </a:r>
            <a:br>
              <a:rPr lang="en-AU" sz="1800" dirty="0">
                <a:effectLst/>
                <a:latin typeface="Arial" panose="020B0604020202020204" pitchFamily="34" charset="0"/>
                <a:ea typeface="Calibri" panose="020F0502020204030204" pitchFamily="34" charset="0"/>
                <a:cs typeface="Arial" panose="020B0604020202020204" pitchFamily="34" charset="0"/>
              </a:rPr>
            </a:br>
            <a:r>
              <a:rPr lang="en-AU" sz="1800" dirty="0">
                <a:effectLst/>
                <a:latin typeface="Arial" panose="020B0604020202020204" pitchFamily="34" charset="0"/>
                <a:ea typeface="Calibri" panose="020F0502020204030204" pitchFamily="34" charset="0"/>
                <a:cs typeface="Arial" panose="020B0604020202020204" pitchFamily="34" charset="0"/>
              </a:rPr>
              <a:t>of enduring value to studies of regions and their growth. </a:t>
            </a:r>
          </a:p>
          <a:p>
            <a:pPr marL="0" indent="0">
              <a:lnSpc>
                <a:spcPct val="100000"/>
              </a:lnSpc>
              <a:spcAft>
                <a:spcPts val="800"/>
              </a:spcAft>
              <a:buNone/>
            </a:pPr>
            <a:endParaRPr lang="en-AU"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8688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ABF3613A-A333-4A69-8213-64CBC57682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2814" y="5662149"/>
            <a:ext cx="1701752" cy="833594"/>
          </a:xfrm>
          <a:prstGeom prst="rect">
            <a:avLst/>
          </a:prstGeom>
        </p:spPr>
      </p:pic>
      <p:sp>
        <p:nvSpPr>
          <p:cNvPr id="5" name="Rectangle 4">
            <a:extLst>
              <a:ext uri="{FF2B5EF4-FFF2-40B4-BE49-F238E27FC236}">
                <a16:creationId xmlns:a16="http://schemas.microsoft.com/office/drawing/2014/main" id="{EF42A93E-4396-42F6-B9FF-77B98EE13997}"/>
              </a:ext>
            </a:extLst>
          </p:cNvPr>
          <p:cNvSpPr/>
          <p:nvPr/>
        </p:nvSpPr>
        <p:spPr>
          <a:xfrm>
            <a:off x="636787" y="603682"/>
            <a:ext cx="10892348" cy="8335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067958D0-9D76-4342-A930-28791B8D5C29}"/>
              </a:ext>
            </a:extLst>
          </p:cNvPr>
          <p:cNvSpPr txBox="1">
            <a:spLocks/>
          </p:cNvSpPr>
          <p:nvPr/>
        </p:nvSpPr>
        <p:spPr>
          <a:xfrm>
            <a:off x="840973" y="690037"/>
            <a:ext cx="10407035" cy="6255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n-AU" sz="2800" b="1" dirty="0">
                <a:solidFill>
                  <a:schemeClr val="bg1"/>
                </a:solidFill>
                <a:latin typeface="Arial" panose="020B0604020202020204" pitchFamily="34" charset="0"/>
                <a:ea typeface="Calibri" panose="020F0502020204030204" pitchFamily="34" charset="0"/>
                <a:cs typeface="Arial" panose="020B0604020202020204" pitchFamily="34" charset="0"/>
              </a:rPr>
              <a:t>Conclusion</a:t>
            </a:r>
            <a:endParaRPr lang="en-AU" sz="2800" dirty="0">
              <a:solidFill>
                <a:schemeClr val="bg1"/>
              </a:solidFill>
              <a:latin typeface="Arial" panose="020B0604020202020204" pitchFamily="34" charset="0"/>
              <a:cs typeface="Arial" panose="020B0604020202020204" pitchFamily="34" charset="0"/>
            </a:endParaRPr>
          </a:p>
        </p:txBody>
      </p:sp>
      <p:sp>
        <p:nvSpPr>
          <p:cNvPr id="2" name="Content Placeholder 2">
            <a:extLst>
              <a:ext uri="{FF2B5EF4-FFF2-40B4-BE49-F238E27FC236}">
                <a16:creationId xmlns:a16="http://schemas.microsoft.com/office/drawing/2014/main" id="{81540E6C-E578-E7DB-A88D-B1236F4A15A5}"/>
              </a:ext>
            </a:extLst>
          </p:cNvPr>
          <p:cNvSpPr>
            <a:spLocks noGrp="1"/>
          </p:cNvSpPr>
          <p:nvPr>
            <p:ph idx="1"/>
          </p:nvPr>
        </p:nvSpPr>
        <p:spPr>
          <a:xfrm>
            <a:off x="997591" y="1783680"/>
            <a:ext cx="10252046" cy="4351338"/>
          </a:xfrm>
        </p:spPr>
        <p:txBody>
          <a:bodyPr>
            <a:normAutofit/>
          </a:bodyPr>
          <a:lstStyle/>
          <a:p>
            <a:pPr marL="0" indent="0">
              <a:lnSpc>
                <a:spcPct val="100000"/>
              </a:lnSpc>
              <a:spcAft>
                <a:spcPts val="800"/>
              </a:spcAft>
              <a:buNone/>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perhaps we are rediscovering the insights of the past:</a:t>
            </a:r>
          </a:p>
          <a:p>
            <a:pPr marL="0" indent="0">
              <a:lnSpc>
                <a:spcPct val="100000"/>
              </a:lnSpc>
              <a:spcAft>
                <a:spcPts val="800"/>
              </a:spcAft>
              <a:buNone/>
            </a:pPr>
            <a:endParaRPr lang="en-AU"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spcAft>
                <a:spcPts val="800"/>
              </a:spcAft>
              <a:buNone/>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much of social life is a result of the unintended consequences of the cumulative actions of large 	numbers of past and present actors…Individuals may be unaware of all the causes of their 	behaviour, and intentions may form only a portion of the explanation of action. However, we 	suggest that macroscale social structures should be precisely defined, that they do not have 	autonomy or an existence that is not ultimately reducible to cumulative human actions and 	interactions, and that the processes linking structure or context and individual or social action 	need to be carefully specified (Duncan &amp; Ley 1982 p 32). </a:t>
            </a:r>
            <a:endParaRPr lang="en-AU" sz="1800" dirty="0">
              <a:solidFill>
                <a:srgbClr val="000000"/>
              </a:solidFill>
              <a:effectLst/>
              <a:latin typeface="Code"/>
              <a:ea typeface="Calibri" panose="020F0502020204030204" pitchFamily="34" charset="0"/>
              <a:cs typeface="Calibri" panose="020F0502020204030204" pitchFamily="34" charset="0"/>
            </a:endParaRPr>
          </a:p>
          <a:p>
            <a:pPr marL="0" indent="0">
              <a:lnSpc>
                <a:spcPct val="100000"/>
              </a:lnSpc>
              <a:spcAft>
                <a:spcPts val="800"/>
              </a:spcAft>
              <a:buNone/>
            </a:pPr>
            <a:endParaRPr lang="en-AU"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1052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ows of solar panels on a hill&#10;&#10;Description automatically generated with medium confidence">
            <a:extLst>
              <a:ext uri="{FF2B5EF4-FFF2-40B4-BE49-F238E27FC236}">
                <a16:creationId xmlns:a16="http://schemas.microsoft.com/office/drawing/2014/main" id="{0E620FA9-D5C0-B819-AA7A-5E1AA7A640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9755" y="-28953"/>
            <a:ext cx="3653440" cy="5473408"/>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id="{ABF3613A-A333-4A69-8213-64CBC57682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2814" y="5662149"/>
            <a:ext cx="1701752" cy="833594"/>
          </a:xfrm>
          <a:prstGeom prst="rect">
            <a:avLst/>
          </a:prstGeom>
        </p:spPr>
      </p:pic>
      <p:sp>
        <p:nvSpPr>
          <p:cNvPr id="5" name="Rectangle 4">
            <a:extLst>
              <a:ext uri="{FF2B5EF4-FFF2-40B4-BE49-F238E27FC236}">
                <a16:creationId xmlns:a16="http://schemas.microsoft.com/office/drawing/2014/main" id="{EF42A93E-4396-42F6-B9FF-77B98EE13997}"/>
              </a:ext>
            </a:extLst>
          </p:cNvPr>
          <p:cNvSpPr/>
          <p:nvPr/>
        </p:nvSpPr>
        <p:spPr>
          <a:xfrm>
            <a:off x="636787" y="603682"/>
            <a:ext cx="10892348" cy="8335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067958D0-9D76-4342-A930-28791B8D5C29}"/>
              </a:ext>
            </a:extLst>
          </p:cNvPr>
          <p:cNvSpPr txBox="1">
            <a:spLocks/>
          </p:cNvSpPr>
          <p:nvPr/>
        </p:nvSpPr>
        <p:spPr>
          <a:xfrm>
            <a:off x="840973" y="690037"/>
            <a:ext cx="10407035" cy="6255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n-AU" sz="2800" b="1" dirty="0">
                <a:solidFill>
                  <a:schemeClr val="bg1"/>
                </a:solidFill>
                <a:latin typeface="Arial" panose="020B0604020202020204" pitchFamily="34" charset="0"/>
                <a:ea typeface="Calibri" panose="020F0502020204030204" pitchFamily="34" charset="0"/>
                <a:cs typeface="Arial" panose="020B0604020202020204" pitchFamily="34" charset="0"/>
              </a:rPr>
              <a:t>Conclusion</a:t>
            </a:r>
            <a:endParaRPr lang="en-AU" sz="2800" dirty="0">
              <a:solidFill>
                <a:schemeClr val="bg1"/>
              </a:solidFill>
              <a:latin typeface="Arial" panose="020B0604020202020204" pitchFamily="34" charset="0"/>
              <a:cs typeface="Arial" panose="020B0604020202020204" pitchFamily="34" charset="0"/>
            </a:endParaRPr>
          </a:p>
        </p:txBody>
      </p:sp>
      <p:sp>
        <p:nvSpPr>
          <p:cNvPr id="2" name="Content Placeholder 2">
            <a:extLst>
              <a:ext uri="{FF2B5EF4-FFF2-40B4-BE49-F238E27FC236}">
                <a16:creationId xmlns:a16="http://schemas.microsoft.com/office/drawing/2014/main" id="{83F4279A-3960-C8D0-B246-9066E48AEB2E}"/>
              </a:ext>
            </a:extLst>
          </p:cNvPr>
          <p:cNvSpPr>
            <a:spLocks noGrp="1"/>
          </p:cNvSpPr>
          <p:nvPr>
            <p:ph idx="1"/>
          </p:nvPr>
        </p:nvSpPr>
        <p:spPr>
          <a:xfrm>
            <a:off x="840973" y="1816625"/>
            <a:ext cx="7195680" cy="4351338"/>
          </a:xfrm>
        </p:spPr>
        <p:txBody>
          <a:bodyPr>
            <a:normAutofit/>
          </a:bodyPr>
          <a:lstStyle/>
          <a:p>
            <a:pPr marL="0" indent="0">
              <a:lnSpc>
                <a:spcPct val="100000"/>
              </a:lnSpc>
              <a:spcBef>
                <a:spcPts val="0"/>
              </a:spcBef>
              <a:spcAft>
                <a:spcPts val="800"/>
              </a:spcAft>
              <a:buNone/>
            </a:pPr>
            <a:r>
              <a:rPr lang="en-AU" sz="1800" dirty="0">
                <a:effectLst/>
                <a:latin typeface="Arial" panose="020B0604020202020204" pitchFamily="34" charset="0"/>
                <a:ea typeface="Calibri" panose="020F0502020204030204" pitchFamily="34" charset="0"/>
                <a:cs typeface="Arial" panose="020B0604020202020204" pitchFamily="34" charset="0"/>
              </a:rPr>
              <a:t>Finally, it is worth reflecting on the broader epistemology and methodological positioning of agency-related research within the broad field of regional studies. </a:t>
            </a:r>
          </a:p>
          <a:p>
            <a:pPr lvl="1">
              <a:lnSpc>
                <a:spcPct val="100000"/>
              </a:lnSpc>
              <a:spcAft>
                <a:spcPts val="800"/>
              </a:spcAft>
              <a:buFont typeface="Wingdings" panose="05000000000000000000" pitchFamily="2" charset="2"/>
              <a:buChar char="§"/>
            </a:pPr>
            <a:r>
              <a:rPr lang="en-AU" sz="1800" dirty="0">
                <a:effectLst/>
                <a:latin typeface="Arial" panose="020B0604020202020204" pitchFamily="34" charset="0"/>
                <a:ea typeface="Calibri" panose="020F0502020204030204" pitchFamily="34" charset="0"/>
                <a:cs typeface="Arial" panose="020B0604020202020204" pitchFamily="34" charset="0"/>
              </a:rPr>
              <a:t>With some notable exceptions (Blažek et al. 2021; Bellandi et al. 2021), much of the literature has focussed on case studies of success – places where economic transformation has emerged, through what are now well-understood processes. </a:t>
            </a:r>
          </a:p>
          <a:p>
            <a:pPr lvl="1">
              <a:lnSpc>
                <a:spcPct val="100000"/>
              </a:lnSpc>
              <a:spcAft>
                <a:spcPts val="800"/>
              </a:spcAft>
              <a:buFont typeface="Wingdings" panose="05000000000000000000" pitchFamily="2" charset="2"/>
              <a:buChar char="§"/>
            </a:pPr>
            <a:r>
              <a:rPr lang="en-AU" sz="1800" dirty="0">
                <a:effectLst/>
                <a:latin typeface="Arial" panose="020B0604020202020204" pitchFamily="34" charset="0"/>
                <a:ea typeface="Calibri" panose="020F0502020204030204" pitchFamily="34" charset="0"/>
                <a:cs typeface="Arial" panose="020B0604020202020204" pitchFamily="34" charset="0"/>
              </a:rPr>
              <a:t>Researchers may learn more about the fundamental processes underpinning the transition of economies and the forging of new industry pathways by focussing on those places that have not moved to a more positive trajectory.</a:t>
            </a:r>
          </a:p>
          <a:p>
            <a:pPr lvl="1">
              <a:lnSpc>
                <a:spcPct val="100000"/>
              </a:lnSpc>
              <a:spcAft>
                <a:spcPts val="800"/>
              </a:spcAft>
              <a:buFont typeface="Wingdings" panose="05000000000000000000" pitchFamily="2" charset="2"/>
              <a:buChar char="§"/>
            </a:pPr>
            <a:r>
              <a:rPr lang="en-AU" sz="1800" dirty="0">
                <a:latin typeface="Arial" panose="020B0604020202020204" pitchFamily="34" charset="0"/>
                <a:cs typeface="Arial" panose="020B0604020202020204" pitchFamily="34" charset="0"/>
              </a:rPr>
              <a:t>We have more to learn from failure and we need to build failure into our theoretical models.</a:t>
            </a:r>
          </a:p>
        </p:txBody>
      </p:sp>
    </p:spTree>
    <p:extLst>
      <p:ext uri="{BB962C8B-B14F-4D97-AF65-F5344CB8AC3E}">
        <p14:creationId xmlns:p14="http://schemas.microsoft.com/office/powerpoint/2010/main" val="3456534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C28EFD99-C07F-49A7-9CDC-468061F696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2814" y="5662149"/>
            <a:ext cx="1701752" cy="833594"/>
          </a:xfrm>
          <a:prstGeom prst="rect">
            <a:avLst/>
          </a:prstGeom>
        </p:spPr>
      </p:pic>
      <p:sp>
        <p:nvSpPr>
          <p:cNvPr id="7" name="Rectangle 6">
            <a:extLst>
              <a:ext uri="{FF2B5EF4-FFF2-40B4-BE49-F238E27FC236}">
                <a16:creationId xmlns:a16="http://schemas.microsoft.com/office/drawing/2014/main" id="{A8E606A4-7780-46A4-AE64-D8E534B4C44B}"/>
              </a:ext>
            </a:extLst>
          </p:cNvPr>
          <p:cNvSpPr/>
          <p:nvPr/>
        </p:nvSpPr>
        <p:spPr>
          <a:xfrm>
            <a:off x="636787" y="603682"/>
            <a:ext cx="10892348" cy="8335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9C6A9766-2CC9-4487-82A0-DDFA0643271C}"/>
              </a:ext>
            </a:extLst>
          </p:cNvPr>
          <p:cNvSpPr txBox="1">
            <a:spLocks/>
          </p:cNvSpPr>
          <p:nvPr/>
        </p:nvSpPr>
        <p:spPr>
          <a:xfrm>
            <a:off x="840973" y="690037"/>
            <a:ext cx="10407035" cy="6255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n-AU" sz="2800" b="1" dirty="0">
                <a:solidFill>
                  <a:schemeClr val="bg1"/>
                </a:solidFill>
                <a:latin typeface="Arial" panose="020B0604020202020204" pitchFamily="34" charset="0"/>
                <a:ea typeface="Calibri" panose="020F0502020204030204" pitchFamily="34" charset="0"/>
                <a:cs typeface="Arial" panose="020B0604020202020204" pitchFamily="34" charset="0"/>
              </a:rPr>
              <a:t>Agency</a:t>
            </a:r>
            <a:endParaRPr lang="en-AU" sz="2800" dirty="0">
              <a:solidFill>
                <a:schemeClr val="bg1"/>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23AFE11B-E83F-911B-F255-3B1B14C8C1C6}"/>
              </a:ext>
            </a:extLst>
          </p:cNvPr>
          <p:cNvSpPr>
            <a:spLocks noGrp="1"/>
          </p:cNvSpPr>
          <p:nvPr>
            <p:ph idx="1"/>
          </p:nvPr>
        </p:nvSpPr>
        <p:spPr>
          <a:xfrm>
            <a:off x="838200" y="1825625"/>
            <a:ext cx="10277213" cy="4351338"/>
          </a:xfrm>
        </p:spPr>
        <p:txBody>
          <a:bodyPr>
            <a:normAutofit/>
          </a:bodyPr>
          <a:lstStyle/>
          <a:p>
            <a:pPr marL="0" indent="0">
              <a:lnSpc>
                <a:spcPct val="100000"/>
              </a:lnSpc>
              <a:spcAft>
                <a:spcPts val="600"/>
              </a:spcAft>
              <a:buNone/>
            </a:pPr>
            <a:r>
              <a:rPr lang="en-AU" sz="1900" dirty="0">
                <a:latin typeface="Arial" panose="020B0604020202020204" pitchFamily="34" charset="0"/>
                <a:ea typeface="Calibri" panose="020F0502020204030204" pitchFamily="34" charset="0"/>
                <a:cs typeface="Arial" panose="020B0604020202020204" pitchFamily="34" charset="0"/>
              </a:rPr>
              <a:t>A</a:t>
            </a:r>
            <a:r>
              <a:rPr lang="en-AU" sz="1900" dirty="0">
                <a:effectLst/>
                <a:latin typeface="Arial" panose="020B0604020202020204" pitchFamily="34" charset="0"/>
                <a:ea typeface="Calibri" panose="020F0502020204030204" pitchFamily="34" charset="0"/>
                <a:cs typeface="Arial" panose="020B0604020202020204" pitchFamily="34" charset="0"/>
              </a:rPr>
              <a:t> flourishing of interest in the question of agency and its capacity to shape the growth trajectories of regions, especially those experiencing externally-induced change (MacKinnon et al. 2019; </a:t>
            </a:r>
            <a:r>
              <a:rPr lang="en-AU" sz="1900" dirty="0" err="1">
                <a:effectLst/>
                <a:latin typeface="Arial" panose="020B0604020202020204" pitchFamily="34" charset="0"/>
                <a:ea typeface="Calibri" panose="020F0502020204030204" pitchFamily="34" charset="0"/>
                <a:cs typeface="Arial" panose="020B0604020202020204" pitchFamily="34" charset="0"/>
              </a:rPr>
              <a:t>Morisson</a:t>
            </a:r>
            <a:r>
              <a:rPr lang="en-AU" sz="1900" dirty="0">
                <a:effectLst/>
                <a:latin typeface="Arial" panose="020B0604020202020204" pitchFamily="34" charset="0"/>
                <a:ea typeface="Calibri" panose="020F0502020204030204" pitchFamily="34" charset="0"/>
                <a:cs typeface="Arial" panose="020B0604020202020204" pitchFamily="34" charset="0"/>
              </a:rPr>
              <a:t> &amp; Mayer 2021; Gong et al. 2022). </a:t>
            </a:r>
          </a:p>
          <a:p>
            <a:pPr marL="0" indent="0">
              <a:lnSpc>
                <a:spcPct val="100000"/>
              </a:lnSpc>
              <a:spcAft>
                <a:spcPts val="1200"/>
              </a:spcAft>
              <a:buNone/>
            </a:pPr>
            <a:r>
              <a:rPr lang="en-AU" sz="1900" dirty="0">
                <a:effectLst/>
                <a:latin typeface="Arial" panose="020B0604020202020204" pitchFamily="34" charset="0"/>
                <a:ea typeface="Calibri" panose="020F0502020204030204" pitchFamily="34" charset="0"/>
                <a:cs typeface="Arial" panose="020B0604020202020204" pitchFamily="34" charset="0"/>
              </a:rPr>
              <a:t>The newly reawakened interest in human agency has been built on the belief it is possible to add analytical leverage to the question of why some regions develop better (or worse) than others, and does so by linking actors to structural processes. </a:t>
            </a:r>
          </a:p>
          <a:p>
            <a:pPr lvl="1">
              <a:lnSpc>
                <a:spcPct val="100000"/>
              </a:lnSpc>
              <a:spcAft>
                <a:spcPts val="600"/>
              </a:spcAft>
              <a:buFont typeface="Wingdings" panose="05000000000000000000" pitchFamily="2" charset="2"/>
              <a:buChar char="§"/>
            </a:pPr>
            <a:r>
              <a:rPr lang="en-AU" sz="1600" dirty="0" err="1">
                <a:effectLst/>
                <a:latin typeface="Arial" panose="020B0604020202020204" pitchFamily="34" charset="0"/>
                <a:ea typeface="Calibri" panose="020F0502020204030204" pitchFamily="34" charset="0"/>
                <a:cs typeface="Arial" panose="020B0604020202020204" pitchFamily="34" charset="0"/>
              </a:rPr>
              <a:t>Emirbayer</a:t>
            </a:r>
            <a:r>
              <a:rPr lang="en-AU" sz="1600" dirty="0">
                <a:effectLst/>
                <a:latin typeface="Arial" panose="020B0604020202020204" pitchFamily="34" charset="0"/>
                <a:ea typeface="Calibri" panose="020F0502020204030204" pitchFamily="34" charset="0"/>
                <a:cs typeface="Arial" panose="020B0604020202020204" pitchFamily="34" charset="0"/>
              </a:rPr>
              <a:t> and </a:t>
            </a:r>
            <a:r>
              <a:rPr lang="en-AU" sz="1600" dirty="0" err="1">
                <a:effectLst/>
                <a:latin typeface="Arial" panose="020B0604020202020204" pitchFamily="34" charset="0"/>
                <a:ea typeface="Calibri" panose="020F0502020204030204" pitchFamily="34" charset="0"/>
                <a:cs typeface="Arial" panose="020B0604020202020204" pitchFamily="34" charset="0"/>
              </a:rPr>
              <a:t>Mische’s</a:t>
            </a:r>
            <a:r>
              <a:rPr lang="en-AU" sz="1600" dirty="0">
                <a:effectLst/>
                <a:latin typeface="Arial" panose="020B0604020202020204" pitchFamily="34" charset="0"/>
                <a:ea typeface="Calibri" panose="020F0502020204030204" pitchFamily="34" charset="0"/>
                <a:cs typeface="Arial" panose="020B0604020202020204" pitchFamily="34" charset="0"/>
              </a:rPr>
              <a:t> (1998) definition of agency as an ‘action or intervention to produce a particular effect’ – enhancing a region’s economic, societal or ecological prosperity. </a:t>
            </a:r>
          </a:p>
          <a:p>
            <a:pPr lvl="1">
              <a:lnSpc>
                <a:spcPct val="100000"/>
              </a:lnSpc>
              <a:buFont typeface="Wingdings" panose="05000000000000000000" pitchFamily="2" charset="2"/>
              <a:buChar char="§"/>
            </a:pPr>
            <a:r>
              <a:rPr lang="en-AU" sz="1600" dirty="0">
                <a:effectLst/>
                <a:latin typeface="Arial" panose="020B0604020202020204" pitchFamily="34" charset="0"/>
                <a:ea typeface="Calibri" panose="020F0502020204030204" pitchFamily="34" charset="0"/>
                <a:cs typeface="Arial" panose="020B0604020202020204" pitchFamily="34" charset="0"/>
              </a:rPr>
              <a:t>Writing on agency has sought to extend the analytical lens from shedding light on the impact of structural factors – such as pre-existing institutions and the history of development in that </a:t>
            </a:r>
            <a:br>
              <a:rPr lang="en-AU" sz="1600" dirty="0">
                <a:effectLst/>
                <a:latin typeface="Arial" panose="020B0604020202020204" pitchFamily="34" charset="0"/>
                <a:ea typeface="Calibri" panose="020F0502020204030204" pitchFamily="34" charset="0"/>
                <a:cs typeface="Arial" panose="020B0604020202020204" pitchFamily="34" charset="0"/>
              </a:rPr>
            </a:br>
            <a:r>
              <a:rPr lang="en-AU" sz="1600" dirty="0">
                <a:effectLst/>
                <a:latin typeface="Arial" panose="020B0604020202020204" pitchFamily="34" charset="0"/>
                <a:ea typeface="Calibri" panose="020F0502020204030204" pitchFamily="34" charset="0"/>
                <a:cs typeface="Arial" panose="020B0604020202020204" pitchFamily="34" charset="0"/>
              </a:rPr>
              <a:t>region – to include insights into the role of individual decisions and behaviours in </a:t>
            </a:r>
            <a:br>
              <a:rPr lang="en-AU" sz="1600" dirty="0">
                <a:effectLst/>
                <a:latin typeface="Arial" panose="020B0604020202020204" pitchFamily="34" charset="0"/>
                <a:ea typeface="Calibri" panose="020F0502020204030204" pitchFamily="34" charset="0"/>
                <a:cs typeface="Arial" panose="020B0604020202020204" pitchFamily="34" charset="0"/>
              </a:rPr>
            </a:br>
            <a:r>
              <a:rPr lang="en-AU" sz="1600" dirty="0">
                <a:effectLst/>
                <a:latin typeface="Arial" panose="020B0604020202020204" pitchFamily="34" charset="0"/>
                <a:ea typeface="Calibri" panose="020F0502020204030204" pitchFamily="34" charset="0"/>
                <a:cs typeface="Arial" panose="020B0604020202020204" pitchFamily="34" charset="0"/>
              </a:rPr>
              <a:t>determining economic outcomes at that scale. </a:t>
            </a:r>
            <a:endParaRPr lang="en-A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2244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1A0EDB98-87D7-471E-B826-FFD46D3AE7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2814" y="5662149"/>
            <a:ext cx="1701752" cy="833594"/>
          </a:xfrm>
          <a:prstGeom prst="rect">
            <a:avLst/>
          </a:prstGeom>
        </p:spPr>
      </p:pic>
      <p:sp>
        <p:nvSpPr>
          <p:cNvPr id="5" name="Rectangle 4">
            <a:extLst>
              <a:ext uri="{FF2B5EF4-FFF2-40B4-BE49-F238E27FC236}">
                <a16:creationId xmlns:a16="http://schemas.microsoft.com/office/drawing/2014/main" id="{9E4DFC48-2E99-4CFB-B71A-0CACA2D92088}"/>
              </a:ext>
            </a:extLst>
          </p:cNvPr>
          <p:cNvSpPr/>
          <p:nvPr/>
        </p:nvSpPr>
        <p:spPr>
          <a:xfrm>
            <a:off x="636787" y="603682"/>
            <a:ext cx="10892348" cy="8335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6FAFBF4C-ECD1-48B8-B733-770CFD6AA473}"/>
              </a:ext>
            </a:extLst>
          </p:cNvPr>
          <p:cNvSpPr txBox="1">
            <a:spLocks/>
          </p:cNvSpPr>
          <p:nvPr/>
        </p:nvSpPr>
        <p:spPr>
          <a:xfrm>
            <a:off x="840973" y="690037"/>
            <a:ext cx="10407035" cy="6255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n-AU" sz="2800" b="1" dirty="0">
                <a:solidFill>
                  <a:schemeClr val="bg1"/>
                </a:solidFill>
                <a:latin typeface="Arial" panose="020B0604020202020204" pitchFamily="34" charset="0"/>
                <a:ea typeface="Calibri" panose="020F0502020204030204" pitchFamily="34" charset="0"/>
                <a:cs typeface="Arial" panose="020B0604020202020204" pitchFamily="34" charset="0"/>
              </a:rPr>
              <a:t>Agency</a:t>
            </a:r>
            <a:endParaRPr lang="en-AU" sz="2800" dirty="0">
              <a:solidFill>
                <a:schemeClr val="bg1"/>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303F318B-6902-D139-7B59-2F72B2A2C7FA}"/>
              </a:ext>
            </a:extLst>
          </p:cNvPr>
          <p:cNvSpPr>
            <a:spLocks noGrp="1"/>
          </p:cNvSpPr>
          <p:nvPr>
            <p:ph idx="1"/>
          </p:nvPr>
        </p:nvSpPr>
        <p:spPr>
          <a:xfrm>
            <a:off x="1367184" y="1831976"/>
            <a:ext cx="9431553" cy="4761772"/>
          </a:xfrm>
        </p:spPr>
        <p:txBody>
          <a:bodyPr>
            <a:normAutofit/>
          </a:bodyPr>
          <a:lstStyle/>
          <a:p>
            <a:pPr>
              <a:lnSpc>
                <a:spcPct val="100000"/>
              </a:lnSpc>
              <a:buFont typeface="Wingdings" panose="05000000000000000000" pitchFamily="2" charset="2"/>
              <a:buChar char="§"/>
            </a:pPr>
            <a:r>
              <a:rPr lang="en-AU" sz="1600" dirty="0">
                <a:effectLst/>
                <a:latin typeface="Arial" panose="020B0604020202020204" pitchFamily="34" charset="0"/>
                <a:ea typeface="Calibri" panose="020F0502020204030204" pitchFamily="34" charset="0"/>
                <a:cs typeface="Arial" panose="020B0604020202020204" pitchFamily="34" charset="0"/>
              </a:rPr>
              <a:t>De Propris and Bailey (2021) have </a:t>
            </a:r>
            <a:r>
              <a:rPr lang="en-AU" sz="1600" dirty="0">
                <a:latin typeface="Arial" panose="020B0604020202020204" pitchFamily="34" charset="0"/>
                <a:ea typeface="Calibri" panose="020F0502020204030204" pitchFamily="34" charset="0"/>
                <a:cs typeface="Arial" panose="020B0604020202020204" pitchFamily="34" charset="0"/>
              </a:rPr>
              <a:t>argued for </a:t>
            </a:r>
            <a:r>
              <a:rPr lang="en-AU" sz="1600" dirty="0">
                <a:effectLst/>
                <a:latin typeface="Arial" panose="020B0604020202020204" pitchFamily="34" charset="0"/>
                <a:ea typeface="Calibri" panose="020F0502020204030204" pitchFamily="34" charset="0"/>
                <a:cs typeface="Arial" panose="020B0604020202020204" pitchFamily="34" charset="0"/>
              </a:rPr>
              <a:t>foundational EEG the evolution of a region is most likely to take place through transition to related industries that use technologies and knowledge already present in that locality, which must be amenable to new applications and further advancement. </a:t>
            </a:r>
          </a:p>
          <a:p>
            <a:pPr>
              <a:lnSpc>
                <a:spcPct val="100000"/>
              </a:lnSpc>
              <a:buFont typeface="Wingdings" panose="05000000000000000000" pitchFamily="2" charset="2"/>
              <a:buChar char="§"/>
            </a:pPr>
            <a:r>
              <a:rPr lang="en-AU" sz="1600" dirty="0">
                <a:effectLst/>
                <a:latin typeface="Arial" panose="020B0604020202020204" pitchFamily="34" charset="0"/>
                <a:ea typeface="Calibri" panose="020F0502020204030204" pitchFamily="34" charset="0"/>
                <a:cs typeface="Arial" panose="020B0604020202020204" pitchFamily="34" charset="0"/>
              </a:rPr>
              <a:t>Put more simply, the history of economic and social development in a region – including the nature and structure of firms in that locality, workforce capacity and </a:t>
            </a:r>
            <a:r>
              <a:rPr lang="en-AU" sz="1600" dirty="0" err="1">
                <a:effectLst/>
                <a:latin typeface="Arial" panose="020B0604020202020204" pitchFamily="34" charset="0"/>
                <a:ea typeface="Calibri" panose="020F0502020204030204" pitchFamily="34" charset="0"/>
                <a:cs typeface="Arial" panose="020B0604020202020204" pitchFamily="34" charset="0"/>
              </a:rPr>
              <a:t>institutionals</a:t>
            </a:r>
            <a:r>
              <a:rPr lang="en-AU" sz="1600" dirty="0">
                <a:effectLst/>
                <a:latin typeface="Arial" panose="020B0604020202020204" pitchFamily="34" charset="0"/>
                <a:ea typeface="Calibri" panose="020F0502020204030204" pitchFamily="34" charset="0"/>
                <a:cs typeface="Arial" panose="020B0604020202020204" pitchFamily="34" charset="0"/>
              </a:rPr>
              <a:t> – determines the probability of further economic development, as well as its nature and composition. </a:t>
            </a:r>
          </a:p>
          <a:p>
            <a:pPr>
              <a:lnSpc>
                <a:spcPct val="100000"/>
              </a:lnSpc>
              <a:buFont typeface="Wingdings" panose="05000000000000000000" pitchFamily="2" charset="2"/>
              <a:buChar char="§"/>
            </a:pPr>
            <a:r>
              <a:rPr lang="en-AU" sz="1600" dirty="0">
                <a:effectLst/>
                <a:latin typeface="Arial" panose="020B0604020202020204" pitchFamily="34" charset="0"/>
                <a:ea typeface="Calibri" panose="020F0502020204030204" pitchFamily="34" charset="0"/>
                <a:cs typeface="Arial" panose="020B0604020202020204" pitchFamily="34" charset="0"/>
              </a:rPr>
              <a:t>This perspective emphasises prior structural conditions, but also implies some places are unable to explore new development pathways</a:t>
            </a:r>
            <a:r>
              <a:rPr lang="en-AU" sz="1600" dirty="0">
                <a:latin typeface="Arial" panose="020B0604020202020204" pitchFamily="34" charset="0"/>
                <a:ea typeface="Calibri" panose="020F0502020204030204" pitchFamily="34" charset="0"/>
                <a:cs typeface="Arial" panose="020B0604020202020204" pitchFamily="34" charset="0"/>
              </a:rPr>
              <a:t> due to </a:t>
            </a:r>
            <a:r>
              <a:rPr lang="en-AU" sz="1600" dirty="0">
                <a:effectLst/>
                <a:latin typeface="Arial" panose="020B0604020202020204" pitchFamily="34" charset="0"/>
                <a:ea typeface="Calibri" panose="020F0502020204030204" pitchFamily="34" charset="0"/>
                <a:cs typeface="Arial" panose="020B0604020202020204" pitchFamily="34" charset="0"/>
              </a:rPr>
              <a:t>limitations embedded in their industrial structure – for example, regions dominated by declining industries – and because of ‘lock in’ due to ‘systemic resistance of the incumbent stakeholders to consider technological change in order to preserve the mature technology’. </a:t>
            </a:r>
          </a:p>
          <a:p>
            <a:pPr>
              <a:lnSpc>
                <a:spcPct val="100000"/>
              </a:lnSpc>
              <a:buFont typeface="Wingdings" panose="05000000000000000000" pitchFamily="2" charset="2"/>
              <a:buChar char="§"/>
            </a:pPr>
            <a:r>
              <a:rPr lang="en-AU" sz="1600" dirty="0">
                <a:latin typeface="Arial" panose="020B0604020202020204" pitchFamily="34" charset="0"/>
                <a:ea typeface="Calibri" panose="020F0502020204030204" pitchFamily="34" charset="0"/>
                <a:cs typeface="Arial" panose="020B0604020202020204" pitchFamily="34" charset="0"/>
              </a:rPr>
              <a:t>P</a:t>
            </a:r>
            <a:r>
              <a:rPr lang="en-AU" sz="1600" dirty="0">
                <a:effectLst/>
                <a:latin typeface="Arial" panose="020B0604020202020204" pitchFamily="34" charset="0"/>
                <a:ea typeface="Calibri" panose="020F0502020204030204" pitchFamily="34" charset="0"/>
                <a:cs typeface="Arial" panose="020B0604020202020204" pitchFamily="34" charset="0"/>
              </a:rPr>
              <a:t>ath dependence makes select future development avenues more probable than others </a:t>
            </a:r>
            <a:br>
              <a:rPr lang="en-AU" sz="1600" dirty="0">
                <a:effectLst/>
                <a:latin typeface="Arial" panose="020B0604020202020204" pitchFamily="34" charset="0"/>
                <a:ea typeface="Calibri" panose="020F0502020204030204" pitchFamily="34" charset="0"/>
                <a:cs typeface="Arial" panose="020B0604020202020204" pitchFamily="34" charset="0"/>
              </a:rPr>
            </a:br>
            <a:r>
              <a:rPr lang="en-AU" sz="1600" dirty="0">
                <a:effectLst/>
                <a:latin typeface="Arial" panose="020B0604020202020204" pitchFamily="34" charset="0"/>
                <a:ea typeface="Calibri" panose="020F0502020204030204" pitchFamily="34" charset="0"/>
                <a:cs typeface="Arial" panose="020B0604020202020204" pitchFamily="34" charset="0"/>
              </a:rPr>
              <a:t>(Grillitsch &amp; </a:t>
            </a:r>
            <a:r>
              <a:rPr lang="en-AU" sz="1600" dirty="0" err="1">
                <a:effectLst/>
                <a:latin typeface="Arial" panose="020B0604020202020204" pitchFamily="34" charset="0"/>
                <a:ea typeface="Calibri" panose="020F0502020204030204" pitchFamily="34" charset="0"/>
                <a:cs typeface="Arial" panose="020B0604020202020204" pitchFamily="34" charset="0"/>
              </a:rPr>
              <a:t>Trippl</a:t>
            </a:r>
            <a:r>
              <a:rPr lang="en-AU" sz="1600" dirty="0">
                <a:effectLst/>
                <a:latin typeface="Arial" panose="020B0604020202020204" pitchFamily="34" charset="0"/>
                <a:ea typeface="Calibri" panose="020F0502020204030204" pitchFamily="34" charset="0"/>
                <a:cs typeface="Arial" panose="020B0604020202020204" pitchFamily="34" charset="0"/>
              </a:rPr>
              <a:t> 2018) but does not determine outcomes (Martin &amp; </a:t>
            </a:r>
            <a:r>
              <a:rPr lang="en-AU" sz="1600" dirty="0" err="1">
                <a:effectLst/>
                <a:latin typeface="Arial" panose="020B0604020202020204" pitchFamily="34" charset="0"/>
                <a:ea typeface="Calibri" panose="020F0502020204030204" pitchFamily="34" charset="0"/>
                <a:cs typeface="Arial" panose="020B0604020202020204" pitchFamily="34" charset="0"/>
              </a:rPr>
              <a:t>Sunley</a:t>
            </a:r>
            <a:r>
              <a:rPr lang="en-AU" sz="1600" dirty="0">
                <a:effectLst/>
                <a:latin typeface="Arial" panose="020B0604020202020204" pitchFamily="34" charset="0"/>
                <a:ea typeface="Calibri" panose="020F0502020204030204" pitchFamily="34" charset="0"/>
                <a:cs typeface="Arial" panose="020B0604020202020204" pitchFamily="34" charset="0"/>
              </a:rPr>
              <a:t> 2006). </a:t>
            </a:r>
            <a:br>
              <a:rPr lang="en-AU" sz="1600" dirty="0">
                <a:effectLst/>
                <a:latin typeface="Arial" panose="020B0604020202020204" pitchFamily="34" charset="0"/>
                <a:ea typeface="Calibri" panose="020F0502020204030204" pitchFamily="34" charset="0"/>
                <a:cs typeface="Arial" panose="020B0604020202020204" pitchFamily="34" charset="0"/>
              </a:rPr>
            </a:br>
            <a:r>
              <a:rPr lang="en-AU" sz="1600" dirty="0">
                <a:effectLst/>
                <a:latin typeface="Arial" panose="020B0604020202020204" pitchFamily="34" charset="0"/>
                <a:ea typeface="Calibri" panose="020F0502020204030204" pitchFamily="34" charset="0"/>
                <a:cs typeface="Arial" panose="020B0604020202020204" pitchFamily="34" charset="0"/>
              </a:rPr>
              <a:t>Therefore, there is a need to examine how the engagement of actors influences the </a:t>
            </a:r>
            <a:br>
              <a:rPr lang="en-AU" sz="1600" dirty="0">
                <a:effectLst/>
                <a:latin typeface="Arial" panose="020B0604020202020204" pitchFamily="34" charset="0"/>
                <a:ea typeface="Calibri" panose="020F0502020204030204" pitchFamily="34" charset="0"/>
                <a:cs typeface="Arial" panose="020B0604020202020204" pitchFamily="34" charset="0"/>
              </a:rPr>
            </a:br>
            <a:r>
              <a:rPr lang="en-AU" sz="1600" dirty="0">
                <a:effectLst/>
                <a:latin typeface="Arial" panose="020B0604020202020204" pitchFamily="34" charset="0"/>
                <a:ea typeface="Calibri" panose="020F0502020204030204" pitchFamily="34" charset="0"/>
                <a:cs typeface="Arial" panose="020B0604020202020204" pitchFamily="34" charset="0"/>
              </a:rPr>
              <a:t>unfolding of events (Hassink, Isaksen, &amp; </a:t>
            </a:r>
            <a:r>
              <a:rPr lang="en-AU" sz="1600" dirty="0" err="1">
                <a:effectLst/>
                <a:latin typeface="Arial" panose="020B0604020202020204" pitchFamily="34" charset="0"/>
                <a:ea typeface="Calibri" panose="020F0502020204030204" pitchFamily="34" charset="0"/>
                <a:cs typeface="Arial" panose="020B0604020202020204" pitchFamily="34" charset="0"/>
              </a:rPr>
              <a:t>Trippl</a:t>
            </a:r>
            <a:r>
              <a:rPr lang="en-AU" sz="1600" dirty="0">
                <a:effectLst/>
                <a:latin typeface="Arial" panose="020B0604020202020204" pitchFamily="34" charset="0"/>
                <a:ea typeface="Calibri" panose="020F0502020204030204" pitchFamily="34" charset="0"/>
                <a:cs typeface="Arial" panose="020B0604020202020204" pitchFamily="34" charset="0"/>
              </a:rPr>
              <a:t> 2019).</a:t>
            </a:r>
          </a:p>
        </p:txBody>
      </p:sp>
    </p:spTree>
    <p:extLst>
      <p:ext uri="{BB962C8B-B14F-4D97-AF65-F5344CB8AC3E}">
        <p14:creationId xmlns:p14="http://schemas.microsoft.com/office/powerpoint/2010/main" val="1387723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4C73107D-2A20-4154-9F80-B5405B1309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2814" y="5662149"/>
            <a:ext cx="1701752" cy="833594"/>
          </a:xfrm>
          <a:prstGeom prst="rect">
            <a:avLst/>
          </a:prstGeom>
        </p:spPr>
      </p:pic>
      <p:sp>
        <p:nvSpPr>
          <p:cNvPr id="5" name="Rectangle 4">
            <a:extLst>
              <a:ext uri="{FF2B5EF4-FFF2-40B4-BE49-F238E27FC236}">
                <a16:creationId xmlns:a16="http://schemas.microsoft.com/office/drawing/2014/main" id="{19227086-4632-462B-8A59-85020290B736}"/>
              </a:ext>
            </a:extLst>
          </p:cNvPr>
          <p:cNvSpPr/>
          <p:nvPr/>
        </p:nvSpPr>
        <p:spPr>
          <a:xfrm>
            <a:off x="636787" y="603682"/>
            <a:ext cx="10892348" cy="8335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30D7BE30-ABBB-450A-91FE-AB9779433758}"/>
              </a:ext>
            </a:extLst>
          </p:cNvPr>
          <p:cNvSpPr txBox="1">
            <a:spLocks/>
          </p:cNvSpPr>
          <p:nvPr/>
        </p:nvSpPr>
        <p:spPr>
          <a:xfrm>
            <a:off x="840973" y="690037"/>
            <a:ext cx="10407035" cy="6255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n-AU" sz="2800" b="1" dirty="0">
                <a:solidFill>
                  <a:schemeClr val="bg1"/>
                </a:solidFill>
                <a:latin typeface="Arial" panose="020B0604020202020204" pitchFamily="34" charset="0"/>
                <a:ea typeface="Calibri" panose="020F0502020204030204" pitchFamily="34" charset="0"/>
                <a:cs typeface="Arial" panose="020B0604020202020204" pitchFamily="34" charset="0"/>
              </a:rPr>
              <a:t>Agency as a the decision to act: Intent </a:t>
            </a:r>
            <a:endParaRPr lang="en-AU" sz="2800" dirty="0">
              <a:solidFill>
                <a:schemeClr val="bg1"/>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FE5C0D5A-4C70-73B9-8827-6AAABB9573F5}"/>
              </a:ext>
            </a:extLst>
          </p:cNvPr>
          <p:cNvSpPr>
            <a:spLocks noGrp="1"/>
          </p:cNvSpPr>
          <p:nvPr>
            <p:ph idx="1"/>
          </p:nvPr>
        </p:nvSpPr>
        <p:spPr>
          <a:xfrm>
            <a:off x="636787" y="1727608"/>
            <a:ext cx="10515600" cy="4891306"/>
          </a:xfrm>
        </p:spPr>
        <p:txBody>
          <a:bodyPr>
            <a:normAutofit/>
          </a:bodyPr>
          <a:lstStyle/>
          <a:p>
            <a:pPr marL="0" indent="0">
              <a:lnSpc>
                <a:spcPct val="100000"/>
              </a:lnSpc>
              <a:spcAft>
                <a:spcPts val="600"/>
              </a:spcAft>
              <a:buNone/>
            </a:pPr>
            <a:r>
              <a:rPr lang="en-AU" sz="1800" dirty="0">
                <a:effectLst/>
                <a:latin typeface="Arial" panose="020B0604020202020204" pitchFamily="34" charset="0"/>
                <a:ea typeface="Calibri" panose="020F0502020204030204" pitchFamily="34" charset="0"/>
                <a:cs typeface="Arial" panose="020B0604020202020204" pitchFamily="34" charset="0"/>
              </a:rPr>
              <a:t>Finally, in the context of regional development, </a:t>
            </a:r>
            <a:br>
              <a:rPr lang="en-AU" sz="1800" dirty="0">
                <a:effectLst/>
                <a:latin typeface="Arial" panose="020B0604020202020204" pitchFamily="34" charset="0"/>
                <a:ea typeface="Calibri" panose="020F0502020204030204" pitchFamily="34" charset="0"/>
                <a:cs typeface="Arial" panose="020B0604020202020204" pitchFamily="34" charset="0"/>
              </a:rPr>
            </a:br>
            <a:r>
              <a:rPr lang="en-AU" sz="1800" dirty="0">
                <a:effectLst/>
                <a:latin typeface="Arial" panose="020B0604020202020204" pitchFamily="34" charset="0"/>
                <a:ea typeface="Calibri" panose="020F0502020204030204" pitchFamily="34" charset="0"/>
                <a:cs typeface="Arial" panose="020B0604020202020204" pitchFamily="34" charset="0"/>
              </a:rPr>
              <a:t>the change agency literature overwhelmingly </a:t>
            </a:r>
            <a:br>
              <a:rPr lang="en-AU" sz="1800" dirty="0">
                <a:effectLst/>
                <a:latin typeface="Arial" panose="020B0604020202020204" pitchFamily="34" charset="0"/>
                <a:ea typeface="Calibri" panose="020F0502020204030204" pitchFamily="34" charset="0"/>
                <a:cs typeface="Arial" panose="020B0604020202020204" pitchFamily="34" charset="0"/>
              </a:rPr>
            </a:br>
            <a:r>
              <a:rPr lang="en-AU" sz="1800" dirty="0">
                <a:effectLst/>
                <a:latin typeface="Arial" panose="020B0604020202020204" pitchFamily="34" charset="0"/>
                <a:ea typeface="Calibri" panose="020F0502020204030204" pitchFamily="34" charset="0"/>
                <a:cs typeface="Arial" panose="020B0604020202020204" pitchFamily="34" charset="0"/>
              </a:rPr>
              <a:t>posits that agency is a quality that sits with </a:t>
            </a:r>
            <a:br>
              <a:rPr lang="en-AU" sz="1800" dirty="0">
                <a:effectLst/>
                <a:latin typeface="Arial" panose="020B0604020202020204" pitchFamily="34" charset="0"/>
                <a:ea typeface="Calibri" panose="020F0502020204030204" pitchFamily="34" charset="0"/>
                <a:cs typeface="Arial" panose="020B0604020202020204" pitchFamily="34" charset="0"/>
              </a:rPr>
            </a:br>
            <a:r>
              <a:rPr lang="en-AU" sz="1800" dirty="0">
                <a:effectLst/>
                <a:latin typeface="Arial" panose="020B0604020202020204" pitchFamily="34" charset="0"/>
                <a:ea typeface="Calibri" panose="020F0502020204030204" pitchFamily="34" charset="0"/>
                <a:cs typeface="Arial" panose="020B0604020202020204" pitchFamily="34" charset="0"/>
              </a:rPr>
              <a:t>those who choose to act and have the power </a:t>
            </a:r>
            <a:br>
              <a:rPr lang="en-AU" sz="1800" dirty="0">
                <a:effectLst/>
                <a:latin typeface="Arial" panose="020B0604020202020204" pitchFamily="34" charset="0"/>
                <a:ea typeface="Calibri" panose="020F0502020204030204" pitchFamily="34" charset="0"/>
                <a:cs typeface="Arial" panose="020B0604020202020204" pitchFamily="34" charset="0"/>
              </a:rPr>
            </a:br>
            <a:r>
              <a:rPr lang="en-AU" sz="1800" dirty="0">
                <a:effectLst/>
                <a:latin typeface="Arial" panose="020B0604020202020204" pitchFamily="34" charset="0"/>
                <a:ea typeface="Calibri" panose="020F0502020204030204" pitchFamily="34" charset="0"/>
                <a:cs typeface="Arial" panose="020B0604020202020204" pitchFamily="34" charset="0"/>
              </a:rPr>
              <a:t>to exert an influence at the regional scale. </a:t>
            </a:r>
            <a:br>
              <a:rPr lang="en-AU" sz="1800" dirty="0">
                <a:effectLst/>
                <a:latin typeface="Arial" panose="020B0604020202020204" pitchFamily="34" charset="0"/>
                <a:ea typeface="Calibri" panose="020F0502020204030204" pitchFamily="34" charset="0"/>
                <a:cs typeface="Arial" panose="020B0604020202020204" pitchFamily="34" charset="0"/>
              </a:rPr>
            </a:br>
            <a:r>
              <a:rPr lang="en-AU" sz="1800" dirty="0">
                <a:effectLst/>
                <a:latin typeface="Arial" panose="020B0604020202020204" pitchFamily="34" charset="0"/>
                <a:ea typeface="Calibri" panose="020F0502020204030204" pitchFamily="34" charset="0"/>
                <a:cs typeface="Arial" panose="020B0604020202020204" pitchFamily="34" charset="0"/>
              </a:rPr>
              <a:t>As Grillitsch et al. (2022 p6) stated </a:t>
            </a:r>
          </a:p>
          <a:p>
            <a:pPr lvl="1" indent="0">
              <a:lnSpc>
                <a:spcPct val="100000"/>
              </a:lnSpc>
              <a:spcAft>
                <a:spcPts val="600"/>
              </a:spcAft>
              <a:buNone/>
            </a:pPr>
            <a:r>
              <a:rPr lang="en-AU" sz="1800" i="1" dirty="0">
                <a:effectLst/>
                <a:latin typeface="Arial" panose="020B0604020202020204" pitchFamily="34" charset="0"/>
                <a:ea typeface="Calibri" panose="020F0502020204030204" pitchFamily="34" charset="0"/>
                <a:cs typeface="Arial" panose="020B0604020202020204" pitchFamily="34" charset="0"/>
              </a:rPr>
              <a:t>agency is best understood as </a:t>
            </a:r>
            <a:br>
              <a:rPr lang="en-AU" sz="1800" i="1" dirty="0">
                <a:effectLst/>
                <a:latin typeface="Arial" panose="020B0604020202020204" pitchFamily="34" charset="0"/>
                <a:ea typeface="Calibri" panose="020F0502020204030204" pitchFamily="34" charset="0"/>
                <a:cs typeface="Arial" panose="020B0604020202020204" pitchFamily="34" charset="0"/>
              </a:rPr>
            </a:br>
            <a:r>
              <a:rPr lang="en-AU" sz="1800" i="1" dirty="0">
                <a:effectLst/>
                <a:latin typeface="Arial" panose="020B0604020202020204" pitchFamily="34" charset="0"/>
                <a:ea typeface="Calibri" panose="020F0502020204030204" pitchFamily="34" charset="0"/>
                <a:cs typeface="Arial" panose="020B0604020202020204" pitchFamily="34" charset="0"/>
              </a:rPr>
              <a:t>distributed between a set of intentional </a:t>
            </a:r>
            <a:br>
              <a:rPr lang="en-AU" sz="1800" i="1" dirty="0">
                <a:effectLst/>
                <a:latin typeface="Arial" panose="020B0604020202020204" pitchFamily="34" charset="0"/>
                <a:ea typeface="Calibri" panose="020F0502020204030204" pitchFamily="34" charset="0"/>
                <a:cs typeface="Arial" panose="020B0604020202020204" pitchFamily="34" charset="0"/>
              </a:rPr>
            </a:br>
            <a:r>
              <a:rPr lang="en-AU" sz="1800" i="1" dirty="0">
                <a:effectLst/>
                <a:latin typeface="Arial" panose="020B0604020202020204" pitchFamily="34" charset="0"/>
                <a:ea typeface="Calibri" panose="020F0502020204030204" pitchFamily="34" charset="0"/>
                <a:cs typeface="Arial" panose="020B0604020202020204" pitchFamily="34" charset="0"/>
              </a:rPr>
              <a:t>actors and a strategic driver for change. </a:t>
            </a:r>
          </a:p>
          <a:p>
            <a:pPr marL="0" indent="0">
              <a:lnSpc>
                <a:spcPct val="100000"/>
              </a:lnSpc>
              <a:spcBef>
                <a:spcPts val="1200"/>
              </a:spcBef>
              <a:spcAft>
                <a:spcPts val="600"/>
              </a:spcAft>
              <a:buNone/>
            </a:pPr>
            <a:r>
              <a:rPr lang="en-AU" sz="1800" dirty="0">
                <a:effectLst/>
                <a:latin typeface="Arial" panose="020B0604020202020204" pitchFamily="34" charset="0"/>
                <a:ea typeface="Calibri" panose="020F0502020204030204" pitchFamily="34" charset="0"/>
                <a:cs typeface="Arial" panose="020B0604020202020204" pitchFamily="34" charset="0"/>
              </a:rPr>
              <a:t>This definition reflects commonly selected units </a:t>
            </a:r>
            <a:br>
              <a:rPr lang="en-AU" sz="1800" dirty="0">
                <a:effectLst/>
                <a:latin typeface="Arial" panose="020B0604020202020204" pitchFamily="34" charset="0"/>
                <a:ea typeface="Calibri" panose="020F0502020204030204" pitchFamily="34" charset="0"/>
                <a:cs typeface="Arial" panose="020B0604020202020204" pitchFamily="34" charset="0"/>
              </a:rPr>
            </a:br>
            <a:r>
              <a:rPr lang="en-AU" sz="1800" dirty="0">
                <a:effectLst/>
                <a:latin typeface="Arial" panose="020B0604020202020204" pitchFamily="34" charset="0"/>
                <a:ea typeface="Calibri" panose="020F0502020204030204" pitchFamily="34" charset="0"/>
                <a:cs typeface="Arial" panose="020B0604020202020204" pitchFamily="34" charset="0"/>
              </a:rPr>
              <a:t>of analysis and implies a high degree of intentionality; </a:t>
            </a:r>
            <a:br>
              <a:rPr lang="en-AU" sz="1800" dirty="0">
                <a:effectLst/>
                <a:latin typeface="Arial" panose="020B0604020202020204" pitchFamily="34" charset="0"/>
                <a:ea typeface="Calibri" panose="020F0502020204030204" pitchFamily="34" charset="0"/>
                <a:cs typeface="Arial" panose="020B0604020202020204" pitchFamily="34" charset="0"/>
              </a:rPr>
            </a:br>
            <a:r>
              <a:rPr lang="en-AU" sz="1800" dirty="0">
                <a:effectLst/>
                <a:latin typeface="Arial" panose="020B0604020202020204" pitchFamily="34" charset="0"/>
                <a:ea typeface="Calibri" panose="020F0502020204030204" pitchFamily="34" charset="0"/>
                <a:cs typeface="Arial" panose="020B0604020202020204" pitchFamily="34" charset="0"/>
              </a:rPr>
              <a:t>that actors are relatively powerful and overtly aware of their influence; </a:t>
            </a:r>
            <a:br>
              <a:rPr lang="en-AU" sz="1800" dirty="0">
                <a:effectLst/>
                <a:latin typeface="Arial" panose="020B0604020202020204" pitchFamily="34" charset="0"/>
                <a:ea typeface="Calibri" panose="020F0502020204030204" pitchFamily="34" charset="0"/>
                <a:cs typeface="Arial" panose="020B0604020202020204" pitchFamily="34" charset="0"/>
              </a:rPr>
            </a:br>
            <a:r>
              <a:rPr lang="en-AU" sz="1800" dirty="0">
                <a:effectLst/>
                <a:latin typeface="Arial" panose="020B0604020202020204" pitchFamily="34" charset="0"/>
                <a:ea typeface="Calibri" panose="020F0502020204030204" pitchFamily="34" charset="0"/>
                <a:cs typeface="Arial" panose="020B0604020202020204" pitchFamily="34" charset="0"/>
              </a:rPr>
              <a:t>and, finally, that they are deliberate in their behaviours and decision </a:t>
            </a:r>
            <a:br>
              <a:rPr lang="en-AU" sz="1800" dirty="0">
                <a:effectLst/>
                <a:latin typeface="Arial" panose="020B0604020202020204" pitchFamily="34" charset="0"/>
                <a:ea typeface="Calibri" panose="020F0502020204030204" pitchFamily="34" charset="0"/>
                <a:cs typeface="Arial" panose="020B0604020202020204" pitchFamily="34" charset="0"/>
              </a:rPr>
            </a:br>
            <a:r>
              <a:rPr lang="en-AU" sz="1800" dirty="0">
                <a:effectLst/>
                <a:latin typeface="Arial" panose="020B0604020202020204" pitchFamily="34" charset="0"/>
                <a:ea typeface="Calibri" panose="020F0502020204030204" pitchFamily="34" charset="0"/>
                <a:cs typeface="Arial" panose="020B0604020202020204" pitchFamily="34" charset="0"/>
              </a:rPr>
              <a:t>making – taking purposeful steps to bring about change. </a:t>
            </a:r>
          </a:p>
          <a:p>
            <a:pPr marL="0" indent="0">
              <a:lnSpc>
                <a:spcPct val="100000"/>
              </a:lnSpc>
              <a:buNone/>
            </a:pPr>
            <a:endParaRPr lang="en-AU" sz="1800" dirty="0">
              <a:latin typeface="Arial" panose="020B0604020202020204" pitchFamily="34" charset="0"/>
              <a:cs typeface="Arial" panose="020B0604020202020204" pitchFamily="34" charset="0"/>
            </a:endParaRPr>
          </a:p>
        </p:txBody>
      </p:sp>
      <p:pic>
        <p:nvPicPr>
          <p:cNvPr id="10" name="Picture 9" descr="A picture containing outdoor, sky, road, scene&#10;&#10;Description automatically generated">
            <a:extLst>
              <a:ext uri="{FF2B5EF4-FFF2-40B4-BE49-F238E27FC236}">
                <a16:creationId xmlns:a16="http://schemas.microsoft.com/office/drawing/2014/main" id="{AE6E4006-52E0-C1D3-D554-A47CA0F370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7066" y="1808273"/>
            <a:ext cx="5552070" cy="2788894"/>
          </a:xfrm>
          <a:prstGeom prst="rect">
            <a:avLst/>
          </a:prstGeom>
        </p:spPr>
      </p:pic>
    </p:spTree>
    <p:extLst>
      <p:ext uri="{BB962C8B-B14F-4D97-AF65-F5344CB8AC3E}">
        <p14:creationId xmlns:p14="http://schemas.microsoft.com/office/powerpoint/2010/main" val="855351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sign in front of a building&#10;&#10;Description automatically generated with medium confidence">
            <a:extLst>
              <a:ext uri="{FF2B5EF4-FFF2-40B4-BE49-F238E27FC236}">
                <a16:creationId xmlns:a16="http://schemas.microsoft.com/office/drawing/2014/main" id="{2B9FD2FA-95E6-BE73-A3D9-4575603334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399" y="-33556"/>
            <a:ext cx="10400252" cy="6933501"/>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75E1F842-6A42-4C57-92A6-3E0006FA04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2814" y="5662149"/>
            <a:ext cx="1701752" cy="833594"/>
          </a:xfrm>
          <a:prstGeom prst="rect">
            <a:avLst/>
          </a:prstGeom>
        </p:spPr>
      </p:pic>
      <p:sp>
        <p:nvSpPr>
          <p:cNvPr id="6" name="Rectangle 5">
            <a:extLst>
              <a:ext uri="{FF2B5EF4-FFF2-40B4-BE49-F238E27FC236}">
                <a16:creationId xmlns:a16="http://schemas.microsoft.com/office/drawing/2014/main" id="{FAB48B39-AC96-40D0-9AC0-B4F6296B5046}"/>
              </a:ext>
            </a:extLst>
          </p:cNvPr>
          <p:cNvSpPr/>
          <p:nvPr/>
        </p:nvSpPr>
        <p:spPr>
          <a:xfrm>
            <a:off x="636787" y="603682"/>
            <a:ext cx="10892348" cy="8335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B07C4BD4-60D0-461E-8D15-DD67BB40ADBA}"/>
              </a:ext>
            </a:extLst>
          </p:cNvPr>
          <p:cNvSpPr txBox="1">
            <a:spLocks/>
          </p:cNvSpPr>
          <p:nvPr/>
        </p:nvSpPr>
        <p:spPr>
          <a:xfrm>
            <a:off x="840973" y="690037"/>
            <a:ext cx="10407035" cy="6255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n-AU" sz="2800" b="1" dirty="0">
                <a:solidFill>
                  <a:schemeClr val="bg1"/>
                </a:solidFill>
                <a:latin typeface="Arial" panose="020B0604020202020204" pitchFamily="34" charset="0"/>
                <a:ea typeface="Calibri" panose="020F0502020204030204" pitchFamily="34" charset="0"/>
                <a:cs typeface="Arial" panose="020B0604020202020204" pitchFamily="34" charset="0"/>
              </a:rPr>
              <a:t>Closure of the passenger vehicle industry</a:t>
            </a:r>
            <a:endParaRPr lang="en-AU"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1864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F07EA17C-7085-4A63-82B4-276720F191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2814" y="5662149"/>
            <a:ext cx="1701752" cy="833594"/>
          </a:xfrm>
          <a:prstGeom prst="rect">
            <a:avLst/>
          </a:prstGeom>
        </p:spPr>
      </p:pic>
      <p:sp>
        <p:nvSpPr>
          <p:cNvPr id="5" name="Rectangle 4">
            <a:extLst>
              <a:ext uri="{FF2B5EF4-FFF2-40B4-BE49-F238E27FC236}">
                <a16:creationId xmlns:a16="http://schemas.microsoft.com/office/drawing/2014/main" id="{AC5A66CE-7CFD-430F-9512-D9068BFCD9E5}"/>
              </a:ext>
            </a:extLst>
          </p:cNvPr>
          <p:cNvSpPr/>
          <p:nvPr/>
        </p:nvSpPr>
        <p:spPr>
          <a:xfrm>
            <a:off x="636787" y="603682"/>
            <a:ext cx="10892348" cy="8335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76E660BF-3442-4C77-AE92-A13321E321CB}"/>
              </a:ext>
            </a:extLst>
          </p:cNvPr>
          <p:cNvSpPr txBox="1">
            <a:spLocks/>
          </p:cNvSpPr>
          <p:nvPr/>
        </p:nvSpPr>
        <p:spPr>
          <a:xfrm>
            <a:off x="840973" y="690037"/>
            <a:ext cx="10407035" cy="6255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n-AU" sz="2800" b="1" dirty="0">
                <a:solidFill>
                  <a:schemeClr val="bg1"/>
                </a:solidFill>
                <a:latin typeface="Arial" panose="020B0604020202020204" pitchFamily="34" charset="0"/>
                <a:ea typeface="Calibri" panose="020F0502020204030204" pitchFamily="34" charset="0"/>
                <a:cs typeface="Arial" panose="020B0604020202020204" pitchFamily="34" charset="0"/>
              </a:rPr>
              <a:t>Workers as decision makers</a:t>
            </a:r>
            <a:endParaRPr lang="en-AU" sz="2800" dirty="0">
              <a:solidFill>
                <a:schemeClr val="bg1"/>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ACBB99A7-7F8F-0FE7-1D31-73227A6E83C1}"/>
              </a:ext>
            </a:extLst>
          </p:cNvPr>
          <p:cNvSpPr>
            <a:spLocks noGrp="1"/>
          </p:cNvSpPr>
          <p:nvPr>
            <p:ph idx="1"/>
          </p:nvPr>
        </p:nvSpPr>
        <p:spPr>
          <a:xfrm>
            <a:off x="6023297" y="1783680"/>
            <a:ext cx="5620624" cy="4351338"/>
          </a:xfrm>
        </p:spPr>
        <p:txBody>
          <a:bodyPr>
            <a:normAutofit/>
          </a:bodyPr>
          <a:lstStyle/>
          <a:p>
            <a:pPr marL="0" indent="0">
              <a:lnSpc>
                <a:spcPct val="100000"/>
              </a:lnSpc>
              <a:buNone/>
            </a:pPr>
            <a:r>
              <a:rPr lang="en-AU" sz="2200" dirty="0">
                <a:effectLst/>
                <a:latin typeface="Arial" panose="020B0604020202020204" pitchFamily="34" charset="0"/>
                <a:ea typeface="Calibri" panose="020F0502020204030204" pitchFamily="34" charset="0"/>
                <a:cs typeface="Arial" panose="020B0604020202020204" pitchFamily="34" charset="0"/>
              </a:rPr>
              <a:t>The agency literature implies that key individuals make informed, intentional decisions that bring about change</a:t>
            </a:r>
          </a:p>
          <a:p>
            <a:pPr marL="0" indent="0">
              <a:lnSpc>
                <a:spcPct val="100000"/>
              </a:lnSpc>
              <a:spcBef>
                <a:spcPts val="0"/>
              </a:spcBef>
              <a:buNone/>
            </a:pPr>
            <a:endParaRPr lang="en-AU" sz="1200" dirty="0">
              <a:effectLst/>
              <a:latin typeface="Arial" panose="020B0604020202020204" pitchFamily="34" charset="0"/>
              <a:ea typeface="Calibri" panose="020F0502020204030204" pitchFamily="34" charset="0"/>
              <a:cs typeface="Arial" panose="020B0604020202020204" pitchFamily="34" charset="0"/>
            </a:endParaRPr>
          </a:p>
          <a:p>
            <a:pPr lvl="1">
              <a:lnSpc>
                <a:spcPct val="100000"/>
              </a:lnSpc>
              <a:buFont typeface="Wingdings" panose="05000000000000000000" pitchFamily="2" charset="2"/>
              <a:buChar char="§"/>
            </a:pPr>
            <a:r>
              <a:rPr lang="en-AU" sz="1700" dirty="0">
                <a:latin typeface="Arial" panose="020B0604020202020204" pitchFamily="34" charset="0"/>
                <a:ea typeface="Calibri" panose="020F0502020204030204" pitchFamily="34" charset="0"/>
                <a:cs typeface="Arial" panose="020B0604020202020204" pitchFamily="34" charset="0"/>
              </a:rPr>
              <a:t>But what happens when those kept out of decision making have to act?</a:t>
            </a:r>
          </a:p>
          <a:p>
            <a:pPr lvl="1">
              <a:lnSpc>
                <a:spcPct val="100000"/>
              </a:lnSpc>
              <a:buFont typeface="Wingdings" panose="05000000000000000000" pitchFamily="2" charset="2"/>
              <a:buChar char="§"/>
            </a:pPr>
            <a:r>
              <a:rPr lang="en-AU" sz="1700" dirty="0">
                <a:effectLst/>
                <a:latin typeface="Arial" panose="020B0604020202020204" pitchFamily="34" charset="0"/>
                <a:ea typeface="Calibri" panose="020F0502020204030204" pitchFamily="34" charset="0"/>
                <a:cs typeface="Arial" panose="020B0604020202020204" pitchFamily="34" charset="0"/>
              </a:rPr>
              <a:t>Do they appreciate that </a:t>
            </a:r>
            <a:r>
              <a:rPr lang="en-AU" sz="1700" dirty="0">
                <a:latin typeface="Arial" panose="020B0604020202020204" pitchFamily="34" charset="0"/>
                <a:ea typeface="Calibri" panose="020F0502020204030204" pitchFamily="34" charset="0"/>
                <a:cs typeface="Arial" panose="020B0604020202020204" pitchFamily="34" charset="0"/>
              </a:rPr>
              <a:t>their decisions/actions have consequences?</a:t>
            </a:r>
          </a:p>
          <a:p>
            <a:pPr lvl="1">
              <a:lnSpc>
                <a:spcPct val="100000"/>
              </a:lnSpc>
              <a:buFont typeface="Wingdings" panose="05000000000000000000" pitchFamily="2" charset="2"/>
              <a:buChar char="§"/>
            </a:pPr>
            <a:r>
              <a:rPr lang="en-AU" sz="1700" dirty="0">
                <a:effectLst/>
                <a:latin typeface="Arial" panose="020B0604020202020204" pitchFamily="34" charset="0"/>
                <a:ea typeface="Calibri" panose="020F0502020204030204" pitchFamily="34" charset="0"/>
                <a:cs typeface="Arial" panose="020B0604020202020204" pitchFamily="34" charset="0"/>
              </a:rPr>
              <a:t>Have </a:t>
            </a:r>
            <a:r>
              <a:rPr lang="en-AU" sz="1700" dirty="0">
                <a:latin typeface="Arial" panose="020B0604020202020204" pitchFamily="34" charset="0"/>
                <a:ea typeface="Calibri" panose="020F0502020204030204" pitchFamily="34" charset="0"/>
                <a:cs typeface="Arial" panose="020B0604020202020204" pitchFamily="34" charset="0"/>
              </a:rPr>
              <a:t>they been informed that the future of their home city or region may be affected by their individual decisions? </a:t>
            </a:r>
          </a:p>
          <a:p>
            <a:pPr lvl="1">
              <a:lnSpc>
                <a:spcPct val="100000"/>
              </a:lnSpc>
              <a:buFont typeface="Wingdings" panose="05000000000000000000" pitchFamily="2" charset="2"/>
              <a:buChar char="§"/>
            </a:pPr>
            <a:r>
              <a:rPr lang="en-AU" sz="1700" dirty="0">
                <a:effectLst/>
                <a:latin typeface="Arial" panose="020B0604020202020204" pitchFamily="34" charset="0"/>
                <a:ea typeface="Calibri" panose="020F0502020204030204" pitchFamily="34" charset="0"/>
                <a:cs typeface="Arial" panose="020B0604020202020204" pitchFamily="34" charset="0"/>
              </a:rPr>
              <a:t>And </a:t>
            </a:r>
            <a:r>
              <a:rPr lang="en-AU" sz="1700" dirty="0">
                <a:latin typeface="Arial" panose="020B0604020202020204" pitchFamily="34" charset="0"/>
                <a:ea typeface="Calibri" panose="020F0502020204030204" pitchFamily="34" charset="0"/>
                <a:cs typeface="Arial" panose="020B0604020202020204" pitchFamily="34" charset="0"/>
              </a:rPr>
              <a:t>what decisions do they make? </a:t>
            </a:r>
            <a:endParaRPr lang="en-AU" sz="17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buFont typeface="Wingdings" panose="05000000000000000000" pitchFamily="2" charset="2"/>
              <a:buChar char="§"/>
            </a:pPr>
            <a:endParaRPr lang="en-AU" sz="1800" dirty="0">
              <a:latin typeface="Arial" panose="020B0604020202020204" pitchFamily="34" charset="0"/>
              <a:ea typeface="Calibri" panose="020F0502020204030204" pitchFamily="34" charset="0"/>
              <a:cs typeface="Arial" panose="020B0604020202020204" pitchFamily="34" charset="0"/>
            </a:endParaRPr>
          </a:p>
        </p:txBody>
      </p:sp>
      <p:pic>
        <p:nvPicPr>
          <p:cNvPr id="9" name="Picture 8" descr="A picture containing text, sky, outdoor&#10;&#10;Description automatically generated">
            <a:extLst>
              <a:ext uri="{FF2B5EF4-FFF2-40B4-BE49-F238E27FC236}">
                <a16:creationId xmlns:a16="http://schemas.microsoft.com/office/drawing/2014/main" id="{BAFBB68C-031C-8901-7FE9-74649A726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308" y="1900363"/>
            <a:ext cx="5170586" cy="2914918"/>
          </a:xfrm>
          <a:prstGeom prst="rect">
            <a:avLst/>
          </a:prstGeom>
        </p:spPr>
      </p:pic>
    </p:spTree>
    <p:extLst>
      <p:ext uri="{BB962C8B-B14F-4D97-AF65-F5344CB8AC3E}">
        <p14:creationId xmlns:p14="http://schemas.microsoft.com/office/powerpoint/2010/main" val="2790260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862283F9-3FF4-4C29-93F2-CED90D22A4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2814" y="5662149"/>
            <a:ext cx="1701752" cy="833594"/>
          </a:xfrm>
          <a:prstGeom prst="rect">
            <a:avLst/>
          </a:prstGeom>
        </p:spPr>
      </p:pic>
      <p:sp>
        <p:nvSpPr>
          <p:cNvPr id="6" name="Rectangle 5">
            <a:extLst>
              <a:ext uri="{FF2B5EF4-FFF2-40B4-BE49-F238E27FC236}">
                <a16:creationId xmlns:a16="http://schemas.microsoft.com/office/drawing/2014/main" id="{610E1B4F-1B05-505B-67B6-3500FB3A694F}"/>
              </a:ext>
            </a:extLst>
          </p:cNvPr>
          <p:cNvSpPr/>
          <p:nvPr/>
        </p:nvSpPr>
        <p:spPr>
          <a:xfrm>
            <a:off x="636787" y="603682"/>
            <a:ext cx="10892348" cy="8335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DBFA5AC4-0E0F-7922-2903-9B28E44898CB}"/>
              </a:ext>
            </a:extLst>
          </p:cNvPr>
          <p:cNvSpPr txBox="1">
            <a:spLocks/>
          </p:cNvSpPr>
          <p:nvPr/>
        </p:nvSpPr>
        <p:spPr>
          <a:xfrm>
            <a:off x="840973" y="690037"/>
            <a:ext cx="10407035" cy="6255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n-AU" sz="2800" b="1" dirty="0">
                <a:solidFill>
                  <a:schemeClr val="bg1"/>
                </a:solidFill>
                <a:latin typeface="Arial" panose="020B0604020202020204" pitchFamily="34" charset="0"/>
                <a:ea typeface="Calibri" panose="020F0502020204030204" pitchFamily="34" charset="0"/>
                <a:cs typeface="Arial" panose="020B0604020202020204" pitchFamily="34" charset="0"/>
              </a:rPr>
              <a:t>Workers as decision makers</a:t>
            </a:r>
            <a:endParaRPr lang="en-AU" sz="2800" dirty="0">
              <a:solidFill>
                <a:schemeClr val="bg1"/>
              </a:solidFill>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F9D750B3-8AA1-F07F-DFB5-132E8D325137}"/>
              </a:ext>
            </a:extLst>
          </p:cNvPr>
          <p:cNvSpPr>
            <a:spLocks noGrp="1"/>
          </p:cNvSpPr>
          <p:nvPr>
            <p:ph idx="1"/>
          </p:nvPr>
        </p:nvSpPr>
        <p:spPr>
          <a:xfrm>
            <a:off x="838200" y="1659797"/>
            <a:ext cx="10515600" cy="4710113"/>
          </a:xfrm>
        </p:spPr>
        <p:txBody>
          <a:bodyPr>
            <a:noAutofit/>
          </a:bodyPr>
          <a:lstStyle/>
          <a:p>
            <a:pPr marL="0" indent="0">
              <a:lnSpc>
                <a:spcPct val="100000"/>
              </a:lnSpc>
              <a:spcAft>
                <a:spcPts val="1200"/>
              </a:spcAft>
              <a:buNone/>
            </a:pPr>
            <a:r>
              <a:rPr lang="en-AU" sz="1700" dirty="0">
                <a:effectLst/>
                <a:latin typeface="Arial" panose="020B0604020202020204" pitchFamily="34" charset="0"/>
                <a:ea typeface="Calibri" panose="020F0502020204030204" pitchFamily="34" charset="0"/>
                <a:cs typeface="Arial" panose="020B0604020202020204" pitchFamily="34" charset="0"/>
              </a:rPr>
              <a:t>Upon closure some workers were offered career counsellors, while others attended information sessions about openings in other industries, such as construction, defence and aged care. Participants reported their own ideas about what the future would hold were often in conflict with the options presented to them:</a:t>
            </a:r>
          </a:p>
          <a:p>
            <a:pPr marL="457200" lvl="1" indent="0">
              <a:lnSpc>
                <a:spcPct val="100000"/>
              </a:lnSpc>
              <a:spcAft>
                <a:spcPts val="1200"/>
              </a:spcAft>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17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They put stuff forward, you know, they said do you want to do a manager’s job again or a supervisor? </a:t>
            </a:r>
            <a:br>
              <a:rPr lang="en-AU" sz="17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en-AU" sz="17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I said no. Team leader job role? No. Then they said, how about looking after old people, and I said definitely not. Because I just basically said, look, don’t even worry about me. I was confident that I would find a job. (12)</a:t>
            </a:r>
          </a:p>
          <a:p>
            <a:pPr marL="457200" lvl="1" indent="0">
              <a:lnSpc>
                <a:spcPct val="100000"/>
              </a:lnSpc>
              <a:spcAft>
                <a:spcPts val="1200"/>
              </a:spcAft>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17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The reskilling, it didn’t really help me actually, basically in any of those jobs, seminars what they did, </a:t>
            </a:r>
            <a:br>
              <a:rPr lang="en-AU" sz="17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en-AU" sz="17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it didn’t attract me any of the skills. They were encouraging people to do more in the construction industry … most of the things they were using (as examples were) construction and disability support. </a:t>
            </a:r>
            <a:br>
              <a:rPr lang="en-AU" sz="17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en-AU" sz="17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I wasn’t interested in that sort of skilling. (7)</a:t>
            </a:r>
          </a:p>
          <a:p>
            <a:pPr marL="457200" lvl="1" indent="0">
              <a:lnSpc>
                <a:spcPct val="100000"/>
              </a:lnSpc>
              <a:spcAft>
                <a:spcPts val="600"/>
              </a:spcAft>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17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In our group at work, everybody had their own vision of what they wanted to do. (13)</a:t>
            </a:r>
          </a:p>
          <a:p>
            <a:pPr marL="0" indent="0">
              <a:lnSpc>
                <a:spcPct val="100000"/>
              </a:lnSpc>
              <a:buNone/>
            </a:pPr>
            <a:endParaRPr lang="en-AU"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779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3568B3ED-1041-4EA1-9343-3132CCEF27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2814" y="5662149"/>
            <a:ext cx="1701752" cy="833594"/>
          </a:xfrm>
          <a:prstGeom prst="rect">
            <a:avLst/>
          </a:prstGeom>
        </p:spPr>
      </p:pic>
      <p:sp>
        <p:nvSpPr>
          <p:cNvPr id="8" name="Rectangle 7">
            <a:extLst>
              <a:ext uri="{FF2B5EF4-FFF2-40B4-BE49-F238E27FC236}">
                <a16:creationId xmlns:a16="http://schemas.microsoft.com/office/drawing/2014/main" id="{FE799C52-B862-DA0B-373D-D8E0EBC69B02}"/>
              </a:ext>
            </a:extLst>
          </p:cNvPr>
          <p:cNvSpPr/>
          <p:nvPr/>
        </p:nvSpPr>
        <p:spPr>
          <a:xfrm>
            <a:off x="636787" y="603682"/>
            <a:ext cx="10892348" cy="8335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BACEC9F9-E1FF-EF40-BCFF-811178D1175C}"/>
              </a:ext>
            </a:extLst>
          </p:cNvPr>
          <p:cNvSpPr txBox="1">
            <a:spLocks/>
          </p:cNvSpPr>
          <p:nvPr/>
        </p:nvSpPr>
        <p:spPr>
          <a:xfrm>
            <a:off x="840973" y="690037"/>
            <a:ext cx="10407035" cy="6255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n-AU" sz="2800" b="1" dirty="0">
                <a:solidFill>
                  <a:schemeClr val="bg1"/>
                </a:solidFill>
                <a:latin typeface="Arial" panose="020B0604020202020204" pitchFamily="34" charset="0"/>
                <a:ea typeface="Calibri" panose="020F0502020204030204" pitchFamily="34" charset="0"/>
                <a:cs typeface="Arial" panose="020B0604020202020204" pitchFamily="34" charset="0"/>
              </a:rPr>
              <a:t>Workers as decision makers</a:t>
            </a:r>
            <a:endParaRPr lang="en-AU" sz="2800" dirty="0">
              <a:solidFill>
                <a:schemeClr val="bg1"/>
              </a:solidFill>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14CAE5E3-4F01-62F9-E8A7-08EA2A539864}"/>
              </a:ext>
            </a:extLst>
          </p:cNvPr>
          <p:cNvSpPr>
            <a:spLocks noGrp="1"/>
          </p:cNvSpPr>
          <p:nvPr>
            <p:ph idx="1"/>
          </p:nvPr>
        </p:nvSpPr>
        <p:spPr>
          <a:xfrm>
            <a:off x="838200" y="1690688"/>
            <a:ext cx="10515600" cy="4691061"/>
          </a:xfrm>
        </p:spPr>
        <p:txBody>
          <a:bodyPr>
            <a:noAutofit/>
          </a:bodyPr>
          <a:lstStyle/>
          <a:p>
            <a:pPr marL="0" indent="0">
              <a:lnSpc>
                <a:spcPct val="100000"/>
              </a:lnSpc>
              <a:spcBef>
                <a:spcPts val="1200"/>
              </a:spcBef>
              <a:spcAft>
                <a:spcPts val="1200"/>
              </a:spcAft>
              <a:buNone/>
            </a:pPr>
            <a:r>
              <a:rPr lang="en-AU" sz="1700" dirty="0">
                <a:effectLst/>
                <a:latin typeface="Arial" panose="020B0604020202020204" pitchFamily="34" charset="0"/>
                <a:ea typeface="Calibri" panose="020F0502020204030204" pitchFamily="34" charset="0"/>
                <a:cs typeface="Arial" panose="020B0604020202020204" pitchFamily="34" charset="0"/>
              </a:rPr>
              <a:t>For some participants, the barrier was that they </a:t>
            </a:r>
            <a:r>
              <a:rPr lang="en-AU" sz="1700" i="1" dirty="0">
                <a:effectLst/>
                <a:latin typeface="Arial" panose="020B0604020202020204" pitchFamily="34" charset="0"/>
                <a:ea typeface="Calibri" panose="020F0502020204030204" pitchFamily="34" charset="0"/>
                <a:cs typeface="Arial" panose="020B0604020202020204" pitchFamily="34" charset="0"/>
              </a:rPr>
              <a:t>lacked</a:t>
            </a:r>
            <a:r>
              <a:rPr lang="en-AU" sz="1700" dirty="0">
                <a:effectLst/>
                <a:latin typeface="Arial" panose="020B0604020202020204" pitchFamily="34" charset="0"/>
                <a:ea typeface="Calibri" panose="020F0502020204030204" pitchFamily="34" charset="0"/>
                <a:cs typeface="Arial" panose="020B0604020202020204" pitchFamily="34" charset="0"/>
              </a:rPr>
              <a:t> a vision of what they wanted to do. </a:t>
            </a:r>
            <a:br>
              <a:rPr lang="en-AU" sz="1700" dirty="0">
                <a:effectLst/>
                <a:latin typeface="Arial" panose="020B0604020202020204" pitchFamily="34" charset="0"/>
                <a:ea typeface="Calibri" panose="020F0502020204030204" pitchFamily="34" charset="0"/>
                <a:cs typeface="Arial" panose="020B0604020202020204" pitchFamily="34" charset="0"/>
              </a:rPr>
            </a:br>
            <a:r>
              <a:rPr lang="en-AU" sz="1700" dirty="0">
                <a:effectLst/>
                <a:latin typeface="Arial" panose="020B0604020202020204" pitchFamily="34" charset="0"/>
                <a:ea typeface="Calibri" panose="020F0502020204030204" pitchFamily="34" charset="0"/>
                <a:cs typeface="Arial" panose="020B0604020202020204" pitchFamily="34" charset="0"/>
              </a:rPr>
              <a:t>They reported they needed personalised advice from service providers, and fewer generalised suggestions:</a:t>
            </a:r>
          </a:p>
          <a:p>
            <a:pPr lvl="1" indent="0">
              <a:lnSpc>
                <a:spcPct val="100000"/>
              </a:lnSpc>
              <a:spcAft>
                <a:spcPts val="1200"/>
              </a:spcAft>
              <a:buNone/>
            </a:pPr>
            <a:r>
              <a:rPr lang="en-AU" sz="17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I didn’t know what I wanted to do. I didn’t know what I was doing …. What I would say yes to more is I’d needed more guidance. Maybe. And I’d been in one place all my life. Real world’s different when you work in the same place since you’re 15. (26)</a:t>
            </a:r>
          </a:p>
          <a:p>
            <a:pPr lvl="1" indent="0">
              <a:lnSpc>
                <a:spcPct val="100000"/>
              </a:lnSpc>
              <a:spcAft>
                <a:spcPts val="1200"/>
              </a:spcAft>
              <a:buNone/>
            </a:pPr>
            <a:r>
              <a:rPr lang="en-AU" sz="17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I’m spewing I didn’t do something along the carers’ role. I was a bit uneducated. (23)</a:t>
            </a:r>
          </a:p>
          <a:p>
            <a:pPr lvl="1" indent="0">
              <a:lnSpc>
                <a:spcPct val="100000"/>
              </a:lnSpc>
              <a:spcAft>
                <a:spcPts val="1200"/>
              </a:spcAft>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17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They didn’t tell us exactly. ‘Oh, you can do whatever.’ But what is ‘whatever’? </a:t>
            </a:r>
            <a:br>
              <a:rPr lang="en-AU" sz="17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en-AU" sz="17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I don’t know whatever it is, but explain it to me please. But they didn’t … they go, </a:t>
            </a:r>
            <a:br>
              <a:rPr lang="en-AU" sz="17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en-AU" sz="17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oh what would you like to do? I really had no idea, I just want a job. (28)</a:t>
            </a:r>
          </a:p>
          <a:p>
            <a:pPr lvl="1" indent="0">
              <a:lnSpc>
                <a:spcPct val="100000"/>
              </a:lnSpc>
              <a:spcAft>
                <a:spcPts val="600"/>
              </a:spcAft>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17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Well, I found that [the courses] were good. But like I sort of, I made the </a:t>
            </a:r>
            <a:br>
              <a:rPr lang="en-AU" sz="17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en-AU" sz="17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wrong decision. I chose to do that beauty course, and I probably shouldn’t </a:t>
            </a:r>
            <a:br>
              <a:rPr lang="en-AU" sz="17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en-AU" sz="1700"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have gone down that avenue. (19)</a:t>
            </a:r>
          </a:p>
        </p:txBody>
      </p:sp>
    </p:spTree>
    <p:extLst>
      <p:ext uri="{BB962C8B-B14F-4D97-AF65-F5344CB8AC3E}">
        <p14:creationId xmlns:p14="http://schemas.microsoft.com/office/powerpoint/2010/main" val="3768198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506</TotalTime>
  <Words>3864</Words>
  <Application>Microsoft Office PowerPoint</Application>
  <PresentationFormat>Widescreen</PresentationFormat>
  <Paragraphs>106</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Code</vt:lpstr>
      <vt:lpstr>Wingdings</vt:lpstr>
      <vt:lpstr>Office Theme</vt:lpstr>
      <vt:lpstr>Agency and the structural determinants  of regional growth:  Towards a retheorisation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South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Agency without intention?  Exploring the agency of ex auto workers and their decisions</dc:title>
  <dc:creator>Andrew Beer</dc:creator>
  <cp:lastModifiedBy>Jacob Irving</cp:lastModifiedBy>
  <cp:revision>45</cp:revision>
  <dcterms:created xsi:type="dcterms:W3CDTF">2022-10-30T04:33:07Z</dcterms:created>
  <dcterms:modified xsi:type="dcterms:W3CDTF">2024-07-31T07:19:58Z</dcterms:modified>
</cp:coreProperties>
</file>